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1" r:id="rId1"/>
  </p:sldMasterIdLst>
  <p:notesMasterIdLst>
    <p:notesMasterId r:id="rId9"/>
  </p:notesMasterIdLst>
  <p:handoutMasterIdLst>
    <p:handoutMasterId r:id="rId10"/>
  </p:handoutMasterIdLst>
  <p:sldIdLst>
    <p:sldId id="257" r:id="rId2"/>
    <p:sldId id="297" r:id="rId3"/>
    <p:sldId id="312" r:id="rId4"/>
    <p:sldId id="314" r:id="rId5"/>
    <p:sldId id="318" r:id="rId6"/>
    <p:sldId id="320" r:id="rId7"/>
    <p:sldId id="319" r:id="rId8"/>
  </p:sldIdLst>
  <p:sldSz cx="9144000" cy="6858000" type="screen4x3"/>
  <p:notesSz cx="6669088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99CA"/>
    <a:srgbClr val="000099"/>
    <a:srgbClr val="FF3300"/>
    <a:srgbClr val="808080"/>
    <a:srgbClr val="5F5F5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85" autoAdjust="0"/>
    <p:restoredTop sz="94660" autoAdjust="0"/>
  </p:normalViewPr>
  <p:slideViewPr>
    <p:cSldViewPr>
      <p:cViewPr>
        <p:scale>
          <a:sx n="72" d="100"/>
          <a:sy n="72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5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066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066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38F231-4CFC-49B5-9762-31B25E550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25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FB892C-B002-4CDE-B6BC-588A19B1A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143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A0A54B-D5A7-41AA-BFF4-80BD025ECF9B}" type="slidenum">
              <a:rPr lang="en-US" altLang="zh-TW"/>
              <a:pPr/>
              <a:t>0</a:t>
            </a:fld>
            <a:endParaRPr lang="en-US" altLang="zh-TW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6463"/>
            <a:ext cx="4891088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8930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FED16F-DA1E-493A-8C30-829F57381565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148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572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13F254-B25F-481D-8559-D9A3D11E4BF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40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TW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74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E40984-30D5-4602-AC2C-7FDD3CD6BB4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0601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341232-6CCC-45E7-BB71-95C5E462562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91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6897674-2AA8-46BE-9E36-B4989C380F20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642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2906C9-F480-45D3-950A-B91DDFF943F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845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EB1D77-EAAB-405F-B010-31A5F99AF812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3287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D5B770-6324-4C86-A642-A014E7F5E8F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944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553200" y="61722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C11E2F5-1545-4019-8DC3-77340D78670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67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379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954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379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zh-TW" dirty="0"/>
          </a:p>
        </p:txBody>
      </p:sp>
      <p:sp>
        <p:nvSpPr>
          <p:cNvPr id="37905" name="Text Box 17"/>
          <p:cNvSpPr txBox="1">
            <a:spLocks noChangeArrowheads="1"/>
          </p:cNvSpPr>
          <p:nvPr userDrawn="1"/>
        </p:nvSpPr>
        <p:spPr bwMode="auto">
          <a:xfrm>
            <a:off x="5943600" y="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  <p:sp>
        <p:nvSpPr>
          <p:cNvPr id="37906" name="Text Box 18"/>
          <p:cNvSpPr txBox="1">
            <a:spLocks noChangeArrowheads="1"/>
          </p:cNvSpPr>
          <p:nvPr userDrawn="1"/>
        </p:nvSpPr>
        <p:spPr bwMode="auto">
          <a:xfrm>
            <a:off x="6096000" y="0"/>
            <a:ext cx="304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-1" y="6595115"/>
            <a:ext cx="4464000" cy="276999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社會企業的發展：設計思考</a:t>
            </a:r>
            <a:r>
              <a:rPr lang="en-US" altLang="zh-TW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x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管理倫理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 吳成豐著  </a:t>
            </a:r>
            <a:r>
              <a:rPr lang="zh-TW" altLang="en-US" sz="1200" dirty="0" smtClean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前程</a:t>
            </a:r>
            <a:r>
              <a:rPr lang="zh-TW" altLang="en-US" sz="1200" dirty="0">
                <a:solidFill>
                  <a:schemeClr val="tx1"/>
                </a:solidFill>
                <a:latin typeface="華康中黑體" panose="020B0509000000000000" pitchFamily="49" charset="-120"/>
                <a:ea typeface="華康中黑體" panose="020B0509000000000000" pitchFamily="49" charset="-120"/>
              </a:rPr>
              <a:t>文化出版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292080" y="260647"/>
            <a:ext cx="2736304" cy="6334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kumimoji="1" sz="50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spcBef>
                <a:spcPct val="50000"/>
              </a:spcBef>
            </a:pP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第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3</a:t>
            </a: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章</a:t>
            </a:r>
            <a: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/>
            </a:r>
            <a:br>
              <a:rPr lang="en-US" altLang="zh-TW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</a:br>
            <a:r>
              <a:rPr lang="zh-TW" altLang="en-US" sz="3800" kern="0" dirty="0" smtClean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「</a:t>
            </a:r>
            <a:r>
              <a:rPr lang="zh-TW" altLang="en-US" sz="3800" kern="0" dirty="0">
                <a:solidFill>
                  <a:schemeClr val="tx1"/>
                </a:solidFill>
                <a:latin typeface="華康新特黑體" panose="02010609010101010101" pitchFamily="49" charset="-120"/>
                <a:ea typeface="華康新特黑體" panose="02010609010101010101" pitchFamily="49" charset="-120"/>
              </a:rPr>
              <a:t>法鼓山文化中心」的高度利他與弘法教育</a:t>
            </a:r>
          </a:p>
        </p:txBody>
      </p:sp>
      <p:sp>
        <p:nvSpPr>
          <p:cNvPr id="8" name="副標題 5"/>
          <p:cNvSpPr>
            <a:spLocks noGrp="1"/>
          </p:cNvSpPr>
          <p:nvPr>
            <p:ph type="subTitle" idx="1"/>
          </p:nvPr>
        </p:nvSpPr>
        <p:spPr>
          <a:xfrm>
            <a:off x="4211960" y="3717032"/>
            <a:ext cx="936104" cy="2579018"/>
          </a:xfrm>
        </p:spPr>
        <p:txBody>
          <a:bodyPr vert="eaVert" anchor="ctr"/>
          <a:lstStyle/>
          <a:p>
            <a:r>
              <a:rPr lang="zh-TW" altLang="en-US" sz="2400" dirty="0" smtClean="0">
                <a:latin typeface="華康中黑體" panose="020B0509000000000000" pitchFamily="49" charset="-120"/>
                <a:ea typeface="華康中黑體" panose="020B0509000000000000" pitchFamily="49" charset="-120"/>
              </a:rPr>
              <a:t>授課教師：</a:t>
            </a:r>
            <a:endParaRPr lang="zh-TW" altLang="en-US" sz="2400" dirty="0">
              <a:latin typeface="華康中黑體" panose="020B0509000000000000" pitchFamily="49" charset="-120"/>
              <a:ea typeface="華康中黑體" panose="020B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sz="3000" b="1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聖</a:t>
            </a: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嚴法師的文化觀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在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一切的工作中，以文化的工作最難做，也以文化工作的責任最重大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en-US" altLang="zh-TW" sz="2600" dirty="0" smtClean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一個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國家中，如果沒有出色的文化工作者，那便是個黑暗國家；一個時代中，如果沒有出色的文化工作者，那個時代便是無聲無光聽不到也看不見的盲啞時代。</a:t>
            </a:r>
            <a:r>
              <a:rPr lang="en-US" altLang="zh-TW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 </a:t>
            </a: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79512" y="257200"/>
            <a:ext cx="87849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000">
              <a:defRPr sz="400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zh-TW" dirty="0"/>
              <a:t>3.1</a:t>
            </a:r>
            <a:r>
              <a:rPr lang="zh-TW" altLang="en-US" dirty="0"/>
              <a:t> </a:t>
            </a:r>
            <a:r>
              <a:rPr lang="zh-TW" altLang="en-US" dirty="0" smtClean="0"/>
              <a:t> 聖</a:t>
            </a:r>
            <a:r>
              <a:rPr lang="zh-TW" altLang="en-US" dirty="0"/>
              <a:t>嚴法師的文化觀</a:t>
            </a:r>
          </a:p>
        </p:txBody>
      </p:sp>
    </p:spTree>
    <p:extLst>
      <p:ext uri="{BB962C8B-B14F-4D97-AF65-F5344CB8AC3E}">
        <p14:creationId xmlns:p14="http://schemas.microsoft.com/office/powerpoint/2010/main" val="143475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 bwMode="auto">
          <a:xfrm>
            <a:off x="179512" y="257200"/>
            <a:ext cx="87849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180000">
              <a:defRPr sz="400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zh-TW" dirty="0"/>
              <a:t>3.2</a:t>
            </a:r>
            <a:r>
              <a:rPr lang="zh-TW" altLang="en-US" dirty="0"/>
              <a:t> </a:t>
            </a:r>
            <a:r>
              <a:rPr lang="zh-TW" altLang="en-US" dirty="0" smtClean="0"/>
              <a:t> 掛</a:t>
            </a:r>
            <a:r>
              <a:rPr lang="zh-TW" altLang="en-US" dirty="0"/>
              <a:t>在牆上的聖嚴法師「墨寶」</a:t>
            </a:r>
          </a:p>
        </p:txBody>
      </p:sp>
      <p:pic>
        <p:nvPicPr>
          <p:cNvPr id="5" name="內容版面配置區 3" descr="H:\yoyo給的\吳成豐老師\105-1\Photo\專書裡的照片\3_CH3\P7271555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3312368" cy="41959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字方塊 5"/>
          <p:cNvSpPr txBox="1"/>
          <p:nvPr/>
        </p:nvSpPr>
        <p:spPr>
          <a:xfrm>
            <a:off x="2093843" y="5949280"/>
            <a:ext cx="4782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just">
              <a:defRPr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聖嚴法師懸掛於「法鼓山文化中心」牆上墨寶</a:t>
            </a:r>
            <a:r>
              <a:rPr lang="en-US" altLang="zh-TW" dirty="0"/>
              <a:t>(</a:t>
            </a:r>
            <a:r>
              <a:rPr lang="zh-TW" altLang="en-US" dirty="0"/>
              <a:t>光點處之字為「的」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328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組織架構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法鼓文化中心功能性不只是社會企業的營利目標，是有相當多的內容包含在其中，且其作用在於對於法鼓山文化出版之整合、文字的審核、道風的統籌與服務整個教團。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79512" y="257200"/>
            <a:ext cx="87849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180000">
              <a:defRPr sz="400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zh-TW" dirty="0"/>
              <a:t>3.3</a:t>
            </a:r>
            <a:r>
              <a:rPr lang="zh-TW" altLang="en-US" dirty="0"/>
              <a:t> </a:t>
            </a:r>
            <a:r>
              <a:rPr lang="zh-TW" altLang="en-US" dirty="0" smtClean="0"/>
              <a:t> 法鼓山</a:t>
            </a:r>
            <a:r>
              <a:rPr lang="zh-TW" altLang="en-US" dirty="0"/>
              <a:t>文化中心組織架構</a:t>
            </a:r>
          </a:p>
        </p:txBody>
      </p:sp>
      <p:pic>
        <p:nvPicPr>
          <p:cNvPr id="4" name="圖片 3" descr="H:\yoyo給的\吳成豐老師\105-1\Photo\專書裡的照片\3_CH3\P727152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64" y="4247592"/>
            <a:ext cx="3112011" cy="227889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4203104" y="5937769"/>
            <a:ext cx="2745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just">
              <a:defRPr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果賢法師</a:t>
            </a:r>
            <a:r>
              <a:rPr lang="en-US" altLang="zh-TW" dirty="0"/>
              <a:t>(</a:t>
            </a:r>
            <a:r>
              <a:rPr lang="zh-TW" altLang="en-US" dirty="0"/>
              <a:t>左</a:t>
            </a:r>
            <a:r>
              <a:rPr lang="en-US" altLang="zh-TW" dirty="0"/>
              <a:t>)</a:t>
            </a:r>
            <a:r>
              <a:rPr lang="zh-TW" altLang="en-US" dirty="0"/>
              <a:t>和煦熱誠地接待來訪者</a:t>
            </a:r>
          </a:p>
        </p:txBody>
      </p:sp>
    </p:spTree>
    <p:extLst>
      <p:ext uri="{BB962C8B-B14F-4D97-AF65-F5344CB8AC3E}">
        <p14:creationId xmlns:p14="http://schemas.microsoft.com/office/powerpoint/2010/main" val="37939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設立原因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為何法鼓山會產生如「法鼓山文化中心」如此特殊的文化單位呢？是因社會上的需要。</a:t>
            </a:r>
            <a:endParaRPr lang="en-US" altLang="zh-TW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「法鼓山文化中心」將文化出版，並推廣於社會大眾之中，不是以營利為目的，而是站在文化的立場，將佛法輸送至一般信眾，讓一般信眾有更多得以接觸佛法的機會，也將佛法融入於生活當中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。</a:t>
            </a: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-10008" y="257200"/>
            <a:ext cx="8748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180000">
              <a:defRPr sz="400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zh-TW" dirty="0"/>
              <a:t>3.4</a:t>
            </a:r>
            <a:r>
              <a:rPr lang="zh-TW" altLang="en-US" dirty="0"/>
              <a:t>  法鼓山文化中心的「功能型導向」</a:t>
            </a:r>
          </a:p>
        </p:txBody>
      </p:sp>
    </p:spTree>
    <p:extLst>
      <p:ext uri="{BB962C8B-B14F-4D97-AF65-F5344CB8AC3E}">
        <p14:creationId xmlns:p14="http://schemas.microsoft.com/office/powerpoint/2010/main" val="171728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功能性及其特色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法鼓山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文化中心」所出版的文化產品，以最貼近一般信眾生活的生活用品、食品開始，帶入佛法的教育，逐漸推廣至影</a:t>
            </a:r>
            <a:r>
              <a:rPr lang="zh-TW" altLang="en-US" sz="2600" dirty="0" smtClean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音與</a:t>
            </a: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書籍，最後為雜誌與學術性書籍，透過這樣全面性的文化產品，能夠將佛法更廣更遠的影響各方的信眾。</a:t>
            </a: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79512" y="257200"/>
            <a:ext cx="87849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180000">
              <a:defRPr sz="400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zh-TW" dirty="0"/>
              <a:t>3.5</a:t>
            </a:r>
            <a:r>
              <a:rPr lang="zh-TW" altLang="en-US" dirty="0"/>
              <a:t> </a:t>
            </a:r>
            <a:r>
              <a:rPr lang="zh-TW" altLang="en-US" dirty="0" smtClean="0"/>
              <a:t> 弘揚</a:t>
            </a:r>
            <a:r>
              <a:rPr lang="zh-TW" altLang="en-US" dirty="0"/>
              <a:t>漢傳禪佛教的主要功能性</a:t>
            </a:r>
          </a:p>
        </p:txBody>
      </p:sp>
    </p:spTree>
    <p:extLst>
      <p:ext uri="{BB962C8B-B14F-4D97-AF65-F5344CB8AC3E}">
        <p14:creationId xmlns:p14="http://schemas.microsoft.com/office/powerpoint/2010/main" val="38831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18224"/>
            <a:ext cx="8640960" cy="4464496"/>
          </a:xfrm>
        </p:spPr>
        <p:txBody>
          <a:bodyPr/>
          <a:lstStyle/>
          <a:p>
            <a:pPr algn="just" hangingPunc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zh-TW" altLang="en-US" sz="3000" b="1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法鼓山的使命是：</a:t>
            </a:r>
            <a:endParaRPr lang="en-US" altLang="zh-TW" sz="3000" b="1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600" dirty="0">
                <a:latin typeface="Times New Roman" panose="02020603050405020304" pitchFamily="18" charset="0"/>
                <a:ea typeface="華康中黑體" panose="020B0509000000000000" pitchFamily="49" charset="-120"/>
                <a:cs typeface="Times New Roman" panose="02020603050405020304" pitchFamily="18" charset="0"/>
              </a:rPr>
              <a:t>「心靈環保為核心、弘傳漢傳禪佛教，透過三大教育，達到世界淨化。」只要朝此一使命，並以鍥而不捨的精神，持續努力，碰到困難勇往直前的精神，來弘化佛法，將佛法傳播出去，使社會有一股安定的力量。</a:t>
            </a:r>
          </a:p>
          <a:p>
            <a:pPr marL="739775" lvl="1" indent="-282575" algn="just" hangingPunc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zh-TW" altLang="en-US" sz="2600" dirty="0">
              <a:latin typeface="Times New Roman" panose="02020603050405020304" pitchFamily="18" charset="0"/>
              <a:ea typeface="華康中黑體" panose="020B0509000000000000" pitchFamily="49" charset="-120"/>
              <a:cs typeface="Times New Roman" panose="02020603050405020304" pitchFamily="18" charset="0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 bwMode="auto">
          <a:xfrm>
            <a:off x="179512" y="257200"/>
            <a:ext cx="878497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180000">
              <a:defRPr sz="4000">
                <a:latin typeface="華康新特明體" panose="02020909000000000000" pitchFamily="49" charset="-120"/>
                <a:ea typeface="華康新特明體" panose="02020909000000000000" pitchFamily="49" charset="-120"/>
                <a:cs typeface="Times New Roman" panose="02020603050405020304" pitchFamily="18" charset="0"/>
              </a:defRPr>
            </a:lvl1pPr>
            <a:lvl2pPr>
              <a:defRPr sz="4400"/>
            </a:lvl2pPr>
            <a:lvl3pPr>
              <a:defRPr sz="4400"/>
            </a:lvl3pPr>
            <a:lvl4pPr>
              <a:defRPr sz="4400"/>
            </a:lvl4pPr>
            <a:lvl5pPr>
              <a:defRPr sz="4400"/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r>
              <a:rPr lang="en-US" altLang="zh-TW" dirty="0"/>
              <a:t>3.6</a:t>
            </a:r>
            <a:r>
              <a:rPr lang="zh-TW" altLang="en-US" dirty="0"/>
              <a:t>  只要你做對大眾有利的事，</a:t>
            </a:r>
            <a:endParaRPr lang="en-US" altLang="zh-TW" dirty="0"/>
          </a:p>
          <a:p>
            <a:r>
              <a:rPr lang="zh-TW" altLang="en-US" dirty="0" smtClean="0"/>
              <a:t>     不用</a:t>
            </a:r>
            <a:r>
              <a:rPr lang="zh-TW" altLang="en-US" dirty="0"/>
              <a:t>擔心財務問題</a:t>
            </a:r>
          </a:p>
        </p:txBody>
      </p:sp>
    </p:spTree>
    <p:extLst>
      <p:ext uri="{BB962C8B-B14F-4D97-AF65-F5344CB8AC3E}">
        <p14:creationId xmlns:p14="http://schemas.microsoft.com/office/powerpoint/2010/main" val="402560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1409</TotalTime>
  <Words>457</Words>
  <Application>Microsoft Office PowerPoint</Application>
  <PresentationFormat>如螢幕大小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Pixel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劉怡敏</dc:creator>
  <cp:lastModifiedBy>NO.43</cp:lastModifiedBy>
  <cp:revision>349</cp:revision>
  <dcterms:created xsi:type="dcterms:W3CDTF">2002-05-29T16:39:19Z</dcterms:created>
  <dcterms:modified xsi:type="dcterms:W3CDTF">2017-04-19T05:39:49Z</dcterms:modified>
</cp:coreProperties>
</file>