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1" r:id="rId1"/>
  </p:sldMasterIdLst>
  <p:notesMasterIdLst>
    <p:notesMasterId r:id="rId10"/>
  </p:notesMasterIdLst>
  <p:handoutMasterIdLst>
    <p:handoutMasterId r:id="rId11"/>
  </p:handoutMasterIdLst>
  <p:sldIdLst>
    <p:sldId id="257" r:id="rId2"/>
    <p:sldId id="398" r:id="rId3"/>
    <p:sldId id="402" r:id="rId4"/>
    <p:sldId id="404" r:id="rId5"/>
    <p:sldId id="406" r:id="rId6"/>
    <p:sldId id="408" r:id="rId7"/>
    <p:sldId id="412" r:id="rId8"/>
    <p:sldId id="413" r:id="rId9"/>
  </p:sldIdLst>
  <p:sldSz cx="9144000" cy="6858000" type="screen4x3"/>
  <p:notesSz cx="6669088" cy="9928225"/>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808080"/>
    <a:srgbClr val="7099CA"/>
    <a:srgbClr val="000099"/>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16" autoAdjust="0"/>
    <p:restoredTop sz="94660" autoAdjust="0"/>
  </p:normalViewPr>
  <p:slideViewPr>
    <p:cSldViewPr>
      <p:cViewPr>
        <p:scale>
          <a:sx n="72" d="100"/>
          <a:sy n="72" d="100"/>
        </p:scale>
        <p:origin x="-13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1026"/>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70659" name="Rectangle 1027"/>
          <p:cNvSpPr>
            <a:spLocks noGrp="1" noChangeArrowheads="1"/>
          </p:cNvSpPr>
          <p:nvPr>
            <p:ph type="dt" sz="quarter"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70660" name="Rectangle 1028"/>
          <p:cNvSpPr>
            <a:spLocks noGrp="1" noChangeArrowheads="1"/>
          </p:cNvSpPr>
          <p:nvPr>
            <p:ph type="ftr" sz="quarter" idx="2"/>
          </p:nvPr>
        </p:nvSpPr>
        <p:spPr bwMode="auto">
          <a:xfrm>
            <a:off x="0"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70661" name="Rectangle 1029"/>
          <p:cNvSpPr>
            <a:spLocks noGrp="1" noChangeArrowheads="1"/>
          </p:cNvSpPr>
          <p:nvPr>
            <p:ph type="sldNum" sz="quarter" idx="3"/>
          </p:nvPr>
        </p:nvSpPr>
        <p:spPr bwMode="auto">
          <a:xfrm>
            <a:off x="3779838"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38F231-4CFC-49B5-9762-31B25E550B00}" type="slidenum">
              <a:rPr lang="en-US" altLang="zh-TW"/>
              <a:pPr/>
              <a:t>‹#›</a:t>
            </a:fld>
            <a:endParaRPr lang="en-US" altLang="zh-TW"/>
          </a:p>
        </p:txBody>
      </p:sp>
    </p:spTree>
    <p:extLst>
      <p:ext uri="{BB962C8B-B14F-4D97-AF65-F5344CB8AC3E}">
        <p14:creationId xmlns:p14="http://schemas.microsoft.com/office/powerpoint/2010/main" val="4200256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40963" name="Rectangle 3"/>
          <p:cNvSpPr>
            <a:spLocks noGrp="1" noChangeArrowheads="1"/>
          </p:cNvSpPr>
          <p:nvPr>
            <p:ph type="dt"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40964"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889000" y="4716463"/>
            <a:ext cx="48910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0966" name="Rectangle 6"/>
          <p:cNvSpPr>
            <a:spLocks noGrp="1" noChangeArrowheads="1"/>
          </p:cNvSpPr>
          <p:nvPr>
            <p:ph type="ftr" sz="quarter" idx="4"/>
          </p:nvPr>
        </p:nvSpPr>
        <p:spPr bwMode="auto">
          <a:xfrm>
            <a:off x="0"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40967" name="Rectangle 7"/>
          <p:cNvSpPr>
            <a:spLocks noGrp="1" noChangeArrowheads="1"/>
          </p:cNvSpPr>
          <p:nvPr>
            <p:ph type="sldNum" sz="quarter" idx="5"/>
          </p:nvPr>
        </p:nvSpPr>
        <p:spPr bwMode="auto">
          <a:xfrm>
            <a:off x="3779838"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2FB892C-B002-4CDE-B6BC-588A19B1A856}" type="slidenum">
              <a:rPr lang="en-US" altLang="zh-TW"/>
              <a:pPr/>
              <a:t>‹#›</a:t>
            </a:fld>
            <a:endParaRPr lang="en-US" altLang="zh-TW"/>
          </a:p>
        </p:txBody>
      </p:sp>
    </p:spTree>
    <p:extLst>
      <p:ext uri="{BB962C8B-B14F-4D97-AF65-F5344CB8AC3E}">
        <p14:creationId xmlns:p14="http://schemas.microsoft.com/office/powerpoint/2010/main" val="3171434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0A54B-D5A7-41AA-BFF4-80BD025ECF9B}" type="slidenum">
              <a:rPr lang="en-US" altLang="zh-TW"/>
              <a:pPr/>
              <a:t>0</a:t>
            </a:fld>
            <a:endParaRPr lang="en-US" altLang="zh-TW"/>
          </a:p>
        </p:txBody>
      </p:sp>
      <p:sp>
        <p:nvSpPr>
          <p:cNvPr id="41986" name="Rectangle 2"/>
          <p:cNvSpPr>
            <a:spLocks noGrp="1" noRot="1" noChangeAspect="1" noChangeArrowheads="1" noTextEdit="1"/>
          </p:cNvSpPr>
          <p:nvPr>
            <p:ph type="sldImg"/>
          </p:nvPr>
        </p:nvSpPr>
        <p:spPr bwMode="auto">
          <a:xfrm>
            <a:off x="852488" y="744538"/>
            <a:ext cx="4964112" cy="3722687"/>
          </a:xfrm>
          <a:prstGeom prst="rect">
            <a:avLst/>
          </a:prstGeom>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889000" y="4716463"/>
            <a:ext cx="4891088" cy="4467225"/>
          </a:xfrm>
          <a:prstGeom prst="rect">
            <a:avLst/>
          </a:prstGeom>
          <a:solidFill>
            <a:srgbClr val="FFFFFF"/>
          </a:solidFill>
          <a:ln>
            <a:solidFill>
              <a:srgbClr val="000000"/>
            </a:solidFill>
            <a:miter lim="800000"/>
            <a:headEnd/>
            <a:tailEnd/>
          </a:ln>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928" name="Rectangle 16"/>
          <p:cNvSpPr>
            <a:spLocks noGrp="1" noChangeArrowheads="1"/>
          </p:cNvSpPr>
          <p:nvPr>
            <p:ph type="dt" sz="half" idx="2"/>
          </p:nvPr>
        </p:nvSpPr>
        <p:spPr>
          <a:xfrm>
            <a:off x="457200" y="6248400"/>
            <a:ext cx="2133600" cy="457200"/>
          </a:xfrm>
        </p:spPr>
        <p:txBody>
          <a:bodyPr/>
          <a:lstStyle>
            <a:lvl1pPr>
              <a:defRPr/>
            </a:lvl1pPr>
          </a:lstStyle>
          <a:p>
            <a:endParaRPr lang="en-US" altLang="zh-TW"/>
          </a:p>
        </p:txBody>
      </p:sp>
      <p:sp>
        <p:nvSpPr>
          <p:cNvPr id="38929" name="Rectangle 17"/>
          <p:cNvSpPr>
            <a:spLocks noGrp="1" noChangeArrowheads="1"/>
          </p:cNvSpPr>
          <p:nvPr>
            <p:ph type="ftr" sz="quarter" idx="3"/>
          </p:nvPr>
        </p:nvSpPr>
        <p:spPr/>
        <p:txBody>
          <a:bodyPr/>
          <a:lstStyle>
            <a:lvl1pPr>
              <a:defRPr/>
            </a:lvl1pPr>
          </a:lstStyle>
          <a:p>
            <a:endParaRPr lang="en-US" altLang="zh-TW"/>
          </a:p>
        </p:txBody>
      </p:sp>
      <p:sp>
        <p:nvSpPr>
          <p:cNvPr id="38930" name="Rectangle 18"/>
          <p:cNvSpPr>
            <a:spLocks noGrp="1" noChangeArrowheads="1"/>
          </p:cNvSpPr>
          <p:nvPr>
            <p:ph type="sldNum" sz="quarter" idx="4"/>
          </p:nvPr>
        </p:nvSpPr>
        <p:spPr>
          <a:xfrm>
            <a:off x="6553200" y="6248400"/>
            <a:ext cx="2133600" cy="457200"/>
          </a:xfrm>
          <a:prstGeom prst="rect">
            <a:avLst/>
          </a:prstGeom>
        </p:spPr>
        <p:txBody>
          <a:bodyPr/>
          <a:lstStyle>
            <a:lvl1pPr>
              <a:defRPr/>
            </a:lvl1pPr>
          </a:lstStyle>
          <a:p>
            <a:endParaRPr lang="en-US" altLang="zh-TW" dirty="0"/>
          </a:p>
        </p:txBody>
      </p:sp>
      <p:sp>
        <p:nvSpPr>
          <p:cNvPr id="3893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zh-TW" altLang="en-US" noProof="0" smtClean="0"/>
              <a:t>按一下以編輯母片標題樣式</a:t>
            </a:r>
          </a:p>
        </p:txBody>
      </p:sp>
      <p:sp>
        <p:nvSpPr>
          <p:cNvPr id="3893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zh-TW" altLang="en-US" noProof="0" smtClean="0"/>
              <a:t>按一下以編輯母片副標題樣式</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a:xfrm>
            <a:off x="6553200" y="6172200"/>
            <a:ext cx="2133600" cy="457200"/>
          </a:xfrm>
          <a:prstGeom prst="rect">
            <a:avLst/>
          </a:prstGeom>
        </p:spPr>
        <p:txBody>
          <a:bodyPr/>
          <a:lstStyle>
            <a:lvl1pPr>
              <a:defRPr/>
            </a:lvl1pPr>
          </a:lstStyle>
          <a:p>
            <a:fld id="{50FED16F-DA1E-493A-8C30-829F57381565}" type="slidenum">
              <a:rPr lang="en-US" altLang="zh-TW"/>
              <a:pPr/>
              <a:t>‹#›</a:t>
            </a:fld>
            <a:endParaRPr lang="en-US" altLang="zh-TW"/>
          </a:p>
        </p:txBody>
      </p:sp>
      <p:sp>
        <p:nvSpPr>
          <p:cNvPr id="6" name="日期版面配置區 5"/>
          <p:cNvSpPr>
            <a:spLocks noGrp="1"/>
          </p:cNvSpPr>
          <p:nvPr>
            <p:ph type="dt" sz="half" idx="12"/>
          </p:nvPr>
        </p:nvSpPr>
        <p:spPr/>
        <p:txBody>
          <a:bodyPr/>
          <a:lstStyle>
            <a:lvl1pPr>
              <a:defRPr/>
            </a:lvl1pPr>
          </a:lstStyle>
          <a:p>
            <a:endParaRPr lang="en-US" altLang="zh-TW"/>
          </a:p>
        </p:txBody>
      </p:sp>
    </p:spTree>
    <p:extLst>
      <p:ext uri="{BB962C8B-B14F-4D97-AF65-F5344CB8AC3E}">
        <p14:creationId xmlns:p14="http://schemas.microsoft.com/office/powerpoint/2010/main" val="89148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295400"/>
            <a:ext cx="2057400" cy="4572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295400"/>
            <a:ext cx="6019800" cy="4572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a:xfrm>
            <a:off x="6553200" y="6172200"/>
            <a:ext cx="2133600" cy="457200"/>
          </a:xfrm>
          <a:prstGeom prst="rect">
            <a:avLst/>
          </a:prstGeom>
        </p:spPr>
        <p:txBody>
          <a:bodyPr/>
          <a:lstStyle>
            <a:lvl1pPr>
              <a:defRPr/>
            </a:lvl1pPr>
          </a:lstStyle>
          <a:p>
            <a:fld id="{F913F254-B25F-481D-8559-D9A3D11E4BF0}" type="slidenum">
              <a:rPr lang="en-US" altLang="zh-TW"/>
              <a:pPr/>
              <a:t>‹#›</a:t>
            </a:fld>
            <a:endParaRPr lang="en-US" altLang="zh-TW"/>
          </a:p>
        </p:txBody>
      </p:sp>
      <p:sp>
        <p:nvSpPr>
          <p:cNvPr id="6" name="日期版面配置區 5"/>
          <p:cNvSpPr>
            <a:spLocks noGrp="1"/>
          </p:cNvSpPr>
          <p:nvPr>
            <p:ph type="dt" sz="half" idx="12"/>
          </p:nvPr>
        </p:nvSpPr>
        <p:spPr/>
        <p:txBody>
          <a:bodyPr/>
          <a:lstStyle>
            <a:lvl1pPr>
              <a:defRPr/>
            </a:lvl1pPr>
          </a:lstStyle>
          <a:p>
            <a:endParaRPr lang="en-US" altLang="zh-TW"/>
          </a:p>
        </p:txBody>
      </p:sp>
    </p:spTree>
    <p:extLst>
      <p:ext uri="{BB962C8B-B14F-4D97-AF65-F5344CB8AC3E}">
        <p14:creationId xmlns:p14="http://schemas.microsoft.com/office/powerpoint/2010/main" val="4244090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a:xfrm>
            <a:off x="6553200" y="6172200"/>
            <a:ext cx="2133600" cy="457200"/>
          </a:xfrm>
          <a:prstGeom prst="rect">
            <a:avLst/>
          </a:prstGeom>
        </p:spPr>
        <p:txBody>
          <a:bodyPr/>
          <a:lstStyle>
            <a:lvl1pPr>
              <a:defRPr/>
            </a:lvl1pPr>
          </a:lstStyle>
          <a:p>
            <a:endParaRPr lang="en-US" altLang="zh-TW" dirty="0"/>
          </a:p>
        </p:txBody>
      </p:sp>
      <p:sp>
        <p:nvSpPr>
          <p:cNvPr id="6" name="日期版面配置區 5"/>
          <p:cNvSpPr>
            <a:spLocks noGrp="1"/>
          </p:cNvSpPr>
          <p:nvPr>
            <p:ph type="dt" sz="half" idx="12"/>
          </p:nvPr>
        </p:nvSpPr>
        <p:spPr/>
        <p:txBody>
          <a:bodyPr/>
          <a:lstStyle>
            <a:lvl1pPr>
              <a:defRPr/>
            </a:lvl1pPr>
          </a:lstStyle>
          <a:p>
            <a:endParaRPr lang="en-US" altLang="zh-TW"/>
          </a:p>
        </p:txBody>
      </p:sp>
    </p:spTree>
    <p:extLst>
      <p:ext uri="{BB962C8B-B14F-4D97-AF65-F5344CB8AC3E}">
        <p14:creationId xmlns:p14="http://schemas.microsoft.com/office/powerpoint/2010/main" val="3409740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a:xfrm>
            <a:off x="6553200" y="6172200"/>
            <a:ext cx="2133600" cy="457200"/>
          </a:xfrm>
          <a:prstGeom prst="rect">
            <a:avLst/>
          </a:prstGeom>
        </p:spPr>
        <p:txBody>
          <a:bodyPr/>
          <a:lstStyle>
            <a:lvl1pPr>
              <a:defRPr/>
            </a:lvl1pPr>
          </a:lstStyle>
          <a:p>
            <a:fld id="{BAE40984-30D5-4602-AC2C-7FDD3CD6BB44}" type="slidenum">
              <a:rPr lang="en-US" altLang="zh-TW"/>
              <a:pPr/>
              <a:t>‹#›</a:t>
            </a:fld>
            <a:endParaRPr lang="en-US" altLang="zh-TW"/>
          </a:p>
        </p:txBody>
      </p:sp>
      <p:sp>
        <p:nvSpPr>
          <p:cNvPr id="6" name="日期版面配置區 5"/>
          <p:cNvSpPr>
            <a:spLocks noGrp="1"/>
          </p:cNvSpPr>
          <p:nvPr>
            <p:ph type="dt" sz="half" idx="12"/>
          </p:nvPr>
        </p:nvSpPr>
        <p:spPr/>
        <p:txBody>
          <a:bodyPr/>
          <a:lstStyle>
            <a:lvl1pPr>
              <a:defRPr/>
            </a:lvl1pPr>
          </a:lstStyle>
          <a:p>
            <a:endParaRPr lang="en-US" altLang="zh-TW"/>
          </a:p>
        </p:txBody>
      </p:sp>
    </p:spTree>
    <p:extLst>
      <p:ext uri="{BB962C8B-B14F-4D97-AF65-F5344CB8AC3E}">
        <p14:creationId xmlns:p14="http://schemas.microsoft.com/office/powerpoint/2010/main" val="407060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2895600"/>
            <a:ext cx="40386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2895600"/>
            <a:ext cx="40386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a:xfrm>
            <a:off x="6553200" y="6172200"/>
            <a:ext cx="2133600" cy="457200"/>
          </a:xfrm>
          <a:prstGeom prst="rect">
            <a:avLst/>
          </a:prstGeom>
        </p:spPr>
        <p:txBody>
          <a:bodyPr/>
          <a:lstStyle>
            <a:lvl1pPr>
              <a:defRPr/>
            </a:lvl1pPr>
          </a:lstStyle>
          <a:p>
            <a:fld id="{F5341232-6CCC-45E7-BB71-95C5E4625627}" type="slidenum">
              <a:rPr lang="en-US" altLang="zh-TW"/>
              <a:pPr/>
              <a:t>‹#›</a:t>
            </a:fld>
            <a:endParaRPr lang="en-US" altLang="zh-TW"/>
          </a:p>
        </p:txBody>
      </p:sp>
      <p:sp>
        <p:nvSpPr>
          <p:cNvPr id="7" name="日期版面配置區 6"/>
          <p:cNvSpPr>
            <a:spLocks noGrp="1"/>
          </p:cNvSpPr>
          <p:nvPr>
            <p:ph type="dt" sz="half" idx="12"/>
          </p:nvPr>
        </p:nvSpPr>
        <p:spPr/>
        <p:txBody>
          <a:bodyPr/>
          <a:lstStyle>
            <a:lvl1pPr>
              <a:defRPr/>
            </a:lvl1pPr>
          </a:lstStyle>
          <a:p>
            <a:endParaRPr lang="en-US" altLang="zh-TW"/>
          </a:p>
        </p:txBody>
      </p:sp>
    </p:spTree>
    <p:extLst>
      <p:ext uri="{BB962C8B-B14F-4D97-AF65-F5344CB8AC3E}">
        <p14:creationId xmlns:p14="http://schemas.microsoft.com/office/powerpoint/2010/main" val="70911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a:xfrm>
            <a:off x="6553200" y="6172200"/>
            <a:ext cx="2133600" cy="457200"/>
          </a:xfrm>
          <a:prstGeom prst="rect">
            <a:avLst/>
          </a:prstGeom>
        </p:spPr>
        <p:txBody>
          <a:bodyPr/>
          <a:lstStyle>
            <a:lvl1pPr>
              <a:defRPr/>
            </a:lvl1pPr>
          </a:lstStyle>
          <a:p>
            <a:fld id="{46897674-2AA8-46BE-9E36-B4989C380F20}" type="slidenum">
              <a:rPr lang="en-US" altLang="zh-TW"/>
              <a:pPr/>
              <a:t>‹#›</a:t>
            </a:fld>
            <a:endParaRPr lang="en-US" altLang="zh-TW"/>
          </a:p>
        </p:txBody>
      </p:sp>
      <p:sp>
        <p:nvSpPr>
          <p:cNvPr id="9" name="日期版面配置區 8"/>
          <p:cNvSpPr>
            <a:spLocks noGrp="1"/>
          </p:cNvSpPr>
          <p:nvPr>
            <p:ph type="dt" sz="half" idx="12"/>
          </p:nvPr>
        </p:nvSpPr>
        <p:spPr/>
        <p:txBody>
          <a:bodyPr/>
          <a:lstStyle>
            <a:lvl1pPr>
              <a:defRPr/>
            </a:lvl1pPr>
          </a:lstStyle>
          <a:p>
            <a:endParaRPr lang="en-US" altLang="zh-TW"/>
          </a:p>
        </p:txBody>
      </p:sp>
    </p:spTree>
    <p:extLst>
      <p:ext uri="{BB962C8B-B14F-4D97-AF65-F5344CB8AC3E}">
        <p14:creationId xmlns:p14="http://schemas.microsoft.com/office/powerpoint/2010/main" val="2586426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a:xfrm>
            <a:off x="6553200" y="6172200"/>
            <a:ext cx="2133600" cy="457200"/>
          </a:xfrm>
          <a:prstGeom prst="rect">
            <a:avLst/>
          </a:prstGeom>
        </p:spPr>
        <p:txBody>
          <a:bodyPr/>
          <a:lstStyle>
            <a:lvl1pPr>
              <a:defRPr/>
            </a:lvl1pPr>
          </a:lstStyle>
          <a:p>
            <a:fld id="{152906C9-F480-45D3-950A-B91DDFF943FD}" type="slidenum">
              <a:rPr lang="en-US" altLang="zh-TW"/>
              <a:pPr/>
              <a:t>‹#›</a:t>
            </a:fld>
            <a:endParaRPr lang="en-US" altLang="zh-TW"/>
          </a:p>
        </p:txBody>
      </p:sp>
      <p:sp>
        <p:nvSpPr>
          <p:cNvPr id="5" name="日期版面配置區 4"/>
          <p:cNvSpPr>
            <a:spLocks noGrp="1"/>
          </p:cNvSpPr>
          <p:nvPr>
            <p:ph type="dt" sz="half" idx="12"/>
          </p:nvPr>
        </p:nvSpPr>
        <p:spPr/>
        <p:txBody>
          <a:bodyPr/>
          <a:lstStyle>
            <a:lvl1pPr>
              <a:defRPr/>
            </a:lvl1pPr>
          </a:lstStyle>
          <a:p>
            <a:endParaRPr lang="en-US" altLang="zh-TW"/>
          </a:p>
        </p:txBody>
      </p:sp>
    </p:spTree>
    <p:extLst>
      <p:ext uri="{BB962C8B-B14F-4D97-AF65-F5344CB8AC3E}">
        <p14:creationId xmlns:p14="http://schemas.microsoft.com/office/powerpoint/2010/main" val="335845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a:xfrm>
            <a:off x="6553200" y="6172200"/>
            <a:ext cx="2133600" cy="457200"/>
          </a:xfrm>
          <a:prstGeom prst="rect">
            <a:avLst/>
          </a:prstGeom>
        </p:spPr>
        <p:txBody>
          <a:bodyPr/>
          <a:lstStyle>
            <a:lvl1pPr>
              <a:defRPr/>
            </a:lvl1pPr>
          </a:lstStyle>
          <a:p>
            <a:fld id="{63EB1D77-EAAB-405F-B010-31A5F99AF812}" type="slidenum">
              <a:rPr lang="en-US" altLang="zh-TW"/>
              <a:pPr/>
              <a:t>‹#›</a:t>
            </a:fld>
            <a:endParaRPr lang="en-US" altLang="zh-TW"/>
          </a:p>
        </p:txBody>
      </p:sp>
      <p:sp>
        <p:nvSpPr>
          <p:cNvPr id="4" name="日期版面配置區 3"/>
          <p:cNvSpPr>
            <a:spLocks noGrp="1"/>
          </p:cNvSpPr>
          <p:nvPr>
            <p:ph type="dt" sz="half" idx="12"/>
          </p:nvPr>
        </p:nvSpPr>
        <p:spPr/>
        <p:txBody>
          <a:bodyPr/>
          <a:lstStyle>
            <a:lvl1pPr>
              <a:defRPr/>
            </a:lvl1pPr>
          </a:lstStyle>
          <a:p>
            <a:endParaRPr lang="en-US" altLang="zh-TW"/>
          </a:p>
        </p:txBody>
      </p:sp>
    </p:spTree>
    <p:extLst>
      <p:ext uri="{BB962C8B-B14F-4D97-AF65-F5344CB8AC3E}">
        <p14:creationId xmlns:p14="http://schemas.microsoft.com/office/powerpoint/2010/main" val="413328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a:xfrm>
            <a:off x="6553200" y="6172200"/>
            <a:ext cx="2133600" cy="457200"/>
          </a:xfrm>
          <a:prstGeom prst="rect">
            <a:avLst/>
          </a:prstGeom>
        </p:spPr>
        <p:txBody>
          <a:bodyPr/>
          <a:lstStyle>
            <a:lvl1pPr>
              <a:defRPr/>
            </a:lvl1pPr>
          </a:lstStyle>
          <a:p>
            <a:fld id="{2AD5B770-6324-4C86-A642-A014E7F5E8FC}" type="slidenum">
              <a:rPr lang="en-US" altLang="zh-TW"/>
              <a:pPr/>
              <a:t>‹#›</a:t>
            </a:fld>
            <a:endParaRPr lang="en-US" altLang="zh-TW"/>
          </a:p>
        </p:txBody>
      </p:sp>
      <p:sp>
        <p:nvSpPr>
          <p:cNvPr id="7" name="日期版面配置區 6"/>
          <p:cNvSpPr>
            <a:spLocks noGrp="1"/>
          </p:cNvSpPr>
          <p:nvPr>
            <p:ph type="dt" sz="half" idx="12"/>
          </p:nvPr>
        </p:nvSpPr>
        <p:spPr/>
        <p:txBody>
          <a:bodyPr/>
          <a:lstStyle>
            <a:lvl1pPr>
              <a:defRPr/>
            </a:lvl1pPr>
          </a:lstStyle>
          <a:p>
            <a:endParaRPr lang="en-US" altLang="zh-TW"/>
          </a:p>
        </p:txBody>
      </p:sp>
    </p:spTree>
    <p:extLst>
      <p:ext uri="{BB962C8B-B14F-4D97-AF65-F5344CB8AC3E}">
        <p14:creationId xmlns:p14="http://schemas.microsoft.com/office/powerpoint/2010/main" val="243944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a:xfrm>
            <a:off x="6553200" y="6172200"/>
            <a:ext cx="2133600" cy="457200"/>
          </a:xfrm>
          <a:prstGeom prst="rect">
            <a:avLst/>
          </a:prstGeom>
        </p:spPr>
        <p:txBody>
          <a:bodyPr/>
          <a:lstStyle>
            <a:lvl1pPr>
              <a:defRPr/>
            </a:lvl1pPr>
          </a:lstStyle>
          <a:p>
            <a:fld id="{6C11E2F5-1545-4019-8DC3-77340D786707}" type="slidenum">
              <a:rPr lang="en-US" altLang="zh-TW"/>
              <a:pPr/>
              <a:t>‹#›</a:t>
            </a:fld>
            <a:endParaRPr lang="en-US" altLang="zh-TW"/>
          </a:p>
        </p:txBody>
      </p:sp>
      <p:sp>
        <p:nvSpPr>
          <p:cNvPr id="7" name="日期版面配置區 6"/>
          <p:cNvSpPr>
            <a:spLocks noGrp="1"/>
          </p:cNvSpPr>
          <p:nvPr>
            <p:ph type="dt" sz="half" idx="12"/>
          </p:nvPr>
        </p:nvSpPr>
        <p:spPr/>
        <p:txBody>
          <a:bodyPr/>
          <a:lstStyle>
            <a:lvl1pPr>
              <a:defRPr/>
            </a:lvl1pPr>
          </a:lstStyle>
          <a:p>
            <a:endParaRPr lang="en-US" altLang="zh-TW"/>
          </a:p>
        </p:txBody>
      </p:sp>
    </p:spTree>
    <p:extLst>
      <p:ext uri="{BB962C8B-B14F-4D97-AF65-F5344CB8AC3E}">
        <p14:creationId xmlns:p14="http://schemas.microsoft.com/office/powerpoint/2010/main" val="192367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lvl1pPr>
          </a:lstStyle>
          <a:p>
            <a:endParaRPr lang="en-US" altLang="zh-TW"/>
          </a:p>
        </p:txBody>
      </p:sp>
      <p:sp>
        <p:nvSpPr>
          <p:cNvPr id="37902" name="Rectangle 14"/>
          <p:cNvSpPr>
            <a:spLocks noGrp="1" noChangeArrowheads="1"/>
          </p:cNvSpPr>
          <p:nvPr>
            <p:ph type="title"/>
          </p:nvPr>
        </p:nvSpPr>
        <p:spPr bwMode="auto">
          <a:xfrm>
            <a:off x="457200" y="12954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7903" name="Rectangle 15"/>
          <p:cNvSpPr>
            <a:spLocks noGrp="1" noChangeArrowheads="1"/>
          </p:cNvSpPr>
          <p:nvPr>
            <p:ph type="body" idx="1"/>
          </p:nvPr>
        </p:nvSpPr>
        <p:spPr bwMode="auto">
          <a:xfrm>
            <a:off x="457200" y="2895600"/>
            <a:ext cx="8229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smtClean="0"/>
              <a:t>按一下以編輯母片</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endParaRPr lang="en-US" altLang="zh-TW" dirty="0"/>
          </a:p>
        </p:txBody>
      </p:sp>
      <p:sp>
        <p:nvSpPr>
          <p:cNvPr id="37905" name="Text Box 17"/>
          <p:cNvSpPr txBox="1">
            <a:spLocks noChangeArrowheads="1"/>
          </p:cNvSpPr>
          <p:nvPr userDrawn="1"/>
        </p:nvSpPr>
        <p:spPr bwMode="auto">
          <a:xfrm>
            <a:off x="5943600" y="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zh-TW"/>
          </a:p>
        </p:txBody>
      </p:sp>
      <p:sp>
        <p:nvSpPr>
          <p:cNvPr id="37906" name="Text Box 18"/>
          <p:cNvSpPr txBox="1">
            <a:spLocks noChangeArrowheads="1"/>
          </p:cNvSpPr>
          <p:nvPr userDrawn="1"/>
        </p:nvSpPr>
        <p:spPr bwMode="auto">
          <a:xfrm>
            <a:off x="6096000" y="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zh-TW"/>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txStyles>
    <p:title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新細明體" pitchFamily="18" charset="-120"/>
        </a:defRPr>
      </a:lvl2pPr>
      <a:lvl3pPr algn="l" rtl="0" fontAlgn="base">
        <a:spcBef>
          <a:spcPct val="0"/>
        </a:spcBef>
        <a:spcAft>
          <a:spcPct val="0"/>
        </a:spcAft>
        <a:defRPr kumimoji="1" sz="4400">
          <a:solidFill>
            <a:schemeClr val="tx1"/>
          </a:solidFill>
          <a:latin typeface="Arial" charset="0"/>
          <a:ea typeface="新細明體" pitchFamily="18" charset="-120"/>
        </a:defRPr>
      </a:lvl3pPr>
      <a:lvl4pPr algn="l" rtl="0" fontAlgn="base">
        <a:spcBef>
          <a:spcPct val="0"/>
        </a:spcBef>
        <a:spcAft>
          <a:spcPct val="0"/>
        </a:spcAft>
        <a:defRPr kumimoji="1" sz="4400">
          <a:solidFill>
            <a:schemeClr val="tx1"/>
          </a:solidFill>
          <a:latin typeface="Arial" charset="0"/>
          <a:ea typeface="新細明體" pitchFamily="18" charset="-120"/>
        </a:defRPr>
      </a:lvl4pPr>
      <a:lvl5pPr algn="l" rtl="0" fontAlgn="base">
        <a:spcBef>
          <a:spcPct val="0"/>
        </a:spcBef>
        <a:spcAft>
          <a:spcPct val="0"/>
        </a:spcAft>
        <a:defRPr kumimoji="1" sz="4400">
          <a:solidFill>
            <a:schemeClr val="tx1"/>
          </a:solidFill>
          <a:latin typeface="Arial" charset="0"/>
          <a:ea typeface="新細明體" pitchFamily="18" charset="-120"/>
        </a:defRPr>
      </a:lvl5pPr>
      <a:lvl6pPr marL="457200" algn="l" rtl="0" fontAlgn="base">
        <a:spcBef>
          <a:spcPct val="0"/>
        </a:spcBef>
        <a:spcAft>
          <a:spcPct val="0"/>
        </a:spcAft>
        <a:defRPr kumimoji="1" sz="4400">
          <a:solidFill>
            <a:schemeClr val="tx1"/>
          </a:solidFill>
          <a:latin typeface="Arial" charset="0"/>
          <a:ea typeface="新細明體" pitchFamily="18" charset="-120"/>
        </a:defRPr>
      </a:lvl6pPr>
      <a:lvl7pPr marL="914400" algn="l" rtl="0" fontAlgn="base">
        <a:spcBef>
          <a:spcPct val="0"/>
        </a:spcBef>
        <a:spcAft>
          <a:spcPct val="0"/>
        </a:spcAft>
        <a:defRPr kumimoji="1" sz="4400">
          <a:solidFill>
            <a:schemeClr val="tx1"/>
          </a:solidFill>
          <a:latin typeface="Arial" charset="0"/>
          <a:ea typeface="新細明體" pitchFamily="18" charset="-120"/>
        </a:defRPr>
      </a:lvl7pPr>
      <a:lvl8pPr marL="1371600" algn="l" rtl="0" fontAlgn="base">
        <a:spcBef>
          <a:spcPct val="0"/>
        </a:spcBef>
        <a:spcAft>
          <a:spcPct val="0"/>
        </a:spcAft>
        <a:defRPr kumimoji="1" sz="4400">
          <a:solidFill>
            <a:schemeClr val="tx1"/>
          </a:solidFill>
          <a:latin typeface="Arial" charset="0"/>
          <a:ea typeface="新細明體" pitchFamily="18" charset="-120"/>
        </a:defRPr>
      </a:lvl8pPr>
      <a:lvl9pPr marL="1828800" algn="l" rtl="0" fontAlgn="base">
        <a:spcBef>
          <a:spcPct val="0"/>
        </a:spcBef>
        <a:spcAft>
          <a:spcPct val="0"/>
        </a:spcAft>
        <a:defRPr kumimoji="1" sz="4400">
          <a:solidFill>
            <a:schemeClr val="tx1"/>
          </a:solidFill>
          <a:latin typeface="Arial" charset="0"/>
          <a:ea typeface="新細明體" pitchFamily="18" charset="-12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fontAlgn="base">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fontAlgn="base">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 y="6595115"/>
            <a:ext cx="4464000" cy="276999"/>
          </a:xfrm>
          <a:prstGeom prst="rect">
            <a:avLst/>
          </a:prstGeom>
          <a:solidFill>
            <a:schemeClr val="bg1">
              <a:alpha val="60000"/>
            </a:schemeClr>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zh-TW" altLang="en-US" sz="1200" dirty="0" smtClean="0">
                <a:solidFill>
                  <a:schemeClr val="tx1"/>
                </a:solidFill>
                <a:latin typeface="華康中黑體" panose="020B0509000000000000" pitchFamily="49" charset="-120"/>
                <a:ea typeface="華康中黑體" panose="020B0509000000000000" pitchFamily="49" charset="-120"/>
              </a:rPr>
              <a:t>社會企業的發展：設計思考</a:t>
            </a:r>
            <a:r>
              <a:rPr lang="en-US" altLang="zh-TW" sz="1200" dirty="0" smtClean="0">
                <a:solidFill>
                  <a:schemeClr val="tx1"/>
                </a:solidFill>
                <a:latin typeface="華康中黑體" panose="020B0509000000000000" pitchFamily="49" charset="-120"/>
                <a:ea typeface="華康中黑體" panose="020B0509000000000000" pitchFamily="49" charset="-120"/>
              </a:rPr>
              <a:t>x</a:t>
            </a:r>
            <a:r>
              <a:rPr lang="zh-TW" altLang="en-US" sz="1200" dirty="0" smtClean="0">
                <a:solidFill>
                  <a:schemeClr val="tx1"/>
                </a:solidFill>
                <a:latin typeface="華康中黑體" panose="020B0509000000000000" pitchFamily="49" charset="-120"/>
                <a:ea typeface="華康中黑體" panose="020B0509000000000000" pitchFamily="49" charset="-120"/>
              </a:rPr>
              <a:t>管理倫理</a:t>
            </a:r>
            <a:r>
              <a:rPr lang="zh-TW" altLang="en-US" sz="1200" dirty="0">
                <a:solidFill>
                  <a:schemeClr val="tx1"/>
                </a:solidFill>
                <a:latin typeface="華康中黑體" panose="020B0509000000000000" pitchFamily="49" charset="-120"/>
                <a:ea typeface="華康中黑體" panose="020B0509000000000000" pitchFamily="49" charset="-120"/>
              </a:rPr>
              <a:t> 吳成豐著  </a:t>
            </a:r>
            <a:r>
              <a:rPr lang="zh-TW" altLang="en-US" sz="1200" dirty="0" smtClean="0">
                <a:solidFill>
                  <a:schemeClr val="tx1"/>
                </a:solidFill>
                <a:latin typeface="華康中黑體" panose="020B0509000000000000" pitchFamily="49" charset="-120"/>
                <a:ea typeface="華康中黑體" panose="020B0509000000000000" pitchFamily="49" charset="-120"/>
              </a:rPr>
              <a:t>前程</a:t>
            </a:r>
            <a:r>
              <a:rPr lang="zh-TW" altLang="en-US" sz="1200" dirty="0">
                <a:solidFill>
                  <a:schemeClr val="tx1"/>
                </a:solidFill>
                <a:latin typeface="華康中黑體" panose="020B0509000000000000" pitchFamily="49" charset="-120"/>
                <a:ea typeface="華康中黑體" panose="020B0509000000000000" pitchFamily="49" charset="-120"/>
              </a:rPr>
              <a:t>文化出版</a:t>
            </a:r>
          </a:p>
        </p:txBody>
      </p:sp>
      <p:sp>
        <p:nvSpPr>
          <p:cNvPr id="7" name="Rectangle 2"/>
          <p:cNvSpPr txBox="1">
            <a:spLocks noChangeArrowheads="1"/>
          </p:cNvSpPr>
          <p:nvPr/>
        </p:nvSpPr>
        <p:spPr bwMode="auto">
          <a:xfrm>
            <a:off x="5292080" y="260648"/>
            <a:ext cx="2736304" cy="647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t" anchorCtr="0" compatLnSpc="1">
            <a:prstTxWarp prst="textNoShape">
              <a:avLst/>
            </a:prstTxWarp>
          </a:bodyPr>
          <a:lstStyle>
            <a:lvl1pPr algn="l" rtl="0" fontAlgn="base">
              <a:spcBef>
                <a:spcPct val="0"/>
              </a:spcBef>
              <a:spcAft>
                <a:spcPct val="0"/>
              </a:spcAft>
              <a:defRPr kumimoji="1" sz="5000">
                <a:solidFill>
                  <a:srgbClr val="FFFFFF"/>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新細明體" pitchFamily="18" charset="-120"/>
              </a:defRPr>
            </a:lvl2pPr>
            <a:lvl3pPr algn="l" rtl="0" fontAlgn="base">
              <a:spcBef>
                <a:spcPct val="0"/>
              </a:spcBef>
              <a:spcAft>
                <a:spcPct val="0"/>
              </a:spcAft>
              <a:defRPr kumimoji="1" sz="4400">
                <a:solidFill>
                  <a:schemeClr val="tx1"/>
                </a:solidFill>
                <a:latin typeface="Arial" charset="0"/>
                <a:ea typeface="新細明體" pitchFamily="18" charset="-120"/>
              </a:defRPr>
            </a:lvl3pPr>
            <a:lvl4pPr algn="l" rtl="0" fontAlgn="base">
              <a:spcBef>
                <a:spcPct val="0"/>
              </a:spcBef>
              <a:spcAft>
                <a:spcPct val="0"/>
              </a:spcAft>
              <a:defRPr kumimoji="1" sz="4400">
                <a:solidFill>
                  <a:schemeClr val="tx1"/>
                </a:solidFill>
                <a:latin typeface="Arial" charset="0"/>
                <a:ea typeface="新細明體" pitchFamily="18" charset="-120"/>
              </a:defRPr>
            </a:lvl4pPr>
            <a:lvl5pPr algn="l" rtl="0" fontAlgn="base">
              <a:spcBef>
                <a:spcPct val="0"/>
              </a:spcBef>
              <a:spcAft>
                <a:spcPct val="0"/>
              </a:spcAft>
              <a:defRPr kumimoji="1" sz="4400">
                <a:solidFill>
                  <a:schemeClr val="tx1"/>
                </a:solidFill>
                <a:latin typeface="Arial" charset="0"/>
                <a:ea typeface="新細明體" pitchFamily="18" charset="-120"/>
              </a:defRPr>
            </a:lvl5pPr>
            <a:lvl6pPr marL="457200" algn="l" rtl="0" fontAlgn="base">
              <a:spcBef>
                <a:spcPct val="0"/>
              </a:spcBef>
              <a:spcAft>
                <a:spcPct val="0"/>
              </a:spcAft>
              <a:defRPr kumimoji="1" sz="4400">
                <a:solidFill>
                  <a:schemeClr val="tx1"/>
                </a:solidFill>
                <a:latin typeface="Arial" charset="0"/>
                <a:ea typeface="新細明體" pitchFamily="18" charset="-120"/>
              </a:defRPr>
            </a:lvl6pPr>
            <a:lvl7pPr marL="914400" algn="l" rtl="0" fontAlgn="base">
              <a:spcBef>
                <a:spcPct val="0"/>
              </a:spcBef>
              <a:spcAft>
                <a:spcPct val="0"/>
              </a:spcAft>
              <a:defRPr kumimoji="1" sz="4400">
                <a:solidFill>
                  <a:schemeClr val="tx1"/>
                </a:solidFill>
                <a:latin typeface="Arial" charset="0"/>
                <a:ea typeface="新細明體" pitchFamily="18" charset="-120"/>
              </a:defRPr>
            </a:lvl7pPr>
            <a:lvl8pPr marL="1371600" algn="l" rtl="0" fontAlgn="base">
              <a:spcBef>
                <a:spcPct val="0"/>
              </a:spcBef>
              <a:spcAft>
                <a:spcPct val="0"/>
              </a:spcAft>
              <a:defRPr kumimoji="1" sz="4400">
                <a:solidFill>
                  <a:schemeClr val="tx1"/>
                </a:solidFill>
                <a:latin typeface="Arial" charset="0"/>
                <a:ea typeface="新細明體" pitchFamily="18" charset="-120"/>
              </a:defRPr>
            </a:lvl8pPr>
            <a:lvl9pPr marL="1828800" algn="l" rtl="0" fontAlgn="base">
              <a:spcBef>
                <a:spcPct val="0"/>
              </a:spcBef>
              <a:spcAft>
                <a:spcPct val="0"/>
              </a:spcAft>
              <a:defRPr kumimoji="1" sz="4400">
                <a:solidFill>
                  <a:schemeClr val="tx1"/>
                </a:solidFill>
                <a:latin typeface="Arial" charset="0"/>
                <a:ea typeface="新細明體" pitchFamily="18" charset="-120"/>
              </a:defRPr>
            </a:lvl9pPr>
          </a:lstStyle>
          <a:p>
            <a:pPr>
              <a:spcBef>
                <a:spcPts val="0"/>
              </a:spcBef>
            </a:pPr>
            <a:r>
              <a:rPr lang="zh-TW" altLang="en-US" sz="3800" kern="0" dirty="0" smtClean="0">
                <a:solidFill>
                  <a:schemeClr val="tx1"/>
                </a:solidFill>
                <a:latin typeface="華康新特黑體" panose="02010609010101010101" pitchFamily="49" charset="-120"/>
                <a:ea typeface="華康新特黑體" panose="02010609010101010101" pitchFamily="49" charset="-120"/>
              </a:rPr>
              <a:t>第</a:t>
            </a:r>
            <a:r>
              <a:rPr lang="en-US" altLang="zh-TW" sz="3800" kern="0" dirty="0" smtClean="0">
                <a:solidFill>
                  <a:schemeClr val="tx1"/>
                </a:solidFill>
                <a:latin typeface="華康新特黑體" panose="02010609010101010101" pitchFamily="49" charset="-120"/>
                <a:ea typeface="華康新特黑體" panose="02010609010101010101" pitchFamily="49" charset="-120"/>
              </a:rPr>
              <a:t>10</a:t>
            </a:r>
            <a:r>
              <a:rPr lang="zh-TW" altLang="en-US" sz="3800" kern="0" dirty="0" smtClean="0">
                <a:solidFill>
                  <a:schemeClr val="tx1"/>
                </a:solidFill>
                <a:latin typeface="華康新特黑體" panose="02010609010101010101" pitchFamily="49" charset="-120"/>
                <a:ea typeface="華康新特黑體" panose="02010609010101010101" pitchFamily="49" charset="-120"/>
              </a:rPr>
              <a:t>章</a:t>
            </a:r>
            <a:r>
              <a:rPr lang="en-US" altLang="zh-TW" sz="3800" kern="0" dirty="0" smtClean="0">
                <a:solidFill>
                  <a:schemeClr val="tx1"/>
                </a:solidFill>
                <a:latin typeface="華康新特黑體" panose="02010609010101010101" pitchFamily="49" charset="-120"/>
                <a:ea typeface="華康新特黑體" panose="02010609010101010101" pitchFamily="49" charset="-120"/>
              </a:rPr>
              <a:t/>
            </a:r>
            <a:br>
              <a:rPr lang="en-US" altLang="zh-TW" sz="3800" kern="0" dirty="0" smtClean="0">
                <a:solidFill>
                  <a:schemeClr val="tx1"/>
                </a:solidFill>
                <a:latin typeface="華康新特黑體" panose="02010609010101010101" pitchFamily="49" charset="-120"/>
                <a:ea typeface="華康新特黑體" panose="02010609010101010101" pitchFamily="49" charset="-120"/>
              </a:rPr>
            </a:br>
            <a:r>
              <a:rPr lang="zh-TW" altLang="en-US" sz="3800" dirty="0" smtClean="0">
                <a:solidFill>
                  <a:schemeClr val="tx1"/>
                </a:solidFill>
                <a:latin typeface="華康新特黑體" panose="02010609010101010101" pitchFamily="49" charset="-120"/>
                <a:ea typeface="華康新特黑體" panose="02010609010101010101" pitchFamily="49" charset="-120"/>
              </a:rPr>
              <a:t>「</a:t>
            </a:r>
            <a:r>
              <a:rPr lang="zh-TW" altLang="en-US" sz="3800" dirty="0">
                <a:solidFill>
                  <a:schemeClr val="tx1"/>
                </a:solidFill>
                <a:latin typeface="華康新特黑體" panose="02010609010101010101" pitchFamily="49" charset="-120"/>
                <a:ea typeface="華康新特黑體" panose="02010609010101010101" pitchFamily="49" charset="-120"/>
              </a:rPr>
              <a:t>一帶一路</a:t>
            </a:r>
            <a:r>
              <a:rPr lang="zh-TW" altLang="en-US" sz="3800" dirty="0" smtClean="0">
                <a:solidFill>
                  <a:schemeClr val="tx1"/>
                </a:solidFill>
                <a:latin typeface="華康新特黑體" panose="02010609010101010101" pitchFamily="49" charset="-120"/>
                <a:ea typeface="華康新特黑體" panose="02010609010101010101" pitchFamily="49" charset="-120"/>
              </a:rPr>
              <a:t>」</a:t>
            </a:r>
            <a:r>
              <a:rPr lang="zh-TW" altLang="en-US" sz="4000" dirty="0" smtClean="0">
                <a:solidFill>
                  <a:schemeClr val="tx1"/>
                </a:solidFill>
                <a:latin typeface="華康新特黑體" panose="02010609010101010101" pitchFamily="49" charset="-120"/>
                <a:ea typeface="華康新特黑體" panose="02010609010101010101" pitchFamily="49" charset="-120"/>
              </a:rPr>
              <a:t>─</a:t>
            </a:r>
            <a:r>
              <a:rPr lang="zh-TW" altLang="en-US" sz="2800" dirty="0">
                <a:solidFill>
                  <a:schemeClr val="tx1"/>
                </a:solidFill>
                <a:latin typeface="華康新特黑體" panose="02010609010101010101" pitchFamily="49" charset="-120"/>
                <a:ea typeface="華康新特黑體" panose="02010609010101010101" pitchFamily="49" charset="-120"/>
              </a:rPr>
              <a:t>先帶「人文」上路</a:t>
            </a:r>
          </a:p>
        </p:txBody>
      </p:sp>
      <p:sp>
        <p:nvSpPr>
          <p:cNvPr id="8" name="副標題 5"/>
          <p:cNvSpPr>
            <a:spLocks noGrp="1"/>
          </p:cNvSpPr>
          <p:nvPr>
            <p:ph type="subTitle" idx="1"/>
          </p:nvPr>
        </p:nvSpPr>
        <p:spPr>
          <a:xfrm>
            <a:off x="4211960" y="3717032"/>
            <a:ext cx="936104" cy="2579018"/>
          </a:xfrm>
        </p:spPr>
        <p:txBody>
          <a:bodyPr vert="eaVert" anchor="ctr"/>
          <a:lstStyle/>
          <a:p>
            <a:r>
              <a:rPr lang="zh-TW" altLang="en-US" sz="2400" dirty="0" smtClean="0">
                <a:latin typeface="華康中黑體" panose="020B0509000000000000" pitchFamily="49" charset="-120"/>
                <a:ea typeface="華康中黑體" panose="020B0509000000000000" pitchFamily="49" charset="-120"/>
              </a:rPr>
              <a:t>授課教師：</a:t>
            </a:r>
            <a:endParaRPr lang="zh-TW" altLang="en-US" sz="2400" dirty="0">
              <a:latin typeface="華康中黑體" panose="020B0509000000000000" pitchFamily="49" charset="-120"/>
              <a:ea typeface="華康中黑體" panose="020B0509000000000000" pitchFamily="49"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57200"/>
            <a:ext cx="8784976" cy="1371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180000" algn="ctr"/>
            <a:r>
              <a:rPr lang="zh-TW" altLang="en-US" sz="4000" dirty="0">
                <a:latin typeface="華康新特明體" panose="02020909000000000000" pitchFamily="49" charset="-120"/>
                <a:ea typeface="華康新特明體" panose="02020909000000000000" pitchFamily="49" charset="-120"/>
                <a:cs typeface="Times New Roman" panose="02020603050405020304" pitchFamily="18" charset="0"/>
              </a:rPr>
              <a:t>中國大陸「一帶一路」的發展</a:t>
            </a:r>
          </a:p>
        </p:txBody>
      </p:sp>
      <p:sp>
        <p:nvSpPr>
          <p:cNvPr id="3" name="內容版面配置區 2"/>
          <p:cNvSpPr>
            <a:spLocks noGrp="1"/>
          </p:cNvSpPr>
          <p:nvPr>
            <p:ph idx="1"/>
          </p:nvPr>
        </p:nvSpPr>
        <p:spPr>
          <a:xfrm>
            <a:off x="251520" y="1718224"/>
            <a:ext cx="8640960" cy="4464496"/>
          </a:xfrm>
        </p:spPr>
        <p:txBody>
          <a:bodyPr/>
          <a:lstStyle/>
          <a:p>
            <a:pPr marL="342900" lvl="1" indent="-342900" algn="just" hangingPunct="0">
              <a:lnSpc>
                <a:spcPct val="110000"/>
              </a:lnSpc>
              <a:spcAft>
                <a:spcPts val="300"/>
              </a:spcAft>
              <a:buClr>
                <a:schemeClr val="bg2"/>
              </a:buClr>
              <a:buSzPct val="75000"/>
              <a:buFont typeface="Wingdings" pitchFamily="2" charset="2"/>
              <a:buChar char="n"/>
            </a:pPr>
            <a:r>
              <a:rPr lang="en-US" altLang="zh-TW" sz="3000" dirty="0" smtClean="0">
                <a:latin typeface="Times New Roman" panose="02020603050405020304" pitchFamily="18" charset="0"/>
                <a:ea typeface="華康中黑體" panose="020B0509000000000000" pitchFamily="49" charset="-120"/>
                <a:cs typeface="Times New Roman" panose="02020603050405020304" pitchFamily="18" charset="0"/>
              </a:rPr>
              <a:t>2013</a:t>
            </a:r>
            <a:r>
              <a:rPr lang="zh-TW" altLang="en-US" sz="3000" dirty="0">
                <a:latin typeface="Times New Roman" panose="02020603050405020304" pitchFamily="18" charset="0"/>
                <a:ea typeface="華康中黑體" panose="020B0509000000000000" pitchFamily="49" charset="-120"/>
                <a:cs typeface="Times New Roman" panose="02020603050405020304" pitchFamily="18" charset="0"/>
              </a:rPr>
              <a:t>年中國大陸提出「一帶一路」發展國際間經濟與政治合作的政策之後，引起世界各國關注。</a:t>
            </a:r>
          </a:p>
        </p:txBody>
      </p:sp>
      <p:sp>
        <p:nvSpPr>
          <p:cNvPr id="4" name="文字方塊 3"/>
          <p:cNvSpPr txBox="1"/>
          <p:nvPr/>
        </p:nvSpPr>
        <p:spPr>
          <a:xfrm>
            <a:off x="1044812" y="5657241"/>
            <a:ext cx="7042327" cy="646331"/>
          </a:xfrm>
          <a:prstGeom prst="rect">
            <a:avLst/>
          </a:prstGeom>
          <a:noFill/>
        </p:spPr>
        <p:txBody>
          <a:bodyPr wrap="square" rtlCol="0">
            <a:spAutoFit/>
          </a:bodyPr>
          <a:lstStyle>
            <a:defPPr>
              <a:defRPr lang="zh-TW"/>
            </a:defPPr>
            <a:lvl1pPr algn="just" hangingPunct="0">
              <a:defRPr>
                <a:latin typeface="Times New Roman" panose="02020603050405020304" pitchFamily="18" charset="0"/>
                <a:ea typeface="華康中黑體" panose="020B0509000000000000" pitchFamily="49" charset="-120"/>
                <a:cs typeface="Times New Roman" panose="02020603050405020304" pitchFamily="18" charset="0"/>
              </a:defRPr>
            </a:lvl1pPr>
          </a:lstStyle>
          <a:p>
            <a:r>
              <a:rPr lang="en-US" altLang="zh-TW" dirty="0"/>
              <a:t>(</a:t>
            </a:r>
            <a:r>
              <a:rPr lang="zh-TW" altLang="en-US" dirty="0"/>
              <a:t>左圖</a:t>
            </a:r>
            <a:r>
              <a:rPr lang="en-US" altLang="zh-TW" dirty="0"/>
              <a:t>)</a:t>
            </a:r>
            <a:r>
              <a:rPr lang="zh-TW" altLang="en-US" dirty="0"/>
              <a:t>：敦煌市的街景，已十分現代化。</a:t>
            </a:r>
            <a:r>
              <a:rPr lang="en-US" altLang="zh-TW" dirty="0"/>
              <a:t>(</a:t>
            </a:r>
            <a:r>
              <a:rPr lang="zh-TW" altLang="en-US" dirty="0"/>
              <a:t>右圖</a:t>
            </a:r>
            <a:r>
              <a:rPr lang="en-US" altLang="zh-TW" dirty="0"/>
              <a:t>)</a:t>
            </a:r>
            <a:r>
              <a:rPr lang="zh-TW" altLang="en-US" dirty="0"/>
              <a:t>：絲綢之路甘肅段的最西部重鎮敦煌的民宿，是西北沙漠的建築型式，採光相當好。</a:t>
            </a:r>
          </a:p>
        </p:txBody>
      </p:sp>
      <p:pic>
        <p:nvPicPr>
          <p:cNvPr id="5" name="圖片 4" descr="H:\yoyo給的\吳成豐老師\105-1\Photo\2011-CH10-絲路-敦煌\要得\P101068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569" y="3233597"/>
            <a:ext cx="3213856" cy="2410392"/>
          </a:xfrm>
          <a:prstGeom prst="rect">
            <a:avLst/>
          </a:prstGeom>
          <a:noFill/>
          <a:ln>
            <a:noFill/>
          </a:ln>
        </p:spPr>
      </p:pic>
      <p:pic>
        <p:nvPicPr>
          <p:cNvPr id="6" name="圖片 5" descr="H:\yoyo給的\吳成豐老師\105-1\Photo\2011-CH10-絲路-敦煌\要得\P101066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825" y="3233597"/>
            <a:ext cx="3213315" cy="2410392"/>
          </a:xfrm>
          <a:prstGeom prst="rect">
            <a:avLst/>
          </a:prstGeom>
          <a:noFill/>
          <a:ln>
            <a:noFill/>
          </a:ln>
        </p:spPr>
      </p:pic>
    </p:spTree>
    <p:extLst>
      <p:ext uri="{BB962C8B-B14F-4D97-AF65-F5344CB8AC3E}">
        <p14:creationId xmlns:p14="http://schemas.microsoft.com/office/powerpoint/2010/main" val="748144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57200"/>
            <a:ext cx="8784976" cy="1371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36000"/>
            <a:r>
              <a:rPr lang="en-US" altLang="zh-TW" sz="3600" dirty="0">
                <a:latin typeface="華康新特明體" panose="02020909000000000000" pitchFamily="49" charset="-120"/>
                <a:ea typeface="華康新特明體" panose="02020909000000000000" pitchFamily="49" charset="-120"/>
                <a:cs typeface="Times New Roman" panose="02020603050405020304" pitchFamily="18" charset="0"/>
              </a:rPr>
              <a:t>10.1 </a:t>
            </a:r>
            <a:r>
              <a:rPr lang="zh-TW" altLang="en-US" sz="3600" dirty="0" smtClean="0">
                <a:latin typeface="華康新特明體" panose="02020909000000000000" pitchFamily="49" charset="-120"/>
                <a:ea typeface="華康新特明體" panose="02020909000000000000" pitchFamily="49" charset="-120"/>
                <a:cs typeface="Times New Roman" panose="02020603050405020304" pitchFamily="18" charset="0"/>
              </a:rPr>
              <a:t> 西安市</a:t>
            </a:r>
            <a:r>
              <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rPr>
              <a:t>「設計思考」下的「</a:t>
            </a:r>
            <a:r>
              <a:rPr lang="zh-TW" altLang="en-US" sz="3600" dirty="0" smtClean="0">
                <a:latin typeface="華康新特明體" panose="02020909000000000000" pitchFamily="49" charset="-120"/>
                <a:ea typeface="華康新特明體" panose="02020909000000000000" pitchFamily="49" charset="-120"/>
                <a:cs typeface="Times New Roman" panose="02020603050405020304" pitchFamily="18" charset="0"/>
              </a:rPr>
              <a:t>現代 </a:t>
            </a:r>
            <a:r>
              <a:rPr lang="en-US" altLang="zh-TW" sz="3600" dirty="0" smtClean="0">
                <a:latin typeface="華康新特明體" panose="02020909000000000000" pitchFamily="49" charset="-120"/>
                <a:ea typeface="華康新特明體" panose="02020909000000000000" pitchFamily="49" charset="-120"/>
                <a:cs typeface="Times New Roman" panose="02020603050405020304" pitchFamily="18" charset="0"/>
              </a:rPr>
              <a:t/>
            </a:r>
            <a:br>
              <a:rPr lang="en-US" altLang="zh-TW" sz="3600" dirty="0" smtClean="0">
                <a:latin typeface="華康新特明體" panose="02020909000000000000" pitchFamily="49" charset="-120"/>
                <a:ea typeface="華康新特明體" panose="02020909000000000000" pitchFamily="49" charset="-120"/>
                <a:cs typeface="Times New Roman" panose="02020603050405020304" pitchFamily="18" charset="0"/>
              </a:rPr>
            </a:br>
            <a:r>
              <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rPr>
              <a:t> </a:t>
            </a:r>
            <a:r>
              <a:rPr lang="zh-TW" altLang="en-US" sz="3600" dirty="0" smtClean="0">
                <a:latin typeface="華康新特明體" panose="02020909000000000000" pitchFamily="49" charset="-120"/>
                <a:ea typeface="華康新特明體" panose="02020909000000000000" pitchFamily="49" charset="-120"/>
                <a:cs typeface="Times New Roman" panose="02020603050405020304" pitchFamily="18" charset="0"/>
              </a:rPr>
              <a:t>     的</a:t>
            </a:r>
            <a:r>
              <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rPr>
              <a:t>文藝復興」</a:t>
            </a:r>
            <a:r>
              <a:rPr lang="en-US" altLang="zh-TW" sz="3600" dirty="0">
                <a:latin typeface="華康新特明體" panose="02020909000000000000" pitchFamily="49" charset="-120"/>
                <a:ea typeface="華康新特明體" panose="02020909000000000000" pitchFamily="49" charset="-120"/>
                <a:cs typeface="Times New Roman" panose="02020603050405020304" pitchFamily="18" charset="0"/>
              </a:rPr>
              <a:t>(Modern Renaissance)</a:t>
            </a:r>
            <a:endPar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endParaRPr>
          </a:p>
        </p:txBody>
      </p:sp>
      <p:sp>
        <p:nvSpPr>
          <p:cNvPr id="3" name="內容版面配置區 2"/>
          <p:cNvSpPr>
            <a:spLocks noGrp="1"/>
          </p:cNvSpPr>
          <p:nvPr>
            <p:ph idx="1"/>
          </p:nvPr>
        </p:nvSpPr>
        <p:spPr>
          <a:xfrm>
            <a:off x="251520" y="1718224"/>
            <a:ext cx="8640960" cy="4464496"/>
          </a:xfrm>
        </p:spPr>
        <p:txBody>
          <a:bodyPr/>
          <a:lstStyle/>
          <a:p>
            <a:pPr marL="342900" lvl="1" indent="-342900" algn="just" hangingPunct="0">
              <a:lnSpc>
                <a:spcPct val="110000"/>
              </a:lnSpc>
              <a:spcAft>
                <a:spcPts val="300"/>
              </a:spcAft>
              <a:buClr>
                <a:schemeClr val="bg2"/>
              </a:buClr>
              <a:buSzPct val="75000"/>
              <a:buFont typeface="Wingdings" pitchFamily="2" charset="2"/>
              <a:buChar char="n"/>
            </a:pPr>
            <a:r>
              <a:rPr lang="zh-TW" altLang="en-US" sz="3000" b="1" dirty="0">
                <a:latin typeface="Times New Roman" panose="02020603050405020304" pitchFamily="18" charset="0"/>
                <a:ea typeface="華康中黑體" panose="020B0509000000000000" pitchFamily="49" charset="-120"/>
                <a:cs typeface="Times New Roman" panose="02020603050405020304" pitchFamily="18" charset="0"/>
              </a:rPr>
              <a:t>「人文」先行上路或奠基的意涵：</a:t>
            </a:r>
            <a:endParaRPr lang="en-US" altLang="zh-TW" sz="3000" b="1" dirty="0">
              <a:latin typeface="Times New Roman" panose="02020603050405020304" pitchFamily="18" charset="0"/>
              <a:ea typeface="華康中黑體" panose="020B0509000000000000" pitchFamily="49" charset="-120"/>
              <a:cs typeface="Times New Roman" panose="02020603050405020304" pitchFamily="18" charset="0"/>
            </a:endParaRPr>
          </a:p>
          <a:p>
            <a:pPr marL="739775" lvl="1" indent="-282575" algn="just" hangingPunct="0">
              <a:lnSpc>
                <a:spcPct val="110000"/>
              </a:lnSpc>
              <a:spcAft>
                <a:spcPts val="600"/>
              </a:spcAft>
            </a:pPr>
            <a:r>
              <a:rPr lang="zh-TW" altLang="en-US" sz="2600" dirty="0">
                <a:latin typeface="Times New Roman" panose="02020603050405020304" pitchFamily="18" charset="0"/>
                <a:ea typeface="華康中黑體" panose="020B0509000000000000" pitchFamily="49" charset="-120"/>
                <a:cs typeface="Times New Roman" panose="02020603050405020304" pitchFamily="18" charset="0"/>
              </a:rPr>
              <a:t>「人文」在經濟或政治行動之先，就須先予推廣認知與實踐</a:t>
            </a:r>
            <a:r>
              <a:rPr lang="zh-TW" altLang="en-US" sz="2600" dirty="0" smtClean="0">
                <a:latin typeface="Times New Roman" panose="02020603050405020304" pitchFamily="18" charset="0"/>
                <a:ea typeface="華康中黑體" panose="020B0509000000000000" pitchFamily="49" charset="-120"/>
                <a:cs typeface="Times New Roman" panose="02020603050405020304" pitchFamily="18" charset="0"/>
              </a:rPr>
              <a:t>。</a:t>
            </a:r>
            <a:endParaRPr lang="en-US" altLang="zh-TW" sz="2600" dirty="0" smtClean="0">
              <a:latin typeface="Times New Roman" panose="02020603050405020304" pitchFamily="18" charset="0"/>
              <a:ea typeface="華康中黑體" panose="020B0509000000000000" pitchFamily="49" charset="-120"/>
              <a:cs typeface="Times New Roman" panose="02020603050405020304" pitchFamily="18" charset="0"/>
            </a:endParaRPr>
          </a:p>
          <a:p>
            <a:pPr marL="739775" lvl="1" indent="-282575" algn="just" hangingPunct="0">
              <a:lnSpc>
                <a:spcPct val="110000"/>
              </a:lnSpc>
              <a:spcAft>
                <a:spcPts val="600"/>
              </a:spcAft>
            </a:pPr>
            <a:r>
              <a:rPr lang="zh-TW" altLang="en-US" sz="2600" dirty="0" smtClean="0">
                <a:latin typeface="Times New Roman" panose="02020603050405020304" pitchFamily="18" charset="0"/>
                <a:ea typeface="華康中黑體" panose="020B0509000000000000" pitchFamily="49" charset="-120"/>
                <a:cs typeface="Times New Roman" panose="02020603050405020304" pitchFamily="18" charset="0"/>
              </a:rPr>
              <a:t>「</a:t>
            </a:r>
            <a:r>
              <a:rPr lang="zh-TW" altLang="en-US" sz="2600" dirty="0">
                <a:latin typeface="Times New Roman" panose="02020603050405020304" pitchFamily="18" charset="0"/>
                <a:ea typeface="華康中黑體" panose="020B0509000000000000" pitchFamily="49" charset="-120"/>
                <a:cs typeface="Times New Roman" panose="02020603050405020304" pitchFamily="18" charset="0"/>
              </a:rPr>
              <a:t>人文」是舉凡人與人或人群與人群之間，乃至國與國之間的人、事、物的互動交流</a:t>
            </a:r>
            <a:r>
              <a:rPr lang="zh-TW" altLang="en-US" sz="2600" dirty="0" smtClean="0">
                <a:latin typeface="Times New Roman" panose="02020603050405020304" pitchFamily="18" charset="0"/>
                <a:ea typeface="華康中黑體" panose="020B0509000000000000" pitchFamily="49" charset="-120"/>
                <a:cs typeface="Times New Roman" panose="02020603050405020304" pitchFamily="18" charset="0"/>
              </a:rPr>
              <a:t>。</a:t>
            </a:r>
            <a:endParaRPr lang="en-US" altLang="zh-TW" sz="2600" dirty="0" smtClean="0">
              <a:latin typeface="Times New Roman" panose="02020603050405020304" pitchFamily="18" charset="0"/>
              <a:ea typeface="華康中黑體" panose="020B0509000000000000" pitchFamily="49" charset="-120"/>
              <a:cs typeface="Times New Roman" panose="02020603050405020304" pitchFamily="18" charset="0"/>
            </a:endParaRPr>
          </a:p>
          <a:p>
            <a:pPr marL="739775" lvl="1" indent="-282575" algn="just" hangingPunct="0">
              <a:lnSpc>
                <a:spcPct val="110000"/>
              </a:lnSpc>
              <a:spcAft>
                <a:spcPts val="600"/>
              </a:spcAft>
            </a:pPr>
            <a:r>
              <a:rPr lang="zh-TW" altLang="en-US" sz="2600" dirty="0" smtClean="0">
                <a:latin typeface="Times New Roman" panose="02020603050405020304" pitchFamily="18" charset="0"/>
                <a:ea typeface="華康中黑體" panose="020B0509000000000000" pitchFamily="49" charset="-120"/>
                <a:cs typeface="Times New Roman" panose="02020603050405020304" pitchFamily="18" charset="0"/>
              </a:rPr>
              <a:t>各</a:t>
            </a:r>
            <a:r>
              <a:rPr lang="zh-TW" altLang="en-US" sz="2600" dirty="0">
                <a:latin typeface="Times New Roman" panose="02020603050405020304" pitchFamily="18" charset="0"/>
                <a:ea typeface="華康中黑體" panose="020B0509000000000000" pitchFamily="49" charset="-120"/>
                <a:cs typeface="Times New Roman" panose="02020603050405020304" pitchFamily="18" charset="0"/>
              </a:rPr>
              <a:t>族群各國家交流互動的「寬容」、「關懷」與「互惠合作」，才可望有效率達成</a:t>
            </a:r>
            <a:r>
              <a:rPr lang="zh-TW" altLang="en-US" sz="2600" dirty="0" smtClean="0">
                <a:latin typeface="Times New Roman" panose="02020603050405020304" pitchFamily="18" charset="0"/>
                <a:ea typeface="華康中黑體" panose="020B0509000000000000" pitchFamily="49" charset="-120"/>
                <a:cs typeface="Times New Roman" panose="02020603050405020304" pitchFamily="18" charset="0"/>
              </a:rPr>
              <a:t>。這</a:t>
            </a:r>
            <a:r>
              <a:rPr lang="zh-TW" altLang="en-US" sz="2600" dirty="0">
                <a:latin typeface="Times New Roman" panose="02020603050405020304" pitchFamily="18" charset="0"/>
                <a:ea typeface="華康中黑體" panose="020B0509000000000000" pitchFamily="49" charset="-120"/>
                <a:cs typeface="Times New Roman" panose="02020603050405020304" pitchFamily="18" charset="0"/>
              </a:rPr>
              <a:t>就是「人文先行上路」與「先行奠基」的主要涵義</a:t>
            </a:r>
            <a:r>
              <a:rPr lang="zh-TW" altLang="en-US" sz="2600" dirty="0" smtClean="0">
                <a:latin typeface="Times New Roman" panose="02020603050405020304" pitchFamily="18" charset="0"/>
                <a:ea typeface="華康中黑體" panose="020B0509000000000000" pitchFamily="49" charset="-120"/>
                <a:cs typeface="Times New Roman" panose="02020603050405020304" pitchFamily="18" charset="0"/>
              </a:rPr>
              <a:t>。</a:t>
            </a:r>
            <a:endParaRPr lang="en-US" altLang="zh-TW" sz="2600" dirty="0">
              <a:latin typeface="Times New Roman" panose="02020603050405020304" pitchFamily="18" charset="0"/>
              <a:ea typeface="華康中黑體" panose="020B0509000000000000" pitchFamily="49" charset="-120"/>
              <a:cs typeface="Times New Roman" panose="02020603050405020304" pitchFamily="18" charset="0"/>
            </a:endParaRPr>
          </a:p>
        </p:txBody>
      </p:sp>
    </p:spTree>
    <p:extLst>
      <p:ext uri="{BB962C8B-B14F-4D97-AF65-F5344CB8AC3E}">
        <p14:creationId xmlns:p14="http://schemas.microsoft.com/office/powerpoint/2010/main" val="2433943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txBox="1">
            <a:spLocks/>
          </p:cNvSpPr>
          <p:nvPr/>
        </p:nvSpPr>
        <p:spPr bwMode="auto">
          <a:xfrm>
            <a:off x="1259632" y="1783856"/>
            <a:ext cx="6624736" cy="523220"/>
          </a:xfrm>
          <a:prstGeom prst="rect">
            <a:avLst/>
          </a:prstGeom>
          <a:solidFill>
            <a:schemeClr val="accent6"/>
          </a:solidFill>
          <a:ln>
            <a:noFill/>
          </a:ln>
          <a:effectLst/>
          <a:extLst/>
        </p:spPr>
        <p:txBody>
          <a:bodyPr vert="horz" wrap="square" lIns="91440" tIns="45720" rIns="91440" bIns="45720" numCol="1" rtlCol="0" anchor="ctr" anchorCtr="0" compatLnSpc="1">
            <a:prstTxWarp prst="textNoShape">
              <a:avLst/>
            </a:prstTxWarp>
            <a:spAutoFit/>
          </a:bodyPr>
          <a:lstStyle>
            <a:defPPr>
              <a:defRPr lang="zh-TW"/>
            </a:defPPr>
            <a:lvl1pPr algn="ctr">
              <a:defRPr sz="2800">
                <a:solidFill>
                  <a:schemeClr val="bg1"/>
                </a:solidFill>
                <a:latin typeface="Times New Roman" panose="02020603050405020304" pitchFamily="18" charset="0"/>
                <a:ea typeface="華康新特黑體" panose="02010609010101010101" pitchFamily="49" charset="-120"/>
                <a:cs typeface="Times New Roman" panose="02020603050405020304" pitchFamily="18" charset="0"/>
              </a:defRPr>
            </a:lvl1pPr>
            <a:lvl2pPr>
              <a:defRPr sz="4400"/>
            </a:lvl2pPr>
            <a:lvl3pPr>
              <a:defRPr sz="4400"/>
            </a:lvl3pPr>
            <a:lvl4pPr>
              <a:defRPr sz="4400"/>
            </a:lvl4pPr>
            <a:lvl5pPr>
              <a:defRPr sz="4400"/>
            </a:lvl5pPr>
            <a:lvl6pPr marL="457200" fontAlgn="base">
              <a:spcBef>
                <a:spcPct val="0"/>
              </a:spcBef>
              <a:spcAft>
                <a:spcPct val="0"/>
              </a:spcAft>
              <a:defRPr sz="4400"/>
            </a:lvl6pPr>
            <a:lvl7pPr marL="914400" fontAlgn="base">
              <a:spcBef>
                <a:spcPct val="0"/>
              </a:spcBef>
              <a:spcAft>
                <a:spcPct val="0"/>
              </a:spcAft>
              <a:defRPr sz="4400"/>
            </a:lvl7pPr>
            <a:lvl8pPr marL="1371600" fontAlgn="base">
              <a:spcBef>
                <a:spcPct val="0"/>
              </a:spcBef>
              <a:spcAft>
                <a:spcPct val="0"/>
              </a:spcAft>
              <a:defRPr sz="4400"/>
            </a:lvl8pPr>
            <a:lvl9pPr marL="1828800" fontAlgn="base">
              <a:spcBef>
                <a:spcPct val="0"/>
              </a:spcBef>
              <a:spcAft>
                <a:spcPct val="0"/>
              </a:spcAft>
              <a:defRPr sz="4400"/>
            </a:lvl9pPr>
          </a:lstStyle>
          <a:p>
            <a:r>
              <a:rPr lang="zh-TW" altLang="en-US" dirty="0"/>
              <a:t>天子腳下的「太平坊</a:t>
            </a:r>
            <a:r>
              <a:rPr lang="zh-TW" altLang="en-US" dirty="0" smtClean="0"/>
              <a:t>」－</a:t>
            </a:r>
            <a:r>
              <a:rPr lang="zh-TW" altLang="en-US" dirty="0"/>
              <a:t>西北大學校區</a:t>
            </a:r>
          </a:p>
        </p:txBody>
      </p:sp>
      <p:sp>
        <p:nvSpPr>
          <p:cNvPr id="10" name="內容版面配置區 2"/>
          <p:cNvSpPr>
            <a:spLocks noGrp="1"/>
          </p:cNvSpPr>
          <p:nvPr>
            <p:ph idx="1"/>
          </p:nvPr>
        </p:nvSpPr>
        <p:spPr>
          <a:xfrm>
            <a:off x="251520" y="2479644"/>
            <a:ext cx="8640960" cy="4464496"/>
          </a:xfrm>
        </p:spPr>
        <p:txBody>
          <a:bodyPr/>
          <a:lstStyle/>
          <a:p>
            <a:pPr marL="342900" lvl="1" indent="-342900" algn="just" hangingPunct="0">
              <a:lnSpc>
                <a:spcPct val="110000"/>
              </a:lnSpc>
              <a:spcAft>
                <a:spcPts val="300"/>
              </a:spcAft>
              <a:buClr>
                <a:schemeClr val="bg2"/>
              </a:buClr>
              <a:buSzPct val="75000"/>
              <a:buFont typeface="Wingdings" pitchFamily="2" charset="2"/>
              <a:buChar char="n"/>
              <a:defRPr/>
            </a:pPr>
            <a:r>
              <a:rPr lang="zh-TW" altLang="en-US" b="1" dirty="0">
                <a:latin typeface="Times New Roman" panose="02020603050405020304" pitchFamily="18" charset="0"/>
                <a:ea typeface="華康中黑體" panose="020B0509000000000000" pitchFamily="49" charset="-120"/>
                <a:cs typeface="Times New Roman" panose="02020603050405020304" pitchFamily="18" charset="0"/>
              </a:rPr>
              <a:t>討論重點</a:t>
            </a:r>
          </a:p>
          <a:p>
            <a:pPr marL="739775" lvl="1" indent="-282575" algn="just" hangingPunct="0">
              <a:lnSpc>
                <a:spcPct val="110000"/>
              </a:lnSpc>
              <a:spcAft>
                <a:spcPts val="600"/>
              </a:spcAft>
              <a:defRPr/>
            </a:pPr>
            <a:r>
              <a:rPr lang="zh-TW" altLang="en-US" sz="2400" dirty="0">
                <a:latin typeface="Times New Roman" panose="02020603050405020304" pitchFamily="18" charset="0"/>
                <a:ea typeface="華康中黑體" panose="020B0509000000000000" pitchFamily="49" charset="-120"/>
                <a:cs typeface="Times New Roman" panose="02020603050405020304" pitchFamily="18" charset="0"/>
              </a:rPr>
              <a:t>在古代，西安是十餘個王朝的首都，古名長安，自西元</a:t>
            </a:r>
            <a:r>
              <a:rPr lang="en-US" altLang="zh-TW" sz="2400" dirty="0">
                <a:latin typeface="Times New Roman" panose="02020603050405020304" pitchFamily="18" charset="0"/>
                <a:ea typeface="華康中黑體" panose="020B0509000000000000" pitchFamily="49" charset="-120"/>
                <a:cs typeface="Times New Roman" panose="02020603050405020304" pitchFamily="18" charset="0"/>
              </a:rPr>
              <a:t>581</a:t>
            </a:r>
            <a:r>
              <a:rPr lang="zh-TW" altLang="en-US" sz="2400" dirty="0">
                <a:latin typeface="Times New Roman" panose="02020603050405020304" pitchFamily="18" charset="0"/>
                <a:ea typeface="華康中黑體" panose="020B0509000000000000" pitchFamily="49" charset="-120"/>
                <a:cs typeface="Times New Roman" panose="02020603050405020304" pitchFamily="18" charset="0"/>
              </a:rPr>
              <a:t>年隋文帝始建長安城</a:t>
            </a:r>
            <a:r>
              <a:rPr lang="zh-TW" altLang="en-US" sz="2400" dirty="0" smtClean="0">
                <a:latin typeface="Times New Roman" panose="02020603050405020304" pitchFamily="18" charset="0"/>
                <a:ea typeface="華康中黑體" panose="020B0509000000000000" pitchFamily="49" charset="-120"/>
                <a:cs typeface="Times New Roman" panose="02020603050405020304" pitchFamily="18" charset="0"/>
              </a:rPr>
              <a:t>。</a:t>
            </a:r>
            <a:endParaRPr lang="en-US" altLang="zh-TW" sz="2400" dirty="0" smtClean="0">
              <a:latin typeface="Times New Roman" panose="02020603050405020304" pitchFamily="18" charset="0"/>
              <a:ea typeface="華康中黑體" panose="020B0509000000000000" pitchFamily="49" charset="-120"/>
              <a:cs typeface="Times New Roman" panose="02020603050405020304" pitchFamily="18" charset="0"/>
            </a:endParaRPr>
          </a:p>
          <a:p>
            <a:pPr marL="739775" lvl="1" indent="-282575" algn="just" hangingPunct="0">
              <a:lnSpc>
                <a:spcPct val="110000"/>
              </a:lnSpc>
              <a:spcAft>
                <a:spcPts val="600"/>
              </a:spcAft>
              <a:defRPr/>
            </a:pPr>
            <a:r>
              <a:rPr lang="zh-TW" altLang="en-US" sz="2400" dirty="0" smtClean="0">
                <a:latin typeface="Times New Roman" panose="02020603050405020304" pitchFamily="18" charset="0"/>
                <a:ea typeface="華康中黑體" panose="020B0509000000000000" pitchFamily="49" charset="-120"/>
                <a:cs typeface="Times New Roman" panose="02020603050405020304" pitchFamily="18" charset="0"/>
              </a:rPr>
              <a:t>至</a:t>
            </a:r>
            <a:r>
              <a:rPr lang="zh-TW" altLang="en-US" sz="2400" dirty="0">
                <a:latin typeface="Times New Roman" panose="02020603050405020304" pitchFamily="18" charset="0"/>
                <a:ea typeface="華康中黑體" panose="020B0509000000000000" pitchFamily="49" charset="-120"/>
                <a:cs typeface="Times New Roman" panose="02020603050405020304" pitchFamily="18" charset="0"/>
              </a:rPr>
              <a:t>唐極盛，長安人口包含從西域</a:t>
            </a:r>
            <a:r>
              <a:rPr lang="en-US" altLang="zh-TW" sz="2400" dirty="0">
                <a:latin typeface="Times New Roman" panose="02020603050405020304" pitchFamily="18" charset="0"/>
                <a:ea typeface="華康中黑體" panose="020B0509000000000000" pitchFamily="49" charset="-120"/>
                <a:cs typeface="Times New Roman" panose="02020603050405020304" pitchFamily="18" charset="0"/>
              </a:rPr>
              <a:t>(</a:t>
            </a:r>
            <a:r>
              <a:rPr lang="zh-TW" altLang="en-US" sz="2400" dirty="0">
                <a:latin typeface="Times New Roman" panose="02020603050405020304" pitchFamily="18" charset="0"/>
                <a:ea typeface="華康中黑體" panose="020B0509000000000000" pitchFamily="49" charset="-120"/>
                <a:cs typeface="Times New Roman" panose="02020603050405020304" pitchFamily="18" charset="0"/>
              </a:rPr>
              <a:t>中亞</a:t>
            </a:r>
            <a:r>
              <a:rPr lang="en-US" altLang="zh-TW" sz="2400" dirty="0">
                <a:latin typeface="Times New Roman" panose="02020603050405020304" pitchFamily="18" charset="0"/>
                <a:ea typeface="華康中黑體" panose="020B0509000000000000" pitchFamily="49" charset="-120"/>
                <a:cs typeface="Times New Roman" panose="02020603050405020304" pitchFamily="18" charset="0"/>
              </a:rPr>
              <a:t>)</a:t>
            </a:r>
            <a:r>
              <a:rPr lang="zh-TW" altLang="en-US" sz="2400" dirty="0">
                <a:latin typeface="Times New Roman" panose="02020603050405020304" pitchFamily="18" charset="0"/>
                <a:ea typeface="華康中黑體" panose="020B0509000000000000" pitchFamily="49" charset="-120"/>
                <a:cs typeface="Times New Roman" panose="02020603050405020304" pitchFamily="18" charset="0"/>
              </a:rPr>
              <a:t>各國前來的流動人口，</a:t>
            </a:r>
            <a:r>
              <a:rPr lang="en-US" altLang="zh-TW" sz="2400" dirty="0">
                <a:latin typeface="Times New Roman" panose="02020603050405020304" pitchFamily="18" charset="0"/>
                <a:ea typeface="華康中黑體" panose="020B0509000000000000" pitchFamily="49" charset="-120"/>
                <a:cs typeface="Times New Roman" panose="02020603050405020304" pitchFamily="18" charset="0"/>
              </a:rPr>
              <a:t>100</a:t>
            </a:r>
            <a:r>
              <a:rPr lang="zh-TW" altLang="en-US" sz="2400" dirty="0">
                <a:latin typeface="Times New Roman" panose="02020603050405020304" pitchFamily="18" charset="0"/>
                <a:ea typeface="華康中黑體" panose="020B0509000000000000" pitchFamily="49" charset="-120"/>
                <a:cs typeface="Times New Roman" panose="02020603050405020304" pitchFamily="18" charset="0"/>
              </a:rPr>
              <a:t>萬人以上，西域來長安落戶者</a:t>
            </a:r>
            <a:r>
              <a:rPr lang="en-US" altLang="zh-TW" sz="2400" dirty="0" smtClean="0">
                <a:latin typeface="Times New Roman" panose="02020603050405020304" pitchFamily="18" charset="0"/>
                <a:ea typeface="華康中黑體" panose="020B0509000000000000" pitchFamily="49" charset="-120"/>
                <a:cs typeface="Times New Roman" panose="02020603050405020304" pitchFamily="18" charset="0"/>
              </a:rPr>
              <a:t>3,000</a:t>
            </a:r>
            <a:r>
              <a:rPr lang="zh-TW" altLang="en-US" sz="2400" dirty="0">
                <a:latin typeface="Times New Roman" panose="02020603050405020304" pitchFamily="18" charset="0"/>
                <a:ea typeface="華康中黑體" panose="020B0509000000000000" pitchFamily="49" charset="-120"/>
                <a:cs typeface="Times New Roman" panose="02020603050405020304" pitchFamily="18" charset="0"/>
              </a:rPr>
              <a:t>戶上下，長安的盛況可見一斑。</a:t>
            </a:r>
          </a:p>
          <a:p>
            <a:pPr marL="739775" lvl="1" indent="-282575" algn="just" hangingPunct="0">
              <a:lnSpc>
                <a:spcPct val="110000"/>
              </a:lnSpc>
              <a:spcAft>
                <a:spcPts val="600"/>
              </a:spcAft>
              <a:defRPr/>
            </a:pPr>
            <a:endParaRPr lang="zh-TW" altLang="en-US" sz="2400" dirty="0">
              <a:latin typeface="Times New Roman" panose="02020603050405020304" pitchFamily="18" charset="0"/>
              <a:ea typeface="華康中黑體" panose="020B0509000000000000" pitchFamily="49" charset="-120"/>
              <a:cs typeface="Times New Roman" panose="02020603050405020304" pitchFamily="18" charset="0"/>
            </a:endParaRPr>
          </a:p>
        </p:txBody>
      </p:sp>
      <p:sp>
        <p:nvSpPr>
          <p:cNvPr id="6" name="標題 1"/>
          <p:cNvSpPr>
            <a:spLocks noGrp="1"/>
          </p:cNvSpPr>
          <p:nvPr>
            <p:ph type="title"/>
          </p:nvPr>
        </p:nvSpPr>
        <p:spPr>
          <a:xfrm>
            <a:off x="179512" y="257200"/>
            <a:ext cx="8784976" cy="1371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36000"/>
            <a:r>
              <a:rPr lang="en-US" altLang="zh-TW" sz="3600" dirty="0">
                <a:latin typeface="華康新特明體" panose="02020909000000000000" pitchFamily="49" charset="-120"/>
                <a:ea typeface="華康新特明體" panose="02020909000000000000" pitchFamily="49" charset="-120"/>
                <a:cs typeface="Times New Roman" panose="02020603050405020304" pitchFamily="18" charset="0"/>
              </a:rPr>
              <a:t>10.1 </a:t>
            </a:r>
            <a:r>
              <a:rPr lang="zh-TW" altLang="en-US" sz="3600" dirty="0" smtClean="0">
                <a:latin typeface="華康新特明體" panose="02020909000000000000" pitchFamily="49" charset="-120"/>
                <a:ea typeface="華康新特明體" panose="02020909000000000000" pitchFamily="49" charset="-120"/>
                <a:cs typeface="Times New Roman" panose="02020603050405020304" pitchFamily="18" charset="0"/>
              </a:rPr>
              <a:t> 西安市</a:t>
            </a:r>
            <a:r>
              <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rPr>
              <a:t>「設計思考」下的「</a:t>
            </a:r>
            <a:r>
              <a:rPr lang="zh-TW" altLang="en-US" sz="3600" dirty="0" smtClean="0">
                <a:latin typeface="華康新特明體" panose="02020909000000000000" pitchFamily="49" charset="-120"/>
                <a:ea typeface="華康新特明體" panose="02020909000000000000" pitchFamily="49" charset="-120"/>
                <a:cs typeface="Times New Roman" panose="02020603050405020304" pitchFamily="18" charset="0"/>
              </a:rPr>
              <a:t>現代 </a:t>
            </a:r>
            <a:r>
              <a:rPr lang="en-US" altLang="zh-TW" sz="3600" dirty="0" smtClean="0">
                <a:latin typeface="華康新特明體" panose="02020909000000000000" pitchFamily="49" charset="-120"/>
                <a:ea typeface="華康新特明體" panose="02020909000000000000" pitchFamily="49" charset="-120"/>
                <a:cs typeface="Times New Roman" panose="02020603050405020304" pitchFamily="18" charset="0"/>
              </a:rPr>
              <a:t/>
            </a:r>
            <a:br>
              <a:rPr lang="en-US" altLang="zh-TW" sz="3600" dirty="0" smtClean="0">
                <a:latin typeface="華康新特明體" panose="02020909000000000000" pitchFamily="49" charset="-120"/>
                <a:ea typeface="華康新特明體" panose="02020909000000000000" pitchFamily="49" charset="-120"/>
                <a:cs typeface="Times New Roman" panose="02020603050405020304" pitchFamily="18" charset="0"/>
              </a:rPr>
            </a:br>
            <a:r>
              <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rPr>
              <a:t> </a:t>
            </a:r>
            <a:r>
              <a:rPr lang="zh-TW" altLang="en-US" sz="3600" dirty="0" smtClean="0">
                <a:latin typeface="華康新特明體" panose="02020909000000000000" pitchFamily="49" charset="-120"/>
                <a:ea typeface="華康新特明體" panose="02020909000000000000" pitchFamily="49" charset="-120"/>
                <a:cs typeface="Times New Roman" panose="02020603050405020304" pitchFamily="18" charset="0"/>
              </a:rPr>
              <a:t>     的</a:t>
            </a:r>
            <a:r>
              <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rPr>
              <a:t>文藝復興」</a:t>
            </a:r>
            <a:r>
              <a:rPr lang="en-US" altLang="zh-TW" sz="3600" dirty="0">
                <a:latin typeface="華康新特明體" panose="02020909000000000000" pitchFamily="49" charset="-120"/>
                <a:ea typeface="華康新特明體" panose="02020909000000000000" pitchFamily="49" charset="-120"/>
                <a:cs typeface="Times New Roman" panose="02020603050405020304" pitchFamily="18" charset="0"/>
              </a:rPr>
              <a:t>(Modern Renaissance)</a:t>
            </a:r>
            <a:endPar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endParaRPr>
          </a:p>
        </p:txBody>
      </p:sp>
    </p:spTree>
    <p:extLst>
      <p:ext uri="{BB962C8B-B14F-4D97-AF65-F5344CB8AC3E}">
        <p14:creationId xmlns:p14="http://schemas.microsoft.com/office/powerpoint/2010/main" val="3449194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750"/>
                                        <p:tgtEl>
                                          <p:spTgt spid="10">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750"/>
                                        <p:tgtEl>
                                          <p:spTgt spid="10">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7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txBox="1">
            <a:spLocks/>
          </p:cNvSpPr>
          <p:nvPr/>
        </p:nvSpPr>
        <p:spPr bwMode="auto">
          <a:xfrm>
            <a:off x="2682000" y="1783856"/>
            <a:ext cx="3780000" cy="523220"/>
          </a:xfrm>
          <a:prstGeom prst="rect">
            <a:avLst/>
          </a:prstGeom>
          <a:solidFill>
            <a:schemeClr val="accent3"/>
          </a:solidFill>
          <a:ln>
            <a:noFill/>
          </a:ln>
          <a:effectLst/>
          <a:extLst/>
        </p:spPr>
        <p:txBody>
          <a:bodyPr vert="horz" wrap="square" lIns="91440" tIns="45720" rIns="91440" bIns="45720" numCol="1" rtlCol="0" anchor="ctr" anchorCtr="0" compatLnSpc="1">
            <a:prstTxWarp prst="textNoShape">
              <a:avLst/>
            </a:prstTxWarp>
            <a:spAutoFit/>
          </a:bodyPr>
          <a:lstStyle>
            <a:defPPr>
              <a:defRPr lang="zh-TW"/>
            </a:defPPr>
            <a:lvl1pPr algn="ctr">
              <a:defRPr sz="2800">
                <a:solidFill>
                  <a:schemeClr val="bg1"/>
                </a:solidFill>
                <a:latin typeface="Times New Roman" panose="02020603050405020304" pitchFamily="18" charset="0"/>
                <a:ea typeface="華康新特黑體" panose="02010609010101010101" pitchFamily="49" charset="-120"/>
                <a:cs typeface="Times New Roman" panose="02020603050405020304" pitchFamily="18" charset="0"/>
              </a:defRPr>
            </a:lvl1pPr>
            <a:lvl2pPr>
              <a:defRPr sz="4400"/>
            </a:lvl2pPr>
            <a:lvl3pPr>
              <a:defRPr sz="4400"/>
            </a:lvl3pPr>
            <a:lvl4pPr>
              <a:defRPr sz="4400"/>
            </a:lvl4pPr>
            <a:lvl5pPr>
              <a:defRPr sz="4400"/>
            </a:lvl5pPr>
            <a:lvl6pPr marL="457200" fontAlgn="base">
              <a:spcBef>
                <a:spcPct val="0"/>
              </a:spcBef>
              <a:spcAft>
                <a:spcPct val="0"/>
              </a:spcAft>
              <a:defRPr sz="4400"/>
            </a:lvl6pPr>
            <a:lvl7pPr marL="914400" fontAlgn="base">
              <a:spcBef>
                <a:spcPct val="0"/>
              </a:spcBef>
              <a:spcAft>
                <a:spcPct val="0"/>
              </a:spcAft>
              <a:defRPr sz="4400"/>
            </a:lvl7pPr>
            <a:lvl8pPr marL="1371600" fontAlgn="base">
              <a:spcBef>
                <a:spcPct val="0"/>
              </a:spcBef>
              <a:spcAft>
                <a:spcPct val="0"/>
              </a:spcAft>
              <a:defRPr sz="4400"/>
            </a:lvl8pPr>
            <a:lvl9pPr marL="1828800" fontAlgn="base">
              <a:spcBef>
                <a:spcPct val="0"/>
              </a:spcBef>
              <a:spcAft>
                <a:spcPct val="0"/>
              </a:spcAft>
              <a:defRPr sz="4400"/>
            </a:lvl9pPr>
          </a:lstStyle>
          <a:p>
            <a:r>
              <a:rPr lang="zh-TW" altLang="en-US" dirty="0"/>
              <a:t>古長安的「太平坊」</a:t>
            </a:r>
          </a:p>
        </p:txBody>
      </p:sp>
      <p:sp>
        <p:nvSpPr>
          <p:cNvPr id="7" name="文字方塊 6"/>
          <p:cNvSpPr txBox="1"/>
          <p:nvPr/>
        </p:nvSpPr>
        <p:spPr>
          <a:xfrm>
            <a:off x="827584" y="5641770"/>
            <a:ext cx="7632848" cy="923330"/>
          </a:xfrm>
          <a:prstGeom prst="rect">
            <a:avLst/>
          </a:prstGeom>
          <a:noFill/>
        </p:spPr>
        <p:txBody>
          <a:bodyPr wrap="square" rtlCol="0">
            <a:spAutoFit/>
          </a:bodyPr>
          <a:lstStyle>
            <a:defPPr>
              <a:defRPr lang="zh-TW"/>
            </a:defPPr>
            <a:lvl1pPr algn="just" hangingPunct="0">
              <a:defRPr>
                <a:latin typeface="Times New Roman" panose="02020603050405020304" pitchFamily="18" charset="0"/>
                <a:ea typeface="華康中黑體" panose="020B0509000000000000" pitchFamily="49" charset="-120"/>
                <a:cs typeface="Times New Roman" panose="02020603050405020304" pitchFamily="18" charset="0"/>
              </a:defRPr>
            </a:lvl1pPr>
          </a:lstStyle>
          <a:p>
            <a:r>
              <a:rPr lang="en-US" altLang="zh-TW" dirty="0"/>
              <a:t>(</a:t>
            </a:r>
            <a:r>
              <a:rPr lang="zh-TW" altLang="en-US" dirty="0"/>
              <a:t>左圖</a:t>
            </a:r>
            <a:r>
              <a:rPr lang="en-US" altLang="zh-TW" dirty="0"/>
              <a:t>)</a:t>
            </a:r>
            <a:r>
              <a:rPr lang="zh-TW" altLang="en-US" dirty="0"/>
              <a:t>：古長安的「太平坊」是現今西安西北大學的太白校區，因此，校區內出土的文物很多，圖為</a:t>
            </a:r>
            <a:r>
              <a:rPr lang="en-US" altLang="zh-TW" dirty="0"/>
              <a:t>1912</a:t>
            </a:r>
            <a:r>
              <a:rPr lang="zh-TW" altLang="en-US" dirty="0"/>
              <a:t>年西北大學創校時，蔣中正等政學界領袖的賀詞。</a:t>
            </a:r>
            <a:r>
              <a:rPr lang="en-US" altLang="zh-TW" dirty="0"/>
              <a:t>(</a:t>
            </a:r>
            <a:r>
              <a:rPr lang="zh-TW" altLang="en-US" dirty="0"/>
              <a:t>右圖</a:t>
            </a:r>
            <a:r>
              <a:rPr lang="en-US" altLang="zh-TW" dirty="0"/>
              <a:t>)</a:t>
            </a:r>
            <a:r>
              <a:rPr lang="zh-TW" altLang="en-US" dirty="0"/>
              <a:t>：西北大學太白校區內「法國梧桐樹」夾道兩旁的美景。</a:t>
            </a:r>
          </a:p>
        </p:txBody>
      </p:sp>
      <p:pic>
        <p:nvPicPr>
          <p:cNvPr id="8" name="圖片 7" descr="D:\yoyo給的\吳成豐老師\105-1\Photo\1050905-0911西安大學惠來遺址照片\1050906西北大學博物館\要得\P104002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9905" y="2537212"/>
            <a:ext cx="2397275" cy="3052028"/>
          </a:xfrm>
          <a:prstGeom prst="rect">
            <a:avLst/>
          </a:prstGeom>
          <a:noFill/>
          <a:ln>
            <a:noFill/>
          </a:ln>
        </p:spPr>
      </p:pic>
      <p:pic>
        <p:nvPicPr>
          <p:cNvPr id="10" name="圖片 9" descr="D:\yoyo給的\吳成豐老師\105-1\Photo\1050905-0911西安大學惠來遺址照片\1050906西北大學博物館\要得\P104006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3204" y="2895554"/>
            <a:ext cx="3631985" cy="2693686"/>
          </a:xfrm>
          <a:prstGeom prst="rect">
            <a:avLst/>
          </a:prstGeom>
          <a:noFill/>
          <a:ln>
            <a:noFill/>
          </a:ln>
        </p:spPr>
      </p:pic>
      <p:sp>
        <p:nvSpPr>
          <p:cNvPr id="11" name="標題 1"/>
          <p:cNvSpPr>
            <a:spLocks noGrp="1"/>
          </p:cNvSpPr>
          <p:nvPr>
            <p:ph type="title"/>
          </p:nvPr>
        </p:nvSpPr>
        <p:spPr>
          <a:xfrm>
            <a:off x="179512" y="257200"/>
            <a:ext cx="8784976" cy="1371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36000"/>
            <a:r>
              <a:rPr lang="en-US" altLang="zh-TW" sz="3600" dirty="0">
                <a:latin typeface="華康新特明體" panose="02020909000000000000" pitchFamily="49" charset="-120"/>
                <a:ea typeface="華康新特明體" panose="02020909000000000000" pitchFamily="49" charset="-120"/>
                <a:cs typeface="Times New Roman" panose="02020603050405020304" pitchFamily="18" charset="0"/>
              </a:rPr>
              <a:t>10.1 </a:t>
            </a:r>
            <a:r>
              <a:rPr lang="zh-TW" altLang="en-US" sz="3600" dirty="0" smtClean="0">
                <a:latin typeface="華康新特明體" panose="02020909000000000000" pitchFamily="49" charset="-120"/>
                <a:ea typeface="華康新特明體" panose="02020909000000000000" pitchFamily="49" charset="-120"/>
                <a:cs typeface="Times New Roman" panose="02020603050405020304" pitchFamily="18" charset="0"/>
              </a:rPr>
              <a:t> 西安市</a:t>
            </a:r>
            <a:r>
              <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rPr>
              <a:t>「設計思考」下的「</a:t>
            </a:r>
            <a:r>
              <a:rPr lang="zh-TW" altLang="en-US" sz="3600" dirty="0" smtClean="0">
                <a:latin typeface="華康新特明體" panose="02020909000000000000" pitchFamily="49" charset="-120"/>
                <a:ea typeface="華康新特明體" panose="02020909000000000000" pitchFamily="49" charset="-120"/>
                <a:cs typeface="Times New Roman" panose="02020603050405020304" pitchFamily="18" charset="0"/>
              </a:rPr>
              <a:t>現代 </a:t>
            </a:r>
            <a:r>
              <a:rPr lang="en-US" altLang="zh-TW" sz="3600" dirty="0" smtClean="0">
                <a:latin typeface="華康新特明體" panose="02020909000000000000" pitchFamily="49" charset="-120"/>
                <a:ea typeface="華康新特明體" panose="02020909000000000000" pitchFamily="49" charset="-120"/>
                <a:cs typeface="Times New Roman" panose="02020603050405020304" pitchFamily="18" charset="0"/>
              </a:rPr>
              <a:t/>
            </a:r>
            <a:br>
              <a:rPr lang="en-US" altLang="zh-TW" sz="3600" dirty="0" smtClean="0">
                <a:latin typeface="華康新特明體" panose="02020909000000000000" pitchFamily="49" charset="-120"/>
                <a:ea typeface="華康新特明體" panose="02020909000000000000" pitchFamily="49" charset="-120"/>
                <a:cs typeface="Times New Roman" panose="02020603050405020304" pitchFamily="18" charset="0"/>
              </a:rPr>
            </a:br>
            <a:r>
              <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rPr>
              <a:t> </a:t>
            </a:r>
            <a:r>
              <a:rPr lang="zh-TW" altLang="en-US" sz="3600" dirty="0" smtClean="0">
                <a:latin typeface="華康新特明體" panose="02020909000000000000" pitchFamily="49" charset="-120"/>
                <a:ea typeface="華康新特明體" panose="02020909000000000000" pitchFamily="49" charset="-120"/>
                <a:cs typeface="Times New Roman" panose="02020603050405020304" pitchFamily="18" charset="0"/>
              </a:rPr>
              <a:t>     的</a:t>
            </a:r>
            <a:r>
              <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rPr>
              <a:t>文藝復興」</a:t>
            </a:r>
            <a:r>
              <a:rPr lang="en-US" altLang="zh-TW" sz="3600" dirty="0">
                <a:latin typeface="華康新特明體" panose="02020909000000000000" pitchFamily="49" charset="-120"/>
                <a:ea typeface="華康新特明體" panose="02020909000000000000" pitchFamily="49" charset="-120"/>
                <a:cs typeface="Times New Roman" panose="02020603050405020304" pitchFamily="18" charset="0"/>
              </a:rPr>
              <a:t>(Modern Renaissance)</a:t>
            </a:r>
            <a:endPar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endParaRPr>
          </a:p>
        </p:txBody>
      </p:sp>
    </p:spTree>
    <p:extLst>
      <p:ext uri="{BB962C8B-B14F-4D97-AF65-F5344CB8AC3E}">
        <p14:creationId xmlns:p14="http://schemas.microsoft.com/office/powerpoint/2010/main" val="2805097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txBox="1">
            <a:spLocks/>
          </p:cNvSpPr>
          <p:nvPr/>
        </p:nvSpPr>
        <p:spPr bwMode="auto">
          <a:xfrm>
            <a:off x="2411760" y="1783856"/>
            <a:ext cx="4176464" cy="523220"/>
          </a:xfrm>
          <a:prstGeom prst="rect">
            <a:avLst/>
          </a:prstGeom>
          <a:solidFill>
            <a:schemeClr val="accent4"/>
          </a:solidFill>
          <a:ln>
            <a:noFill/>
          </a:ln>
          <a:effectLst/>
          <a:extLst/>
        </p:spPr>
        <p:txBody>
          <a:bodyPr vert="horz" wrap="square" lIns="91440" tIns="45720" rIns="91440" bIns="45720" numCol="1" rtlCol="0" anchor="ctr" anchorCtr="0" compatLnSpc="1">
            <a:prstTxWarp prst="textNoShape">
              <a:avLst/>
            </a:prstTxWarp>
            <a:spAutoFit/>
          </a:bodyPr>
          <a:lstStyle>
            <a:defPPr>
              <a:defRPr lang="zh-TW"/>
            </a:defPPr>
            <a:lvl1pPr algn="ctr">
              <a:defRPr sz="2800">
                <a:solidFill>
                  <a:schemeClr val="bg1"/>
                </a:solidFill>
                <a:latin typeface="Times New Roman" panose="02020603050405020304" pitchFamily="18" charset="0"/>
                <a:ea typeface="華康新特黑體" panose="02010609010101010101" pitchFamily="49" charset="-120"/>
                <a:cs typeface="Times New Roman" panose="02020603050405020304" pitchFamily="18" charset="0"/>
              </a:defRPr>
            </a:lvl1pPr>
            <a:lvl2pPr>
              <a:defRPr sz="4400"/>
            </a:lvl2pPr>
            <a:lvl3pPr>
              <a:defRPr sz="4400"/>
            </a:lvl3pPr>
            <a:lvl4pPr>
              <a:defRPr sz="4400"/>
            </a:lvl4pPr>
            <a:lvl5pPr>
              <a:defRPr sz="4400"/>
            </a:lvl5pPr>
            <a:lvl6pPr marL="457200" fontAlgn="base">
              <a:spcBef>
                <a:spcPct val="0"/>
              </a:spcBef>
              <a:spcAft>
                <a:spcPct val="0"/>
              </a:spcAft>
              <a:defRPr sz="4400"/>
            </a:lvl6pPr>
            <a:lvl7pPr marL="914400" fontAlgn="base">
              <a:spcBef>
                <a:spcPct val="0"/>
              </a:spcBef>
              <a:spcAft>
                <a:spcPct val="0"/>
              </a:spcAft>
              <a:defRPr sz="4400"/>
            </a:lvl7pPr>
            <a:lvl8pPr marL="1371600" fontAlgn="base">
              <a:spcBef>
                <a:spcPct val="0"/>
              </a:spcBef>
              <a:spcAft>
                <a:spcPct val="0"/>
              </a:spcAft>
              <a:defRPr sz="4400"/>
            </a:lvl8pPr>
            <a:lvl9pPr marL="1828800" fontAlgn="base">
              <a:spcBef>
                <a:spcPct val="0"/>
              </a:spcBef>
              <a:spcAft>
                <a:spcPct val="0"/>
              </a:spcAft>
              <a:defRPr sz="4400"/>
            </a:lvl9pPr>
          </a:lstStyle>
          <a:p>
            <a:r>
              <a:rPr lang="zh-TW" altLang="en-US" dirty="0"/>
              <a:t>古人文融入今人生活型態</a:t>
            </a:r>
            <a:endParaRPr lang="en-US" altLang="zh-TW" dirty="0"/>
          </a:p>
        </p:txBody>
      </p:sp>
      <p:sp>
        <p:nvSpPr>
          <p:cNvPr id="8" name="內容版面配置區 2"/>
          <p:cNvSpPr>
            <a:spLocks noGrp="1"/>
          </p:cNvSpPr>
          <p:nvPr>
            <p:ph idx="1"/>
          </p:nvPr>
        </p:nvSpPr>
        <p:spPr>
          <a:xfrm>
            <a:off x="251520" y="2479644"/>
            <a:ext cx="8640960" cy="4464496"/>
          </a:xfrm>
        </p:spPr>
        <p:txBody>
          <a:bodyPr/>
          <a:lstStyle/>
          <a:p>
            <a:pPr marL="342900" lvl="1" indent="-342900" algn="just" hangingPunct="0">
              <a:lnSpc>
                <a:spcPct val="110000"/>
              </a:lnSpc>
              <a:spcAft>
                <a:spcPts val="300"/>
              </a:spcAft>
              <a:buClr>
                <a:schemeClr val="bg2"/>
              </a:buClr>
              <a:buSzPct val="75000"/>
              <a:buFont typeface="Wingdings" pitchFamily="2" charset="2"/>
              <a:buChar char="n"/>
              <a:defRPr/>
            </a:pPr>
            <a:r>
              <a:rPr lang="zh-TW" altLang="en-US" b="1" dirty="0">
                <a:latin typeface="Times New Roman" panose="02020603050405020304" pitchFamily="18" charset="0"/>
                <a:ea typeface="華康中黑體" panose="020B0509000000000000" pitchFamily="49" charset="-120"/>
                <a:cs typeface="Times New Roman" panose="02020603050405020304" pitchFamily="18" charset="0"/>
              </a:rPr>
              <a:t>古人文</a:t>
            </a:r>
            <a:endParaRPr lang="en-US" altLang="zh-TW" b="1" dirty="0">
              <a:latin typeface="Times New Roman" panose="02020603050405020304" pitchFamily="18" charset="0"/>
              <a:ea typeface="華康中黑體" panose="020B0509000000000000" pitchFamily="49" charset="-120"/>
              <a:cs typeface="Times New Roman" panose="02020603050405020304" pitchFamily="18" charset="0"/>
            </a:endParaRPr>
          </a:p>
          <a:p>
            <a:pPr marL="739775" lvl="1" indent="-282575" algn="just" hangingPunct="0">
              <a:lnSpc>
                <a:spcPct val="110000"/>
              </a:lnSpc>
              <a:spcAft>
                <a:spcPts val="600"/>
              </a:spcAft>
              <a:defRPr/>
            </a:pPr>
            <a:r>
              <a:rPr lang="zh-TW" altLang="en-US" sz="2400" dirty="0">
                <a:latin typeface="Times New Roman" panose="02020603050405020304" pitchFamily="18" charset="0"/>
                <a:ea typeface="華康中黑體" panose="020B0509000000000000" pitchFamily="49" charset="-120"/>
                <a:cs typeface="Times New Roman" panose="02020603050405020304" pitchFamily="18" charset="0"/>
              </a:rPr>
              <a:t>西安市的公部門與文化設計者，眼光獨到，設計了古長安人文與現今西安市民生活型態相互融和的獨特城市景觀，其獨特</a:t>
            </a:r>
            <a:r>
              <a:rPr lang="zh-TW" altLang="en-US" sz="2400" dirty="0" smtClean="0">
                <a:latin typeface="Times New Roman" panose="02020603050405020304" pitchFamily="18" charset="0"/>
                <a:ea typeface="華康中黑體" panose="020B0509000000000000" pitchFamily="49" charset="-120"/>
                <a:cs typeface="Times New Roman" panose="02020603050405020304" pitchFamily="18" charset="0"/>
              </a:rPr>
              <a:t>就是－今人</a:t>
            </a:r>
            <a:r>
              <a:rPr lang="zh-TW" altLang="en-US" sz="2400" dirty="0">
                <a:latin typeface="Times New Roman" panose="02020603050405020304" pitchFamily="18" charset="0"/>
                <a:ea typeface="華康中黑體" panose="020B0509000000000000" pitchFamily="49" charset="-120"/>
                <a:cs typeface="Times New Roman" panose="02020603050405020304" pitchFamily="18" charset="0"/>
              </a:rPr>
              <a:t>生活圈內洋溢著古人文氛圍。</a:t>
            </a:r>
          </a:p>
          <a:p>
            <a:pPr marL="342900" lvl="1" indent="-342900" algn="just" hangingPunct="0">
              <a:lnSpc>
                <a:spcPct val="110000"/>
              </a:lnSpc>
              <a:spcAft>
                <a:spcPts val="0"/>
              </a:spcAft>
              <a:buClr>
                <a:schemeClr val="bg2"/>
              </a:buClr>
              <a:buSzPct val="75000"/>
              <a:buFont typeface="Wingdings" pitchFamily="2" charset="2"/>
              <a:buChar char="n"/>
              <a:defRPr/>
            </a:pPr>
            <a:endParaRPr lang="zh-TW" altLang="en-US" sz="2600" dirty="0">
              <a:latin typeface="Times New Roman" panose="02020603050405020304" pitchFamily="18" charset="0"/>
              <a:ea typeface="華康中黑體" panose="020B0509000000000000" pitchFamily="49" charset="-120"/>
              <a:cs typeface="Times New Roman" panose="02020603050405020304" pitchFamily="18" charset="0"/>
            </a:endParaRPr>
          </a:p>
        </p:txBody>
      </p:sp>
      <p:sp>
        <p:nvSpPr>
          <p:cNvPr id="10" name="標題 1"/>
          <p:cNvSpPr txBox="1">
            <a:spLocks/>
          </p:cNvSpPr>
          <p:nvPr/>
        </p:nvSpPr>
        <p:spPr bwMode="auto">
          <a:xfrm>
            <a:off x="179512" y="257200"/>
            <a:ext cx="878497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新細明體" pitchFamily="18" charset="-120"/>
              </a:defRPr>
            </a:lvl2pPr>
            <a:lvl3pPr algn="l" rtl="0" fontAlgn="base">
              <a:spcBef>
                <a:spcPct val="0"/>
              </a:spcBef>
              <a:spcAft>
                <a:spcPct val="0"/>
              </a:spcAft>
              <a:defRPr kumimoji="1" sz="4400">
                <a:solidFill>
                  <a:schemeClr val="tx1"/>
                </a:solidFill>
                <a:latin typeface="Arial" charset="0"/>
                <a:ea typeface="新細明體" pitchFamily="18" charset="-120"/>
              </a:defRPr>
            </a:lvl3pPr>
            <a:lvl4pPr algn="l" rtl="0" fontAlgn="base">
              <a:spcBef>
                <a:spcPct val="0"/>
              </a:spcBef>
              <a:spcAft>
                <a:spcPct val="0"/>
              </a:spcAft>
              <a:defRPr kumimoji="1" sz="4400">
                <a:solidFill>
                  <a:schemeClr val="tx1"/>
                </a:solidFill>
                <a:latin typeface="Arial" charset="0"/>
                <a:ea typeface="新細明體" pitchFamily="18" charset="-120"/>
              </a:defRPr>
            </a:lvl4pPr>
            <a:lvl5pPr algn="l" rtl="0" fontAlgn="base">
              <a:spcBef>
                <a:spcPct val="0"/>
              </a:spcBef>
              <a:spcAft>
                <a:spcPct val="0"/>
              </a:spcAft>
              <a:defRPr kumimoji="1" sz="4400">
                <a:solidFill>
                  <a:schemeClr val="tx1"/>
                </a:solidFill>
                <a:latin typeface="Arial" charset="0"/>
                <a:ea typeface="新細明體" pitchFamily="18" charset="-120"/>
              </a:defRPr>
            </a:lvl5pPr>
            <a:lvl6pPr marL="457200" algn="l" rtl="0" fontAlgn="base">
              <a:spcBef>
                <a:spcPct val="0"/>
              </a:spcBef>
              <a:spcAft>
                <a:spcPct val="0"/>
              </a:spcAft>
              <a:defRPr kumimoji="1" sz="4400">
                <a:solidFill>
                  <a:schemeClr val="tx1"/>
                </a:solidFill>
                <a:latin typeface="Arial" charset="0"/>
                <a:ea typeface="新細明體" pitchFamily="18" charset="-120"/>
              </a:defRPr>
            </a:lvl6pPr>
            <a:lvl7pPr marL="914400" algn="l" rtl="0" fontAlgn="base">
              <a:spcBef>
                <a:spcPct val="0"/>
              </a:spcBef>
              <a:spcAft>
                <a:spcPct val="0"/>
              </a:spcAft>
              <a:defRPr kumimoji="1" sz="4400">
                <a:solidFill>
                  <a:schemeClr val="tx1"/>
                </a:solidFill>
                <a:latin typeface="Arial" charset="0"/>
                <a:ea typeface="新細明體" pitchFamily="18" charset="-120"/>
              </a:defRPr>
            </a:lvl7pPr>
            <a:lvl8pPr marL="1371600" algn="l" rtl="0" fontAlgn="base">
              <a:spcBef>
                <a:spcPct val="0"/>
              </a:spcBef>
              <a:spcAft>
                <a:spcPct val="0"/>
              </a:spcAft>
              <a:defRPr kumimoji="1" sz="4400">
                <a:solidFill>
                  <a:schemeClr val="tx1"/>
                </a:solidFill>
                <a:latin typeface="Arial" charset="0"/>
                <a:ea typeface="新細明體" pitchFamily="18" charset="-120"/>
              </a:defRPr>
            </a:lvl8pPr>
            <a:lvl9pPr marL="1828800" algn="l" rtl="0" fontAlgn="base">
              <a:spcBef>
                <a:spcPct val="0"/>
              </a:spcBef>
              <a:spcAft>
                <a:spcPct val="0"/>
              </a:spcAft>
              <a:defRPr kumimoji="1" sz="4400">
                <a:solidFill>
                  <a:schemeClr val="tx1"/>
                </a:solidFill>
                <a:latin typeface="Arial" charset="0"/>
                <a:ea typeface="新細明體" pitchFamily="18" charset="-120"/>
              </a:defRPr>
            </a:lvl9pPr>
          </a:lstStyle>
          <a:p>
            <a:pPr marL="36000"/>
            <a:r>
              <a:rPr lang="en-US" altLang="zh-TW" sz="3600" kern="0" smtClean="0">
                <a:latin typeface="華康新特明體" panose="02020909000000000000" pitchFamily="49" charset="-120"/>
                <a:ea typeface="華康新特明體" panose="02020909000000000000" pitchFamily="49" charset="-120"/>
                <a:cs typeface="Times New Roman" panose="02020603050405020304" pitchFamily="18" charset="0"/>
              </a:rPr>
              <a:t>10.1 </a:t>
            </a:r>
            <a:r>
              <a:rPr lang="zh-TW" altLang="en-US" sz="3600" kern="0" smtClean="0">
                <a:latin typeface="華康新特明體" panose="02020909000000000000" pitchFamily="49" charset="-120"/>
                <a:ea typeface="華康新特明體" panose="02020909000000000000" pitchFamily="49" charset="-120"/>
                <a:cs typeface="Times New Roman" panose="02020603050405020304" pitchFamily="18" charset="0"/>
              </a:rPr>
              <a:t> 西安市「設計思考」下的「現代 </a:t>
            </a:r>
            <a:r>
              <a:rPr lang="en-US" altLang="zh-TW" sz="3600" kern="0" smtClean="0">
                <a:latin typeface="華康新特明體" panose="02020909000000000000" pitchFamily="49" charset="-120"/>
                <a:ea typeface="華康新特明體" panose="02020909000000000000" pitchFamily="49" charset="-120"/>
                <a:cs typeface="Times New Roman" panose="02020603050405020304" pitchFamily="18" charset="0"/>
              </a:rPr>
              <a:t/>
            </a:r>
            <a:br>
              <a:rPr lang="en-US" altLang="zh-TW" sz="3600" kern="0" smtClean="0">
                <a:latin typeface="華康新特明體" panose="02020909000000000000" pitchFamily="49" charset="-120"/>
                <a:ea typeface="華康新特明體" panose="02020909000000000000" pitchFamily="49" charset="-120"/>
                <a:cs typeface="Times New Roman" panose="02020603050405020304" pitchFamily="18" charset="0"/>
              </a:rPr>
            </a:br>
            <a:r>
              <a:rPr lang="zh-TW" altLang="en-US" sz="3600" kern="0" smtClean="0">
                <a:latin typeface="華康新特明體" panose="02020909000000000000" pitchFamily="49" charset="-120"/>
                <a:ea typeface="華康新特明體" panose="02020909000000000000" pitchFamily="49" charset="-120"/>
                <a:cs typeface="Times New Roman" panose="02020603050405020304" pitchFamily="18" charset="0"/>
              </a:rPr>
              <a:t>      的文藝復興」</a:t>
            </a:r>
            <a:r>
              <a:rPr lang="en-US" altLang="zh-TW" sz="3600" kern="0" smtClean="0">
                <a:latin typeface="華康新特明體" panose="02020909000000000000" pitchFamily="49" charset="-120"/>
                <a:ea typeface="華康新特明體" panose="02020909000000000000" pitchFamily="49" charset="-120"/>
                <a:cs typeface="Times New Roman" panose="02020603050405020304" pitchFamily="18" charset="0"/>
              </a:rPr>
              <a:t>(Modern Renaissance)</a:t>
            </a:r>
            <a:endParaRPr lang="zh-TW" altLang="en-US" sz="3600" kern="0" dirty="0">
              <a:latin typeface="華康新特明體" panose="02020909000000000000" pitchFamily="49" charset="-120"/>
              <a:ea typeface="華康新特明體" panose="02020909000000000000" pitchFamily="49" charset="-120"/>
              <a:cs typeface="Times New Roman" panose="02020603050405020304" pitchFamily="18" charset="0"/>
            </a:endParaRPr>
          </a:p>
        </p:txBody>
      </p:sp>
    </p:spTree>
    <p:extLst>
      <p:ext uri="{BB962C8B-B14F-4D97-AF65-F5344CB8AC3E}">
        <p14:creationId xmlns:p14="http://schemas.microsoft.com/office/powerpoint/2010/main" val="2089602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750"/>
                                        <p:tgtEl>
                                          <p:spTgt spid="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txBox="1">
            <a:spLocks/>
          </p:cNvSpPr>
          <p:nvPr/>
        </p:nvSpPr>
        <p:spPr bwMode="auto">
          <a:xfrm>
            <a:off x="1980000" y="1786068"/>
            <a:ext cx="5184000" cy="522000"/>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spAutoFit/>
          </a:bodyPr>
          <a:lstStyle>
            <a:defPPr>
              <a:defRPr lang="zh-TW"/>
            </a:defPPr>
            <a:lvl1pPr algn="ctr">
              <a:defRPr sz="2800">
                <a:solidFill>
                  <a:schemeClr val="bg1"/>
                </a:solidFill>
                <a:latin typeface="Times New Roman" panose="02020603050405020304" pitchFamily="18" charset="0"/>
                <a:ea typeface="華康新特黑體" panose="02010609010101010101" pitchFamily="49" charset="-120"/>
                <a:cs typeface="Times New Roman" panose="02020603050405020304" pitchFamily="18" charset="0"/>
              </a:defRPr>
            </a:lvl1pPr>
            <a:lvl2pPr>
              <a:defRPr sz="4400"/>
            </a:lvl2pPr>
            <a:lvl3pPr>
              <a:defRPr sz="4400"/>
            </a:lvl3pPr>
            <a:lvl4pPr>
              <a:defRPr sz="4400"/>
            </a:lvl4pPr>
            <a:lvl5pPr>
              <a:defRPr sz="4400"/>
            </a:lvl5pPr>
            <a:lvl6pPr marL="457200" fontAlgn="base">
              <a:spcBef>
                <a:spcPct val="0"/>
              </a:spcBef>
              <a:spcAft>
                <a:spcPct val="0"/>
              </a:spcAft>
              <a:defRPr sz="4400"/>
            </a:lvl6pPr>
            <a:lvl7pPr marL="914400" fontAlgn="base">
              <a:spcBef>
                <a:spcPct val="0"/>
              </a:spcBef>
              <a:spcAft>
                <a:spcPct val="0"/>
              </a:spcAft>
              <a:defRPr sz="4400"/>
            </a:lvl7pPr>
            <a:lvl8pPr marL="1371600" fontAlgn="base">
              <a:spcBef>
                <a:spcPct val="0"/>
              </a:spcBef>
              <a:spcAft>
                <a:spcPct val="0"/>
              </a:spcAft>
              <a:defRPr sz="4400"/>
            </a:lvl8pPr>
            <a:lvl9pPr marL="1828800" fontAlgn="base">
              <a:spcBef>
                <a:spcPct val="0"/>
              </a:spcBef>
              <a:spcAft>
                <a:spcPct val="0"/>
              </a:spcAft>
              <a:defRPr sz="4400"/>
            </a:lvl9pPr>
          </a:lstStyle>
          <a:p>
            <a:r>
              <a:rPr lang="zh-TW" altLang="en-US" dirty="0"/>
              <a:t>西安為「現代文藝復興」代表者</a:t>
            </a:r>
            <a:endParaRPr lang="en-US" altLang="zh-TW" dirty="0"/>
          </a:p>
        </p:txBody>
      </p:sp>
      <p:sp>
        <p:nvSpPr>
          <p:cNvPr id="18" name="文字方塊 17"/>
          <p:cNvSpPr txBox="1"/>
          <p:nvPr/>
        </p:nvSpPr>
        <p:spPr>
          <a:xfrm>
            <a:off x="571804" y="5498217"/>
            <a:ext cx="8064896" cy="923330"/>
          </a:xfrm>
          <a:prstGeom prst="rect">
            <a:avLst/>
          </a:prstGeom>
          <a:noFill/>
        </p:spPr>
        <p:txBody>
          <a:bodyPr wrap="square" rtlCol="0">
            <a:spAutoFit/>
          </a:bodyPr>
          <a:lstStyle>
            <a:defPPr>
              <a:defRPr lang="zh-TW"/>
            </a:defPPr>
            <a:lvl1pPr hangingPunct="0">
              <a:defRPr>
                <a:latin typeface="Times New Roman" panose="02020603050405020304" pitchFamily="18" charset="0"/>
                <a:ea typeface="華康中黑體" panose="020B0509000000000000" pitchFamily="49" charset="-120"/>
                <a:cs typeface="Times New Roman" panose="02020603050405020304" pitchFamily="18" charset="0"/>
              </a:defRPr>
            </a:lvl1pPr>
          </a:lstStyle>
          <a:p>
            <a:pPr algn="just"/>
            <a:r>
              <a:rPr lang="en-US" altLang="zh-TW" dirty="0"/>
              <a:t>(</a:t>
            </a:r>
            <a:r>
              <a:rPr lang="zh-TW" altLang="en-US" dirty="0"/>
              <a:t>左圖</a:t>
            </a:r>
            <a:r>
              <a:rPr lang="en-US" altLang="zh-TW" dirty="0"/>
              <a:t>)</a:t>
            </a:r>
            <a:r>
              <a:rPr lang="zh-TW" altLang="en-US" dirty="0"/>
              <a:t>：西安做為「現代文藝復興」代表者，利用古人文的南門內的「甕城」</a:t>
            </a:r>
            <a:r>
              <a:rPr lang="en-US" altLang="zh-TW" dirty="0"/>
              <a:t>(</a:t>
            </a:r>
            <a:r>
              <a:rPr lang="zh-TW" altLang="en-US" dirty="0"/>
              <a:t>古代用來誘敵入城再予圍攻</a:t>
            </a:r>
            <a:r>
              <a:rPr lang="zh-TW" altLang="en-US" dirty="0" smtClean="0"/>
              <a:t>的</a:t>
            </a:r>
            <a:r>
              <a:rPr lang="zh-TW" altLang="en-US" dirty="0"/>
              <a:t>「</a:t>
            </a:r>
            <a:r>
              <a:rPr lang="zh-TW" altLang="en-US" dirty="0" smtClean="0"/>
              <a:t>城內城</a:t>
            </a:r>
            <a:r>
              <a:rPr lang="zh-TW" altLang="en-US" dirty="0"/>
              <a:t>」</a:t>
            </a:r>
            <a:r>
              <a:rPr lang="en-US" altLang="zh-TW" dirty="0" smtClean="0"/>
              <a:t>)</a:t>
            </a:r>
            <a:r>
              <a:rPr lang="zh-TW" altLang="en-US" dirty="0"/>
              <a:t>做為現代演唱廰。</a:t>
            </a:r>
            <a:r>
              <a:rPr lang="en-US" altLang="zh-TW" dirty="0"/>
              <a:t>(</a:t>
            </a:r>
            <a:r>
              <a:rPr lang="zh-TW" altLang="en-US" dirty="0"/>
              <a:t>右圖</a:t>
            </a:r>
            <a:r>
              <a:rPr lang="en-US" altLang="zh-TW" dirty="0"/>
              <a:t>)</a:t>
            </a:r>
            <a:r>
              <a:rPr lang="zh-TW" altLang="en-US" dirty="0"/>
              <a:t>：西方演藝人員正準備在「甕城」內，大顯身手，這是古今人文融合的「設計思考」。</a:t>
            </a:r>
          </a:p>
        </p:txBody>
      </p:sp>
      <p:pic>
        <p:nvPicPr>
          <p:cNvPr id="8" name="內容版面配置區 4" descr="D:\yoyo給的\吳成豐老師\105-1\Photo\1050905-0911西安大學惠來遺址照片\1050906西北大學博物館\要得\P104012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3812" y="2724647"/>
            <a:ext cx="3888432" cy="2703183"/>
          </a:xfrm>
          <a:prstGeom prst="rect">
            <a:avLst/>
          </a:prstGeom>
          <a:noFill/>
          <a:ln>
            <a:noFill/>
          </a:ln>
        </p:spPr>
      </p:pic>
      <p:pic>
        <p:nvPicPr>
          <p:cNvPr id="10" name="圖片 9" descr="D:\yoyo給的\吳成豐老師\105-1\Photo\1050905-0911西安大學惠來遺址照片\1050906西北大學博物館\要得\P104012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772" y="2728527"/>
            <a:ext cx="3719660" cy="2699303"/>
          </a:xfrm>
          <a:prstGeom prst="rect">
            <a:avLst/>
          </a:prstGeom>
          <a:noFill/>
          <a:ln>
            <a:noFill/>
          </a:ln>
        </p:spPr>
      </p:pic>
      <p:sp>
        <p:nvSpPr>
          <p:cNvPr id="11" name="標題 1"/>
          <p:cNvSpPr>
            <a:spLocks noGrp="1"/>
          </p:cNvSpPr>
          <p:nvPr>
            <p:ph type="title"/>
          </p:nvPr>
        </p:nvSpPr>
        <p:spPr>
          <a:xfrm>
            <a:off x="179512" y="257200"/>
            <a:ext cx="8784976" cy="1371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36000"/>
            <a:r>
              <a:rPr lang="en-US" altLang="zh-TW" sz="3600" dirty="0">
                <a:latin typeface="華康新特明體" panose="02020909000000000000" pitchFamily="49" charset="-120"/>
                <a:ea typeface="華康新特明體" panose="02020909000000000000" pitchFamily="49" charset="-120"/>
                <a:cs typeface="Times New Roman" panose="02020603050405020304" pitchFamily="18" charset="0"/>
              </a:rPr>
              <a:t>10.1 </a:t>
            </a:r>
            <a:r>
              <a:rPr lang="zh-TW" altLang="en-US" sz="3600" dirty="0" smtClean="0">
                <a:latin typeface="華康新特明體" panose="02020909000000000000" pitchFamily="49" charset="-120"/>
                <a:ea typeface="華康新特明體" panose="02020909000000000000" pitchFamily="49" charset="-120"/>
                <a:cs typeface="Times New Roman" panose="02020603050405020304" pitchFamily="18" charset="0"/>
              </a:rPr>
              <a:t> 西安市</a:t>
            </a:r>
            <a:r>
              <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rPr>
              <a:t>「設計思考」下的「</a:t>
            </a:r>
            <a:r>
              <a:rPr lang="zh-TW" altLang="en-US" sz="3600" dirty="0" smtClean="0">
                <a:latin typeface="華康新特明體" panose="02020909000000000000" pitchFamily="49" charset="-120"/>
                <a:ea typeface="華康新特明體" panose="02020909000000000000" pitchFamily="49" charset="-120"/>
                <a:cs typeface="Times New Roman" panose="02020603050405020304" pitchFamily="18" charset="0"/>
              </a:rPr>
              <a:t>現代 </a:t>
            </a:r>
            <a:r>
              <a:rPr lang="en-US" altLang="zh-TW" sz="3600" dirty="0" smtClean="0">
                <a:latin typeface="華康新特明體" panose="02020909000000000000" pitchFamily="49" charset="-120"/>
                <a:ea typeface="華康新特明體" panose="02020909000000000000" pitchFamily="49" charset="-120"/>
                <a:cs typeface="Times New Roman" panose="02020603050405020304" pitchFamily="18" charset="0"/>
              </a:rPr>
              <a:t/>
            </a:r>
            <a:br>
              <a:rPr lang="en-US" altLang="zh-TW" sz="3600" dirty="0" smtClean="0">
                <a:latin typeface="華康新特明體" panose="02020909000000000000" pitchFamily="49" charset="-120"/>
                <a:ea typeface="華康新特明體" panose="02020909000000000000" pitchFamily="49" charset="-120"/>
                <a:cs typeface="Times New Roman" panose="02020603050405020304" pitchFamily="18" charset="0"/>
              </a:rPr>
            </a:br>
            <a:r>
              <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rPr>
              <a:t> </a:t>
            </a:r>
            <a:r>
              <a:rPr lang="zh-TW" altLang="en-US" sz="3600" dirty="0" smtClean="0">
                <a:latin typeface="華康新特明體" panose="02020909000000000000" pitchFamily="49" charset="-120"/>
                <a:ea typeface="華康新特明體" panose="02020909000000000000" pitchFamily="49" charset="-120"/>
                <a:cs typeface="Times New Roman" panose="02020603050405020304" pitchFamily="18" charset="0"/>
              </a:rPr>
              <a:t>     的</a:t>
            </a:r>
            <a:r>
              <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rPr>
              <a:t>文藝復興」</a:t>
            </a:r>
            <a:r>
              <a:rPr lang="en-US" altLang="zh-TW" sz="3600" dirty="0">
                <a:latin typeface="華康新特明體" panose="02020909000000000000" pitchFamily="49" charset="-120"/>
                <a:ea typeface="華康新特明體" panose="02020909000000000000" pitchFamily="49" charset="-120"/>
                <a:cs typeface="Times New Roman" panose="02020603050405020304" pitchFamily="18" charset="0"/>
              </a:rPr>
              <a:t>(Modern Renaissance)</a:t>
            </a:r>
            <a:endPar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endParaRPr>
          </a:p>
        </p:txBody>
      </p:sp>
    </p:spTree>
    <p:extLst>
      <p:ext uri="{BB962C8B-B14F-4D97-AF65-F5344CB8AC3E}">
        <p14:creationId xmlns:p14="http://schemas.microsoft.com/office/powerpoint/2010/main" val="319517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txBox="1">
            <a:spLocks/>
          </p:cNvSpPr>
          <p:nvPr/>
        </p:nvSpPr>
        <p:spPr bwMode="auto">
          <a:xfrm>
            <a:off x="2232000" y="1786068"/>
            <a:ext cx="4680000" cy="522000"/>
          </a:xfrm>
          <a:prstGeom prst="rect">
            <a:avLst/>
          </a:prstGeom>
          <a:solidFill>
            <a:schemeClr val="accent6">
              <a:lumMod val="50000"/>
            </a:schemeClr>
          </a:solidFill>
          <a:ln>
            <a:noFill/>
          </a:ln>
          <a:effectLst/>
          <a:extLst/>
        </p:spPr>
        <p:txBody>
          <a:bodyPr vert="horz" wrap="square" lIns="91440" tIns="45720" rIns="91440" bIns="45720" numCol="1" rtlCol="0" anchor="ctr" anchorCtr="0" compatLnSpc="1">
            <a:prstTxWarp prst="textNoShape">
              <a:avLst/>
            </a:prstTxWarp>
            <a:spAutoFit/>
          </a:bodyPr>
          <a:lstStyle>
            <a:defPPr>
              <a:defRPr lang="zh-TW"/>
            </a:defPPr>
            <a:lvl1pPr algn="ctr">
              <a:defRPr sz="2800">
                <a:solidFill>
                  <a:schemeClr val="bg1"/>
                </a:solidFill>
                <a:latin typeface="Times New Roman" panose="02020603050405020304" pitchFamily="18" charset="0"/>
                <a:ea typeface="華康新特黑體" panose="02010609010101010101" pitchFamily="49" charset="-120"/>
                <a:cs typeface="Times New Roman" panose="02020603050405020304" pitchFamily="18" charset="0"/>
              </a:defRPr>
            </a:lvl1pPr>
            <a:lvl2pPr>
              <a:defRPr sz="4400"/>
            </a:lvl2pPr>
            <a:lvl3pPr>
              <a:defRPr sz="4400"/>
            </a:lvl3pPr>
            <a:lvl4pPr>
              <a:defRPr sz="4400"/>
            </a:lvl4pPr>
            <a:lvl5pPr>
              <a:defRPr sz="4400"/>
            </a:lvl5pPr>
            <a:lvl6pPr marL="457200" fontAlgn="base">
              <a:spcBef>
                <a:spcPct val="0"/>
              </a:spcBef>
              <a:spcAft>
                <a:spcPct val="0"/>
              </a:spcAft>
              <a:defRPr sz="4400"/>
            </a:lvl6pPr>
            <a:lvl7pPr marL="914400" fontAlgn="base">
              <a:spcBef>
                <a:spcPct val="0"/>
              </a:spcBef>
              <a:spcAft>
                <a:spcPct val="0"/>
              </a:spcAft>
              <a:defRPr sz="4400"/>
            </a:lvl7pPr>
            <a:lvl8pPr marL="1371600" fontAlgn="base">
              <a:spcBef>
                <a:spcPct val="0"/>
              </a:spcBef>
              <a:spcAft>
                <a:spcPct val="0"/>
              </a:spcAft>
              <a:defRPr sz="4400"/>
            </a:lvl8pPr>
            <a:lvl9pPr marL="1828800" fontAlgn="base">
              <a:spcBef>
                <a:spcPct val="0"/>
              </a:spcBef>
              <a:spcAft>
                <a:spcPct val="0"/>
              </a:spcAft>
              <a:defRPr sz="4400"/>
            </a:lvl9pPr>
          </a:lstStyle>
          <a:p>
            <a:r>
              <a:rPr lang="zh-TW" altLang="en-US" dirty="0"/>
              <a:t>西安「大明宮遺址公園化」</a:t>
            </a:r>
            <a:endParaRPr lang="en-US" altLang="zh-TW" dirty="0"/>
          </a:p>
        </p:txBody>
      </p:sp>
      <p:sp>
        <p:nvSpPr>
          <p:cNvPr id="11" name="內容版面配置區 2"/>
          <p:cNvSpPr>
            <a:spLocks noGrp="1"/>
          </p:cNvSpPr>
          <p:nvPr>
            <p:ph idx="1"/>
          </p:nvPr>
        </p:nvSpPr>
        <p:spPr>
          <a:xfrm>
            <a:off x="251520" y="2479644"/>
            <a:ext cx="8640960" cy="4464496"/>
          </a:xfrm>
        </p:spPr>
        <p:txBody>
          <a:bodyPr/>
          <a:lstStyle/>
          <a:p>
            <a:pPr marL="342900" lvl="1" indent="-342900" algn="just" hangingPunct="0">
              <a:lnSpc>
                <a:spcPct val="110000"/>
              </a:lnSpc>
              <a:spcAft>
                <a:spcPts val="300"/>
              </a:spcAft>
              <a:buClr>
                <a:schemeClr val="bg2"/>
              </a:buClr>
              <a:buSzPct val="75000"/>
              <a:buFont typeface="Wingdings" pitchFamily="2" charset="2"/>
              <a:buChar char="n"/>
              <a:defRPr/>
            </a:pPr>
            <a:r>
              <a:rPr lang="zh-TW" altLang="en-US" b="1" dirty="0">
                <a:latin typeface="Times New Roman" panose="02020603050405020304" pitchFamily="18" charset="0"/>
                <a:ea typeface="華康中黑體" panose="020B0509000000000000" pitchFamily="49" charset="-120"/>
                <a:cs typeface="Times New Roman" panose="02020603050405020304" pitchFamily="18" charset="0"/>
              </a:rPr>
              <a:t>設計思考</a:t>
            </a:r>
            <a:endParaRPr lang="en-US" altLang="zh-TW" b="1" dirty="0">
              <a:latin typeface="Times New Roman" panose="02020603050405020304" pitchFamily="18" charset="0"/>
              <a:ea typeface="華康中黑體" panose="020B0509000000000000" pitchFamily="49" charset="-120"/>
              <a:cs typeface="Times New Roman" panose="02020603050405020304" pitchFamily="18" charset="0"/>
            </a:endParaRPr>
          </a:p>
          <a:p>
            <a:pPr marL="739775" lvl="1" indent="-282575" algn="just" hangingPunct="0">
              <a:lnSpc>
                <a:spcPct val="110000"/>
              </a:lnSpc>
              <a:spcAft>
                <a:spcPts val="600"/>
              </a:spcAft>
              <a:defRPr/>
            </a:pPr>
            <a:r>
              <a:rPr lang="zh-TW" altLang="en-US" sz="2400" dirty="0" smtClean="0">
                <a:latin typeface="Times New Roman" panose="02020603050405020304" pitchFamily="18" charset="0"/>
                <a:ea typeface="華康中黑體" panose="020B0509000000000000" pitchFamily="49" charset="-120"/>
                <a:cs typeface="Times New Roman" panose="02020603050405020304" pitchFamily="18" charset="0"/>
              </a:rPr>
              <a:t>西安</a:t>
            </a:r>
            <a:r>
              <a:rPr lang="zh-TW" altLang="en-US" sz="2400" dirty="0">
                <a:latin typeface="Times New Roman" panose="02020603050405020304" pitchFamily="18" charset="0"/>
                <a:ea typeface="華康中黑體" panose="020B0509000000000000" pitchFamily="49" charset="-120"/>
                <a:cs typeface="Times New Roman" panose="02020603050405020304" pitchFamily="18" charset="0"/>
              </a:rPr>
              <a:t>在皇城東側相連處挖掘出「大明宮遺址」，大明宮原是唐太宗興建給父親李淵的夏宮，始建於唐太宗貞觀</a:t>
            </a:r>
            <a:r>
              <a:rPr lang="en-US" altLang="zh-TW" sz="2400" dirty="0">
                <a:latin typeface="Times New Roman" panose="02020603050405020304" pitchFamily="18" charset="0"/>
                <a:ea typeface="華康中黑體" panose="020B0509000000000000" pitchFamily="49" charset="-120"/>
                <a:cs typeface="Times New Roman" panose="02020603050405020304" pitchFamily="18" charset="0"/>
              </a:rPr>
              <a:t>8</a:t>
            </a:r>
            <a:r>
              <a:rPr lang="zh-TW" altLang="en-US" sz="2400" dirty="0">
                <a:latin typeface="Times New Roman" panose="02020603050405020304" pitchFamily="18" charset="0"/>
                <a:ea typeface="華康中黑體" panose="020B0509000000000000" pitchFamily="49" charset="-120"/>
                <a:cs typeface="Times New Roman" panose="02020603050405020304" pitchFamily="18" charset="0"/>
              </a:rPr>
              <a:t>年</a:t>
            </a:r>
            <a:r>
              <a:rPr lang="en-US" altLang="zh-TW" sz="2400" dirty="0">
                <a:latin typeface="Times New Roman" panose="02020603050405020304" pitchFamily="18" charset="0"/>
                <a:ea typeface="華康中黑體" panose="020B0509000000000000" pitchFamily="49" charset="-120"/>
                <a:cs typeface="Times New Roman" panose="02020603050405020304" pitchFamily="18" charset="0"/>
              </a:rPr>
              <a:t>(</a:t>
            </a:r>
            <a:r>
              <a:rPr lang="zh-TW" altLang="en-US" sz="2400" dirty="0">
                <a:latin typeface="Times New Roman" panose="02020603050405020304" pitchFamily="18" charset="0"/>
                <a:ea typeface="華康中黑體" panose="020B0509000000000000" pitchFamily="49" charset="-120"/>
                <a:cs typeface="Times New Roman" panose="02020603050405020304" pitchFamily="18" charset="0"/>
              </a:rPr>
              <a:t>西元</a:t>
            </a:r>
            <a:r>
              <a:rPr lang="en-US" altLang="zh-TW" sz="2400" dirty="0">
                <a:latin typeface="Times New Roman" panose="02020603050405020304" pitchFamily="18" charset="0"/>
                <a:ea typeface="華康中黑體" panose="020B0509000000000000" pitchFamily="49" charset="-120"/>
                <a:cs typeface="Times New Roman" panose="02020603050405020304" pitchFamily="18" charset="0"/>
              </a:rPr>
              <a:t>634</a:t>
            </a:r>
            <a:r>
              <a:rPr lang="zh-TW" altLang="en-US" sz="2400" dirty="0">
                <a:latin typeface="Times New Roman" panose="02020603050405020304" pitchFamily="18" charset="0"/>
                <a:ea typeface="華康中黑體" panose="020B0509000000000000" pitchFamily="49" charset="-120"/>
                <a:cs typeface="Times New Roman" panose="02020603050405020304" pitchFamily="18" charset="0"/>
              </a:rPr>
              <a:t>年</a:t>
            </a:r>
            <a:r>
              <a:rPr lang="en-US" altLang="zh-TW" sz="2400" dirty="0">
                <a:latin typeface="Times New Roman" panose="02020603050405020304" pitchFamily="18" charset="0"/>
                <a:ea typeface="華康中黑體" panose="020B0509000000000000" pitchFamily="49" charset="-120"/>
                <a:cs typeface="Times New Roman" panose="02020603050405020304" pitchFamily="18" charset="0"/>
              </a:rPr>
              <a:t>)</a:t>
            </a:r>
            <a:r>
              <a:rPr lang="zh-TW" altLang="en-US" sz="2400" dirty="0">
                <a:latin typeface="Times New Roman" panose="02020603050405020304" pitchFamily="18" charset="0"/>
                <a:ea typeface="華康中黑體" panose="020B0509000000000000" pitchFamily="49" charset="-120"/>
                <a:cs typeface="Times New Roman" panose="02020603050405020304" pitchFamily="18" charset="0"/>
              </a:rPr>
              <a:t>。</a:t>
            </a:r>
          </a:p>
          <a:p>
            <a:pPr marL="342900" lvl="1" indent="-342900" algn="just" hangingPunct="0">
              <a:lnSpc>
                <a:spcPct val="110000"/>
              </a:lnSpc>
              <a:spcAft>
                <a:spcPts val="0"/>
              </a:spcAft>
              <a:buClr>
                <a:schemeClr val="bg2"/>
              </a:buClr>
              <a:buSzPct val="75000"/>
              <a:buFont typeface="Wingdings" pitchFamily="2" charset="2"/>
              <a:buChar char="n"/>
              <a:defRPr/>
            </a:pPr>
            <a:endParaRPr lang="zh-TW" altLang="en-US" sz="2600" dirty="0">
              <a:latin typeface="Times New Roman" panose="02020603050405020304" pitchFamily="18" charset="0"/>
              <a:ea typeface="華康中黑體" panose="020B0509000000000000" pitchFamily="49" charset="-120"/>
              <a:cs typeface="Times New Roman" panose="02020603050405020304" pitchFamily="18" charset="0"/>
            </a:endParaRPr>
          </a:p>
        </p:txBody>
      </p:sp>
      <p:sp>
        <p:nvSpPr>
          <p:cNvPr id="6" name="標題 1"/>
          <p:cNvSpPr>
            <a:spLocks noGrp="1"/>
          </p:cNvSpPr>
          <p:nvPr>
            <p:ph type="title"/>
          </p:nvPr>
        </p:nvSpPr>
        <p:spPr>
          <a:xfrm>
            <a:off x="179512" y="257200"/>
            <a:ext cx="8784976" cy="1371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36000"/>
            <a:r>
              <a:rPr lang="en-US" altLang="zh-TW" sz="3600" dirty="0">
                <a:latin typeface="華康新特明體" panose="02020909000000000000" pitchFamily="49" charset="-120"/>
                <a:ea typeface="華康新特明體" panose="02020909000000000000" pitchFamily="49" charset="-120"/>
                <a:cs typeface="Times New Roman" panose="02020603050405020304" pitchFamily="18" charset="0"/>
              </a:rPr>
              <a:t>10.1 </a:t>
            </a:r>
            <a:r>
              <a:rPr lang="zh-TW" altLang="en-US" sz="3600" dirty="0" smtClean="0">
                <a:latin typeface="華康新特明體" panose="02020909000000000000" pitchFamily="49" charset="-120"/>
                <a:ea typeface="華康新特明體" panose="02020909000000000000" pitchFamily="49" charset="-120"/>
                <a:cs typeface="Times New Roman" panose="02020603050405020304" pitchFamily="18" charset="0"/>
              </a:rPr>
              <a:t> 西安市</a:t>
            </a:r>
            <a:r>
              <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rPr>
              <a:t>「設計思考」下的「</a:t>
            </a:r>
            <a:r>
              <a:rPr lang="zh-TW" altLang="en-US" sz="3600" dirty="0" smtClean="0">
                <a:latin typeface="華康新特明體" panose="02020909000000000000" pitchFamily="49" charset="-120"/>
                <a:ea typeface="華康新特明體" panose="02020909000000000000" pitchFamily="49" charset="-120"/>
                <a:cs typeface="Times New Roman" panose="02020603050405020304" pitchFamily="18" charset="0"/>
              </a:rPr>
              <a:t>現代 </a:t>
            </a:r>
            <a:r>
              <a:rPr lang="en-US" altLang="zh-TW" sz="3600" dirty="0" smtClean="0">
                <a:latin typeface="華康新特明體" panose="02020909000000000000" pitchFamily="49" charset="-120"/>
                <a:ea typeface="華康新特明體" panose="02020909000000000000" pitchFamily="49" charset="-120"/>
                <a:cs typeface="Times New Roman" panose="02020603050405020304" pitchFamily="18" charset="0"/>
              </a:rPr>
              <a:t/>
            </a:r>
            <a:br>
              <a:rPr lang="en-US" altLang="zh-TW" sz="3600" dirty="0" smtClean="0">
                <a:latin typeface="華康新特明體" panose="02020909000000000000" pitchFamily="49" charset="-120"/>
                <a:ea typeface="華康新特明體" panose="02020909000000000000" pitchFamily="49" charset="-120"/>
                <a:cs typeface="Times New Roman" panose="02020603050405020304" pitchFamily="18" charset="0"/>
              </a:rPr>
            </a:br>
            <a:r>
              <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rPr>
              <a:t> </a:t>
            </a:r>
            <a:r>
              <a:rPr lang="zh-TW" altLang="en-US" sz="3600" dirty="0" smtClean="0">
                <a:latin typeface="華康新特明體" panose="02020909000000000000" pitchFamily="49" charset="-120"/>
                <a:ea typeface="華康新特明體" panose="02020909000000000000" pitchFamily="49" charset="-120"/>
                <a:cs typeface="Times New Roman" panose="02020603050405020304" pitchFamily="18" charset="0"/>
              </a:rPr>
              <a:t>     的</a:t>
            </a:r>
            <a:r>
              <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rPr>
              <a:t>文藝復興」</a:t>
            </a:r>
            <a:r>
              <a:rPr lang="en-US" altLang="zh-TW" sz="3600" dirty="0">
                <a:latin typeface="華康新特明體" panose="02020909000000000000" pitchFamily="49" charset="-120"/>
                <a:ea typeface="華康新特明體" panose="02020909000000000000" pitchFamily="49" charset="-120"/>
                <a:cs typeface="Times New Roman" panose="02020603050405020304" pitchFamily="18" charset="0"/>
              </a:rPr>
              <a:t>(Modern Renaissance)</a:t>
            </a:r>
            <a:endParaRPr lang="zh-TW" altLang="en-US" sz="3600" dirty="0">
              <a:latin typeface="華康新特明體" panose="02020909000000000000" pitchFamily="49" charset="-120"/>
              <a:ea typeface="華康新特明體" panose="02020909000000000000" pitchFamily="49" charset="-120"/>
              <a:cs typeface="Times New Roman" panose="02020603050405020304" pitchFamily="18" charset="0"/>
            </a:endParaRPr>
          </a:p>
        </p:txBody>
      </p:sp>
    </p:spTree>
    <p:extLst>
      <p:ext uri="{BB962C8B-B14F-4D97-AF65-F5344CB8AC3E}">
        <p14:creationId xmlns:p14="http://schemas.microsoft.com/office/powerpoint/2010/main" val="421327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750"/>
                                        <p:tgtEl>
                                          <p:spTgt spid="1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75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uiExpand="1" build="p"/>
    </p:bldLst>
  </p:timing>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1662</TotalTime>
  <Words>585</Words>
  <Application>Microsoft Office PowerPoint</Application>
  <PresentationFormat>如螢幕大小 (4:3)</PresentationFormat>
  <Paragraphs>31</Paragraphs>
  <Slides>8</Slides>
  <Notes>1</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Pixel</vt:lpstr>
      <vt:lpstr>PowerPoint 簡報</vt:lpstr>
      <vt:lpstr>中國大陸「一帶一路」的發展</vt:lpstr>
      <vt:lpstr>10.1  西安市「設計思考」下的「現代        的文藝復興」(Modern Renaissance)</vt:lpstr>
      <vt:lpstr>10.1  西安市「設計思考」下的「現代        的文藝復興」(Modern Renaissance)</vt:lpstr>
      <vt:lpstr>10.1  西安市「設計思考」下的「現代        的文藝復興」(Modern Renaissance)</vt:lpstr>
      <vt:lpstr>PowerPoint 簡報</vt:lpstr>
      <vt:lpstr>10.1  西安市「設計思考」下的「現代        的文藝復興」(Modern Renaissance)</vt:lpstr>
      <vt:lpstr>10.1  西安市「設計思考」下的「現代        的文藝復興」(Modern Renaissance)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劉怡敏</dc:creator>
  <cp:lastModifiedBy>NO.43</cp:lastModifiedBy>
  <cp:revision>381</cp:revision>
  <dcterms:created xsi:type="dcterms:W3CDTF">2002-05-29T16:39:19Z</dcterms:created>
  <dcterms:modified xsi:type="dcterms:W3CDTF">2017-04-19T05:43:00Z</dcterms:modified>
</cp:coreProperties>
</file>