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1" r:id="rId1"/>
  </p:sldMasterIdLst>
  <p:notesMasterIdLst>
    <p:notesMasterId r:id="rId9"/>
  </p:notesMasterIdLst>
  <p:handoutMasterIdLst>
    <p:handoutMasterId r:id="rId10"/>
  </p:handoutMasterIdLst>
  <p:sldIdLst>
    <p:sldId id="257" r:id="rId2"/>
    <p:sldId id="343" r:id="rId3"/>
    <p:sldId id="344" r:id="rId4"/>
    <p:sldId id="345" r:id="rId5"/>
    <p:sldId id="346" r:id="rId6"/>
    <p:sldId id="347" r:id="rId7"/>
    <p:sldId id="348" r:id="rId8"/>
  </p:sldIdLst>
  <p:sldSz cx="9144000" cy="6858000" type="screen4x3"/>
  <p:notesSz cx="6669088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99CA"/>
    <a:srgbClr val="000099"/>
    <a:srgbClr val="FF3300"/>
    <a:srgbClr val="808080"/>
    <a:srgbClr val="5F5F5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4660" autoAdjust="0"/>
  </p:normalViewPr>
  <p:slideViewPr>
    <p:cSldViewPr>
      <p:cViewPr>
        <p:scale>
          <a:sx n="72" d="100"/>
          <a:sy n="72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D63D03-0D1E-4EEC-A293-D2585A47C9BC}" type="doc">
      <dgm:prSet loTypeId="urn:microsoft.com/office/officeart/2005/8/layout/list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9F79BA5-CB7A-4426-9A17-5D0490B7B72E}">
      <dgm:prSet phldrT="[文字]" custT="1"/>
      <dgm:spPr/>
      <dgm:t>
        <a:bodyPr/>
        <a:lstStyle/>
        <a:p>
          <a:r>
            <a:rPr lang="zh-TW" altLang="en-US" sz="3000" b="1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內部倫理</a:t>
          </a:r>
          <a:endParaRPr lang="zh-TW" altLang="en-US" sz="3000" b="1" dirty="0"/>
        </a:p>
      </dgm:t>
    </dgm:pt>
    <dgm:pt modelId="{D72B9C58-1BD3-4CEA-8FBD-C2EEEC2E36C3}" type="parTrans" cxnId="{3F7D18B9-3452-4822-9C49-6D97432C4E8E}">
      <dgm:prSet/>
      <dgm:spPr/>
      <dgm:t>
        <a:bodyPr/>
        <a:lstStyle/>
        <a:p>
          <a:endParaRPr lang="zh-TW" altLang="en-US"/>
        </a:p>
      </dgm:t>
    </dgm:pt>
    <dgm:pt modelId="{280ECBF9-2F12-4616-AF9C-4584075CF0C9}" type="sibTrans" cxnId="{3F7D18B9-3452-4822-9C49-6D97432C4E8E}">
      <dgm:prSet/>
      <dgm:spPr/>
      <dgm:t>
        <a:bodyPr/>
        <a:lstStyle/>
        <a:p>
          <a:endParaRPr lang="zh-TW" altLang="en-US"/>
        </a:p>
      </dgm:t>
    </dgm:pt>
    <dgm:pt modelId="{E17ADF42-9AD3-443F-A228-D1A86F7F6375}">
      <dgm:prSet custT="1"/>
      <dgm:spPr/>
      <dgm:t>
        <a:bodyPr/>
        <a:lstStyle/>
        <a:p>
          <a:r>
            <a:rPr lang="zh-TW" altLang="en-US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「搭理鋪慈善基金會」為大力卜集團所支持的基金會，自然集團內部的員工是最先伸出關懷之手的對象，有著良善、和諧之風氣的大力卜集團，每個廠區都設有「愛心社」。</a:t>
          </a:r>
          <a:endParaRPr lang="zh-TW" altLang="en-US" sz="2600" dirty="0"/>
        </a:p>
      </dgm:t>
    </dgm:pt>
    <dgm:pt modelId="{AEAAF26F-88A5-48CA-9CE3-96FF111C08A5}" type="parTrans" cxnId="{8C9F20DC-5AD8-4DCF-833C-4C4296153CBD}">
      <dgm:prSet/>
      <dgm:spPr/>
      <dgm:t>
        <a:bodyPr/>
        <a:lstStyle/>
        <a:p>
          <a:endParaRPr lang="zh-TW" altLang="en-US"/>
        </a:p>
      </dgm:t>
    </dgm:pt>
    <dgm:pt modelId="{93F25218-0B05-49AA-99DB-88773971656B}" type="sibTrans" cxnId="{8C9F20DC-5AD8-4DCF-833C-4C4296153CBD}">
      <dgm:prSet/>
      <dgm:spPr/>
      <dgm:t>
        <a:bodyPr/>
        <a:lstStyle/>
        <a:p>
          <a:endParaRPr lang="zh-TW" altLang="en-US"/>
        </a:p>
      </dgm:t>
    </dgm:pt>
    <dgm:pt modelId="{0BDCF9FC-7C5C-4118-8EF3-0867BB96C15E}">
      <dgm:prSet custT="1"/>
      <dgm:spPr/>
      <dgm:t>
        <a:bodyPr/>
        <a:lstStyle/>
        <a:p>
          <a:r>
            <a:rPr lang="zh-TW" altLang="en-US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「愛心社」為一個員工自主成立，公司高層與行政人員絕不會介入的慈善團體，其款項為公司員工自由捐贈，若有不足之處公司將會提撥經費供其使用。</a:t>
          </a:r>
          <a:endParaRPr lang="zh-TW" altLang="en-US" sz="2600" dirty="0">
            <a:latin typeface="Times New Roman" panose="02020603050405020304" pitchFamily="18" charset="0"/>
            <a:ea typeface="華康中黑體" panose="020B0509000000000000" pitchFamily="49" charset="-120"/>
            <a:cs typeface="Times New Roman" panose="02020603050405020304" pitchFamily="18" charset="0"/>
          </a:endParaRPr>
        </a:p>
      </dgm:t>
    </dgm:pt>
    <dgm:pt modelId="{A78BD9A5-99CA-4D8B-9B3D-FA8D32238786}" type="parTrans" cxnId="{B0E381E0-ED39-49EE-A80E-63C7CCC7446C}">
      <dgm:prSet/>
      <dgm:spPr/>
      <dgm:t>
        <a:bodyPr/>
        <a:lstStyle/>
        <a:p>
          <a:endParaRPr lang="zh-TW" altLang="en-US"/>
        </a:p>
      </dgm:t>
    </dgm:pt>
    <dgm:pt modelId="{3B44ACF5-F798-4134-8B1D-34F0EC2B9414}" type="sibTrans" cxnId="{B0E381E0-ED39-49EE-A80E-63C7CCC7446C}">
      <dgm:prSet/>
      <dgm:spPr/>
      <dgm:t>
        <a:bodyPr/>
        <a:lstStyle/>
        <a:p>
          <a:endParaRPr lang="zh-TW" altLang="en-US"/>
        </a:p>
      </dgm:t>
    </dgm:pt>
    <dgm:pt modelId="{0B3D9D2A-29CB-4E43-B819-856BF9762E13}" type="pres">
      <dgm:prSet presAssocID="{7DD63D03-0D1E-4EEC-A293-D2585A47C9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E0ACE74-ECC4-4A19-8A1A-10555CC9482B}" type="pres">
      <dgm:prSet presAssocID="{19F79BA5-CB7A-4426-9A17-5D0490B7B72E}" presName="parentLin" presStyleCnt="0"/>
      <dgm:spPr/>
    </dgm:pt>
    <dgm:pt modelId="{D1E72711-31AA-4EF3-99EE-3CF54A93276C}" type="pres">
      <dgm:prSet presAssocID="{19F79BA5-CB7A-4426-9A17-5D0490B7B72E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33A6DAAE-B250-40AF-BE4D-F04C16BC11D6}" type="pres">
      <dgm:prSet presAssocID="{19F79BA5-CB7A-4426-9A17-5D0490B7B72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515742-4C43-4CE5-B813-CA6E78377E63}" type="pres">
      <dgm:prSet presAssocID="{19F79BA5-CB7A-4426-9A17-5D0490B7B72E}" presName="negativeSpace" presStyleCnt="0"/>
      <dgm:spPr/>
    </dgm:pt>
    <dgm:pt modelId="{B315BEBF-A8C7-4DC3-814C-110DBAB09550}" type="pres">
      <dgm:prSet presAssocID="{19F79BA5-CB7A-4426-9A17-5D0490B7B72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3FC1564-0197-450C-A715-45BACE15A719}" type="presOf" srcId="{19F79BA5-CB7A-4426-9A17-5D0490B7B72E}" destId="{D1E72711-31AA-4EF3-99EE-3CF54A93276C}" srcOrd="0" destOrd="0" presId="urn:microsoft.com/office/officeart/2005/8/layout/list1"/>
    <dgm:cxn modelId="{3F7D18B9-3452-4822-9C49-6D97432C4E8E}" srcId="{7DD63D03-0D1E-4EEC-A293-D2585A47C9BC}" destId="{19F79BA5-CB7A-4426-9A17-5D0490B7B72E}" srcOrd="0" destOrd="0" parTransId="{D72B9C58-1BD3-4CEA-8FBD-C2EEEC2E36C3}" sibTransId="{280ECBF9-2F12-4616-AF9C-4584075CF0C9}"/>
    <dgm:cxn modelId="{B0E381E0-ED39-49EE-A80E-63C7CCC7446C}" srcId="{19F79BA5-CB7A-4426-9A17-5D0490B7B72E}" destId="{0BDCF9FC-7C5C-4118-8EF3-0867BB96C15E}" srcOrd="1" destOrd="0" parTransId="{A78BD9A5-99CA-4D8B-9B3D-FA8D32238786}" sibTransId="{3B44ACF5-F798-4134-8B1D-34F0EC2B9414}"/>
    <dgm:cxn modelId="{8C9F20DC-5AD8-4DCF-833C-4C4296153CBD}" srcId="{19F79BA5-CB7A-4426-9A17-5D0490B7B72E}" destId="{E17ADF42-9AD3-443F-A228-D1A86F7F6375}" srcOrd="0" destOrd="0" parTransId="{AEAAF26F-88A5-48CA-9CE3-96FF111C08A5}" sibTransId="{93F25218-0B05-49AA-99DB-88773971656B}"/>
    <dgm:cxn modelId="{2D186684-C94A-4A6F-96E6-3853EBBEDBD3}" type="presOf" srcId="{19F79BA5-CB7A-4426-9A17-5D0490B7B72E}" destId="{33A6DAAE-B250-40AF-BE4D-F04C16BC11D6}" srcOrd="1" destOrd="0" presId="urn:microsoft.com/office/officeart/2005/8/layout/list1"/>
    <dgm:cxn modelId="{FBD59F0B-8FCF-4D34-B487-4E74C30A2B3D}" type="presOf" srcId="{7DD63D03-0D1E-4EEC-A293-D2585A47C9BC}" destId="{0B3D9D2A-29CB-4E43-B819-856BF9762E13}" srcOrd="0" destOrd="0" presId="urn:microsoft.com/office/officeart/2005/8/layout/list1"/>
    <dgm:cxn modelId="{FCCD5A6C-9E62-4AEF-AE53-644F48DBABE1}" type="presOf" srcId="{0BDCF9FC-7C5C-4118-8EF3-0867BB96C15E}" destId="{B315BEBF-A8C7-4DC3-814C-110DBAB09550}" srcOrd="0" destOrd="1" presId="urn:microsoft.com/office/officeart/2005/8/layout/list1"/>
    <dgm:cxn modelId="{D0A3F453-CFA8-4011-85FA-B948844034C5}" type="presOf" srcId="{E17ADF42-9AD3-443F-A228-D1A86F7F6375}" destId="{B315BEBF-A8C7-4DC3-814C-110DBAB09550}" srcOrd="0" destOrd="0" presId="urn:microsoft.com/office/officeart/2005/8/layout/list1"/>
    <dgm:cxn modelId="{E2EB0ADD-8BDB-42B5-8479-7198369B0BD5}" type="presParOf" srcId="{0B3D9D2A-29CB-4E43-B819-856BF9762E13}" destId="{3E0ACE74-ECC4-4A19-8A1A-10555CC9482B}" srcOrd="0" destOrd="0" presId="urn:microsoft.com/office/officeart/2005/8/layout/list1"/>
    <dgm:cxn modelId="{460EA5BF-34A9-47F4-92BD-D6B86F3B7307}" type="presParOf" srcId="{3E0ACE74-ECC4-4A19-8A1A-10555CC9482B}" destId="{D1E72711-31AA-4EF3-99EE-3CF54A93276C}" srcOrd="0" destOrd="0" presId="urn:microsoft.com/office/officeart/2005/8/layout/list1"/>
    <dgm:cxn modelId="{94BF9D0F-470D-4E26-A29B-8CFEEC651C00}" type="presParOf" srcId="{3E0ACE74-ECC4-4A19-8A1A-10555CC9482B}" destId="{33A6DAAE-B250-40AF-BE4D-F04C16BC11D6}" srcOrd="1" destOrd="0" presId="urn:microsoft.com/office/officeart/2005/8/layout/list1"/>
    <dgm:cxn modelId="{C8FF50F8-B330-46CC-B083-1BFFD28C6C58}" type="presParOf" srcId="{0B3D9D2A-29CB-4E43-B819-856BF9762E13}" destId="{D6515742-4C43-4CE5-B813-CA6E78377E63}" srcOrd="1" destOrd="0" presId="urn:microsoft.com/office/officeart/2005/8/layout/list1"/>
    <dgm:cxn modelId="{083CB3CB-F842-43CB-A6B3-9649FA982343}" type="presParOf" srcId="{0B3D9D2A-29CB-4E43-B819-856BF9762E13}" destId="{B315BEBF-A8C7-4DC3-814C-110DBAB0955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D63D03-0D1E-4EEC-A293-D2585A47C9BC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9F79BA5-CB7A-4426-9A17-5D0490B7B72E}">
      <dgm:prSet phldrT="[文字]" custT="1"/>
      <dgm:spPr/>
      <dgm:t>
        <a:bodyPr/>
        <a:lstStyle/>
        <a:p>
          <a:r>
            <a:rPr lang="zh-TW" altLang="en-US" sz="3000" b="1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外部倫理</a:t>
          </a:r>
          <a:endParaRPr lang="zh-TW" altLang="en-US" sz="3000" b="1" dirty="0"/>
        </a:p>
      </dgm:t>
    </dgm:pt>
    <dgm:pt modelId="{D72B9C58-1BD3-4CEA-8FBD-C2EEEC2E36C3}" type="parTrans" cxnId="{3F7D18B9-3452-4822-9C49-6D97432C4E8E}">
      <dgm:prSet/>
      <dgm:spPr/>
      <dgm:t>
        <a:bodyPr/>
        <a:lstStyle/>
        <a:p>
          <a:endParaRPr lang="zh-TW" altLang="en-US"/>
        </a:p>
      </dgm:t>
    </dgm:pt>
    <dgm:pt modelId="{280ECBF9-2F12-4616-AF9C-4584075CF0C9}" type="sibTrans" cxnId="{3F7D18B9-3452-4822-9C49-6D97432C4E8E}">
      <dgm:prSet/>
      <dgm:spPr/>
      <dgm:t>
        <a:bodyPr/>
        <a:lstStyle/>
        <a:p>
          <a:endParaRPr lang="zh-TW" altLang="en-US"/>
        </a:p>
      </dgm:t>
    </dgm:pt>
    <dgm:pt modelId="{E17ADF42-9AD3-443F-A228-D1A86F7F6375}">
      <dgm:prSet custT="1"/>
      <dgm:spPr/>
      <dgm:t>
        <a:bodyPr/>
        <a:lstStyle/>
        <a:p>
          <a:r>
            <a:rPr lang="zh-TW" altLang="en-US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「搭理鋪慈善基金會」每年固定與多個</a:t>
          </a:r>
          <a:r>
            <a:rPr lang="en-US" altLang="zh-TW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NPO</a:t>
          </a:r>
          <a:r>
            <a:rPr lang="zh-TW" altLang="en-US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團隊合作，除贊同其理念之外，也實際上支持其行動進行捐款，如每年透過世界展望會固定資助</a:t>
          </a:r>
          <a:r>
            <a:rPr lang="en-US" altLang="zh-TW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200</a:t>
          </a:r>
          <a:r>
            <a:rPr lang="zh-TW" altLang="en-US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位孩童、每年定額支持無國界醫師的救援行動等，將其愛心帶到全世界。</a:t>
          </a:r>
          <a:endParaRPr lang="zh-TW" altLang="en-US" sz="2600" dirty="0">
            <a:latin typeface="Times New Roman" panose="02020603050405020304" pitchFamily="18" charset="0"/>
            <a:ea typeface="華康中黑體" panose="020B0509000000000000" pitchFamily="49" charset="-120"/>
            <a:cs typeface="Times New Roman" panose="02020603050405020304" pitchFamily="18" charset="0"/>
          </a:endParaRPr>
        </a:p>
      </dgm:t>
    </dgm:pt>
    <dgm:pt modelId="{AEAAF26F-88A5-48CA-9CE3-96FF111C08A5}" type="parTrans" cxnId="{8C9F20DC-5AD8-4DCF-833C-4C4296153CBD}">
      <dgm:prSet/>
      <dgm:spPr/>
      <dgm:t>
        <a:bodyPr/>
        <a:lstStyle/>
        <a:p>
          <a:endParaRPr lang="zh-TW" altLang="en-US"/>
        </a:p>
      </dgm:t>
    </dgm:pt>
    <dgm:pt modelId="{93F25218-0B05-49AA-99DB-88773971656B}" type="sibTrans" cxnId="{8C9F20DC-5AD8-4DCF-833C-4C4296153CBD}">
      <dgm:prSet/>
      <dgm:spPr/>
      <dgm:t>
        <a:bodyPr/>
        <a:lstStyle/>
        <a:p>
          <a:endParaRPr lang="zh-TW" altLang="en-US"/>
        </a:p>
      </dgm:t>
    </dgm:pt>
    <dgm:pt modelId="{D0FCD1B2-E602-4BC5-BCB3-49787EC54F39}">
      <dgm:prSet custT="1"/>
      <dgm:spPr/>
      <dgm:t>
        <a:bodyPr/>
        <a:lstStyle/>
        <a:p>
          <a:r>
            <a:rPr lang="zh-TW" altLang="en-US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「搭理鋪慈善基金會」也在寮國幫助偏遠地區孩童建立小學，提供資源給予他們，協助孩童脫離無法學習的環境。</a:t>
          </a:r>
          <a:endParaRPr lang="zh-TW" altLang="en-US" sz="2600" dirty="0">
            <a:latin typeface="Times New Roman" panose="02020603050405020304" pitchFamily="18" charset="0"/>
            <a:ea typeface="華康中黑體" panose="020B0509000000000000" pitchFamily="49" charset="-120"/>
            <a:cs typeface="Times New Roman" panose="02020603050405020304" pitchFamily="18" charset="0"/>
          </a:endParaRPr>
        </a:p>
      </dgm:t>
    </dgm:pt>
    <dgm:pt modelId="{BA0E65B8-28F7-4CCE-B467-BC8ABE4ED648}" type="parTrans" cxnId="{A9F4C124-9C0F-4998-B4C9-713EF6D312A6}">
      <dgm:prSet/>
      <dgm:spPr/>
      <dgm:t>
        <a:bodyPr/>
        <a:lstStyle/>
        <a:p>
          <a:endParaRPr lang="zh-TW" altLang="en-US"/>
        </a:p>
      </dgm:t>
    </dgm:pt>
    <dgm:pt modelId="{21362714-D250-4876-B1B4-F5B33D93CFBC}" type="sibTrans" cxnId="{A9F4C124-9C0F-4998-B4C9-713EF6D312A6}">
      <dgm:prSet/>
      <dgm:spPr/>
      <dgm:t>
        <a:bodyPr/>
        <a:lstStyle/>
        <a:p>
          <a:endParaRPr lang="zh-TW" altLang="en-US"/>
        </a:p>
      </dgm:t>
    </dgm:pt>
    <dgm:pt modelId="{0B3D9D2A-29CB-4E43-B819-856BF9762E13}" type="pres">
      <dgm:prSet presAssocID="{7DD63D03-0D1E-4EEC-A293-D2585A47C9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E0ACE74-ECC4-4A19-8A1A-10555CC9482B}" type="pres">
      <dgm:prSet presAssocID="{19F79BA5-CB7A-4426-9A17-5D0490B7B72E}" presName="parentLin" presStyleCnt="0"/>
      <dgm:spPr/>
    </dgm:pt>
    <dgm:pt modelId="{D1E72711-31AA-4EF3-99EE-3CF54A93276C}" type="pres">
      <dgm:prSet presAssocID="{19F79BA5-CB7A-4426-9A17-5D0490B7B72E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33A6DAAE-B250-40AF-BE4D-F04C16BC11D6}" type="pres">
      <dgm:prSet presAssocID="{19F79BA5-CB7A-4426-9A17-5D0490B7B72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515742-4C43-4CE5-B813-CA6E78377E63}" type="pres">
      <dgm:prSet presAssocID="{19F79BA5-CB7A-4426-9A17-5D0490B7B72E}" presName="negativeSpace" presStyleCnt="0"/>
      <dgm:spPr/>
    </dgm:pt>
    <dgm:pt modelId="{B315BEBF-A8C7-4DC3-814C-110DBAB09550}" type="pres">
      <dgm:prSet presAssocID="{19F79BA5-CB7A-4426-9A17-5D0490B7B72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8B95750-46B7-45CC-8A8F-2927FE4A6180}" type="presOf" srcId="{19F79BA5-CB7A-4426-9A17-5D0490B7B72E}" destId="{33A6DAAE-B250-40AF-BE4D-F04C16BC11D6}" srcOrd="1" destOrd="0" presId="urn:microsoft.com/office/officeart/2005/8/layout/list1"/>
    <dgm:cxn modelId="{B839E193-AED6-4921-AB0C-5E4DF69D50CC}" type="presOf" srcId="{19F79BA5-CB7A-4426-9A17-5D0490B7B72E}" destId="{D1E72711-31AA-4EF3-99EE-3CF54A93276C}" srcOrd="0" destOrd="0" presId="urn:microsoft.com/office/officeart/2005/8/layout/list1"/>
    <dgm:cxn modelId="{3F7D18B9-3452-4822-9C49-6D97432C4E8E}" srcId="{7DD63D03-0D1E-4EEC-A293-D2585A47C9BC}" destId="{19F79BA5-CB7A-4426-9A17-5D0490B7B72E}" srcOrd="0" destOrd="0" parTransId="{D72B9C58-1BD3-4CEA-8FBD-C2EEEC2E36C3}" sibTransId="{280ECBF9-2F12-4616-AF9C-4584075CF0C9}"/>
    <dgm:cxn modelId="{EF63D19B-5DB4-425D-AC3B-9BA17122FF86}" type="presOf" srcId="{E17ADF42-9AD3-443F-A228-D1A86F7F6375}" destId="{B315BEBF-A8C7-4DC3-814C-110DBAB09550}" srcOrd="0" destOrd="0" presId="urn:microsoft.com/office/officeart/2005/8/layout/list1"/>
    <dgm:cxn modelId="{B2477E0C-C3B8-4DC7-BD0C-3F2DF2C65F31}" type="presOf" srcId="{7DD63D03-0D1E-4EEC-A293-D2585A47C9BC}" destId="{0B3D9D2A-29CB-4E43-B819-856BF9762E13}" srcOrd="0" destOrd="0" presId="urn:microsoft.com/office/officeart/2005/8/layout/list1"/>
    <dgm:cxn modelId="{8C9F20DC-5AD8-4DCF-833C-4C4296153CBD}" srcId="{19F79BA5-CB7A-4426-9A17-5D0490B7B72E}" destId="{E17ADF42-9AD3-443F-A228-D1A86F7F6375}" srcOrd="0" destOrd="0" parTransId="{AEAAF26F-88A5-48CA-9CE3-96FF111C08A5}" sibTransId="{93F25218-0B05-49AA-99DB-88773971656B}"/>
    <dgm:cxn modelId="{5A2C5718-E25A-4A2D-BA23-C06966D2252E}" type="presOf" srcId="{D0FCD1B2-E602-4BC5-BCB3-49787EC54F39}" destId="{B315BEBF-A8C7-4DC3-814C-110DBAB09550}" srcOrd="0" destOrd="1" presId="urn:microsoft.com/office/officeart/2005/8/layout/list1"/>
    <dgm:cxn modelId="{A9F4C124-9C0F-4998-B4C9-713EF6D312A6}" srcId="{19F79BA5-CB7A-4426-9A17-5D0490B7B72E}" destId="{D0FCD1B2-E602-4BC5-BCB3-49787EC54F39}" srcOrd="1" destOrd="0" parTransId="{BA0E65B8-28F7-4CCE-B467-BC8ABE4ED648}" sibTransId="{21362714-D250-4876-B1B4-F5B33D93CFBC}"/>
    <dgm:cxn modelId="{118D8DDA-AA61-4B35-B751-66A012BF5AD7}" type="presParOf" srcId="{0B3D9D2A-29CB-4E43-B819-856BF9762E13}" destId="{3E0ACE74-ECC4-4A19-8A1A-10555CC9482B}" srcOrd="0" destOrd="0" presId="urn:microsoft.com/office/officeart/2005/8/layout/list1"/>
    <dgm:cxn modelId="{9EE5EDD3-9625-4CE2-9353-8858FA7BE6DF}" type="presParOf" srcId="{3E0ACE74-ECC4-4A19-8A1A-10555CC9482B}" destId="{D1E72711-31AA-4EF3-99EE-3CF54A93276C}" srcOrd="0" destOrd="0" presId="urn:microsoft.com/office/officeart/2005/8/layout/list1"/>
    <dgm:cxn modelId="{BBA30E70-DBAB-45C2-BC20-D2FB283009E0}" type="presParOf" srcId="{3E0ACE74-ECC4-4A19-8A1A-10555CC9482B}" destId="{33A6DAAE-B250-40AF-BE4D-F04C16BC11D6}" srcOrd="1" destOrd="0" presId="urn:microsoft.com/office/officeart/2005/8/layout/list1"/>
    <dgm:cxn modelId="{6550F197-01FE-46A7-88F9-CBAD3E683AB3}" type="presParOf" srcId="{0B3D9D2A-29CB-4E43-B819-856BF9762E13}" destId="{D6515742-4C43-4CE5-B813-CA6E78377E63}" srcOrd="1" destOrd="0" presId="urn:microsoft.com/office/officeart/2005/8/layout/list1"/>
    <dgm:cxn modelId="{33A63A35-E97B-4A35-B23C-7EB9341E09F8}" type="presParOf" srcId="{0B3D9D2A-29CB-4E43-B819-856BF9762E13}" destId="{B315BEBF-A8C7-4DC3-814C-110DBAB0955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5BEBF-A8C7-4DC3-814C-110DBAB09550}">
      <dsp:nvSpPr>
        <dsp:cNvPr id="0" name=""/>
        <dsp:cNvSpPr/>
      </dsp:nvSpPr>
      <dsp:spPr>
        <a:xfrm>
          <a:off x="0" y="344842"/>
          <a:ext cx="8090623" cy="381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922" tIns="458216" rIns="627922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「搭理鋪慈善基金會」為大力卜集團所支持的基金會，自然集團內部的員工是最先伸出關懷之手的對象，有著良善、和諧之風氣的大力卜集團，每個廠區都設有「愛心社」。</a:t>
          </a:r>
          <a:endParaRPr lang="zh-TW" alt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「愛心社」為一個員工自主成立，公司高層與行政人員絕不會介入的慈善團體，其款項為公司員工自由捐贈，若有不足之處公司將會提撥經費供其使用。</a:t>
          </a:r>
          <a:endParaRPr lang="zh-TW" altLang="en-US" sz="2600" kern="1200" dirty="0">
            <a:latin typeface="Times New Roman" panose="02020603050405020304" pitchFamily="18" charset="0"/>
            <a:ea typeface="華康中黑體" panose="020B0509000000000000" pitchFamily="49" charset="-120"/>
            <a:cs typeface="Times New Roman" panose="02020603050405020304" pitchFamily="18" charset="0"/>
          </a:endParaRPr>
        </a:p>
      </dsp:txBody>
      <dsp:txXfrm>
        <a:off x="0" y="344842"/>
        <a:ext cx="8090623" cy="3811500"/>
      </dsp:txXfrm>
    </dsp:sp>
    <dsp:sp modelId="{33A6DAAE-B250-40AF-BE4D-F04C16BC11D6}">
      <dsp:nvSpPr>
        <dsp:cNvPr id="0" name=""/>
        <dsp:cNvSpPr/>
      </dsp:nvSpPr>
      <dsp:spPr>
        <a:xfrm>
          <a:off x="404531" y="20122"/>
          <a:ext cx="5663436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4064" tIns="0" rIns="214064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內部倫理</a:t>
          </a:r>
          <a:endParaRPr lang="zh-TW" altLang="en-US" sz="3000" b="1" kern="1200" dirty="0"/>
        </a:p>
      </dsp:txBody>
      <dsp:txXfrm>
        <a:off x="436234" y="51825"/>
        <a:ext cx="5600030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5BEBF-A8C7-4DC3-814C-110DBAB09550}">
      <dsp:nvSpPr>
        <dsp:cNvPr id="0" name=""/>
        <dsp:cNvSpPr/>
      </dsp:nvSpPr>
      <dsp:spPr>
        <a:xfrm>
          <a:off x="0" y="344842"/>
          <a:ext cx="8090623" cy="381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922" tIns="458216" rIns="627922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「搭理鋪慈善基金會」每年固定與多個</a:t>
          </a:r>
          <a:r>
            <a:rPr lang="en-US" altLang="zh-TW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NPO</a:t>
          </a:r>
          <a:r>
            <a:rPr lang="zh-TW" altLang="en-US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團隊合作，除贊同其理念之外，也實際上支持其行動進行捐款，如每年透過世界展望會固定資助</a:t>
          </a:r>
          <a:r>
            <a:rPr lang="en-US" altLang="zh-TW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200</a:t>
          </a:r>
          <a:r>
            <a:rPr lang="zh-TW" altLang="en-US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位孩童、每年定額支持無國界醫師的救援行動等，將其愛心帶到全世界。</a:t>
          </a:r>
          <a:endParaRPr lang="zh-TW" altLang="en-US" sz="2600" kern="1200" dirty="0">
            <a:latin typeface="Times New Roman" panose="02020603050405020304" pitchFamily="18" charset="0"/>
            <a:ea typeface="華康中黑體" panose="020B0509000000000000" pitchFamily="49" charset="-120"/>
            <a:cs typeface="Times New Roman" panose="02020603050405020304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600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「搭理鋪慈善基金會」也在寮國幫助偏遠地區孩童建立小學，提供資源給予他們，協助孩童脫離無法學習的環境。</a:t>
          </a:r>
          <a:endParaRPr lang="zh-TW" altLang="en-US" sz="2600" kern="1200" dirty="0">
            <a:latin typeface="Times New Roman" panose="02020603050405020304" pitchFamily="18" charset="0"/>
            <a:ea typeface="華康中黑體" panose="020B0509000000000000" pitchFamily="49" charset="-120"/>
            <a:cs typeface="Times New Roman" panose="02020603050405020304" pitchFamily="18" charset="0"/>
          </a:endParaRPr>
        </a:p>
      </dsp:txBody>
      <dsp:txXfrm>
        <a:off x="0" y="344842"/>
        <a:ext cx="8090623" cy="3811500"/>
      </dsp:txXfrm>
    </dsp:sp>
    <dsp:sp modelId="{33A6DAAE-B250-40AF-BE4D-F04C16BC11D6}">
      <dsp:nvSpPr>
        <dsp:cNvPr id="0" name=""/>
        <dsp:cNvSpPr/>
      </dsp:nvSpPr>
      <dsp:spPr>
        <a:xfrm>
          <a:off x="404531" y="20122"/>
          <a:ext cx="5663436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4064" tIns="0" rIns="214064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rPr>
            <a:t>外部倫理</a:t>
          </a:r>
          <a:endParaRPr lang="zh-TW" altLang="en-US" sz="3000" b="1" kern="1200" dirty="0"/>
        </a:p>
      </dsp:txBody>
      <dsp:txXfrm>
        <a:off x="436234" y="51825"/>
        <a:ext cx="5600030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7066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38F231-4CFC-49B5-9762-31B25E550B0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0256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FB892C-B002-4CDE-B6BC-588A19B1A85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143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0A54B-D5A7-41AA-BFF4-80BD025ECF9B}" type="slidenum">
              <a:rPr lang="en-US" altLang="zh-TW"/>
              <a:pPr/>
              <a:t>0</a:t>
            </a:fld>
            <a:endParaRPr lang="en-US" altLang="zh-TW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8930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389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89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0FED16F-DA1E-493A-8C30-829F57381565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148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572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13F254-B25F-481D-8559-D9A3D11E4BF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409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974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AE40984-30D5-4602-AC2C-7FDD3CD6BB44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060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341232-6CCC-45E7-BB71-95C5E462562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911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897674-2AA8-46BE-9E36-B4989C380F2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64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2906C9-F480-45D3-950A-B91DDFF943FD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845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EB1D77-EAAB-405F-B010-31A5F99AF812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32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D5B770-6324-4C86-A642-A014E7F5E8FC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944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11E2F5-1545-4019-8DC3-77340D78670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367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/>
            </a:lvl1pPr>
          </a:lstStyle>
          <a:p>
            <a:endParaRPr lang="en-US" altLang="zh-TW"/>
          </a:p>
        </p:txBody>
      </p:sp>
      <p:sp>
        <p:nvSpPr>
          <p:cNvPr id="379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379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 altLang="zh-TW" dirty="0"/>
          </a:p>
        </p:txBody>
      </p:sp>
      <p:sp>
        <p:nvSpPr>
          <p:cNvPr id="37905" name="Text Box 17"/>
          <p:cNvSpPr txBox="1">
            <a:spLocks noChangeArrowheads="1"/>
          </p:cNvSpPr>
          <p:nvPr userDrawn="1"/>
        </p:nvSpPr>
        <p:spPr bwMode="auto">
          <a:xfrm>
            <a:off x="5943600" y="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sp>
        <p:nvSpPr>
          <p:cNvPr id="37906" name="Text Box 18"/>
          <p:cNvSpPr txBox="1">
            <a:spLocks noChangeArrowheads="1"/>
          </p:cNvSpPr>
          <p:nvPr userDrawn="1"/>
        </p:nvSpPr>
        <p:spPr bwMode="auto">
          <a:xfrm>
            <a:off x="6096000" y="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1" y="6595115"/>
            <a:ext cx="4464000" cy="27699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1200" dirty="0" smtClean="0">
                <a:solidFill>
                  <a:schemeClr val="tx1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社會企業的發展：設計思考</a:t>
            </a:r>
            <a:r>
              <a:rPr lang="en-US" altLang="zh-TW" sz="1200" dirty="0" smtClean="0">
                <a:solidFill>
                  <a:schemeClr val="tx1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x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管理倫理</a:t>
            </a:r>
            <a:r>
              <a:rPr lang="zh-TW" altLang="en-US" sz="1200" dirty="0">
                <a:solidFill>
                  <a:schemeClr val="tx1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 吳成豐著  </a:t>
            </a:r>
            <a:r>
              <a:rPr lang="zh-TW" altLang="en-US" sz="1200" dirty="0" smtClean="0">
                <a:solidFill>
                  <a:schemeClr val="tx1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前程</a:t>
            </a:r>
            <a:r>
              <a:rPr lang="zh-TW" altLang="en-US" sz="1200" dirty="0">
                <a:solidFill>
                  <a:schemeClr val="tx1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文化出版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292080" y="260647"/>
            <a:ext cx="2736304" cy="647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3800" kern="0" dirty="0" smtClean="0">
                <a:solidFill>
                  <a:schemeClr val="tx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  <a:t>第</a:t>
            </a:r>
            <a:r>
              <a:rPr lang="en-US" altLang="zh-TW" sz="3800" kern="0" dirty="0" smtClean="0">
                <a:solidFill>
                  <a:schemeClr val="tx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  <a:t>7</a:t>
            </a:r>
            <a:r>
              <a:rPr lang="zh-TW" altLang="en-US" sz="3800" kern="0" dirty="0" smtClean="0">
                <a:solidFill>
                  <a:schemeClr val="tx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  <a:t>章</a:t>
            </a:r>
            <a:r>
              <a:rPr lang="en-US" altLang="zh-TW" sz="3800" kern="0" dirty="0" smtClean="0">
                <a:solidFill>
                  <a:schemeClr val="tx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  <a:t/>
            </a:r>
            <a:br>
              <a:rPr lang="en-US" altLang="zh-TW" sz="3800" kern="0" dirty="0" smtClean="0">
                <a:solidFill>
                  <a:schemeClr val="tx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</a:br>
            <a:r>
              <a:rPr lang="zh-TW" altLang="en-US" sz="3800" kern="0" dirty="0" smtClean="0">
                <a:solidFill>
                  <a:schemeClr val="tx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大力</a:t>
            </a:r>
            <a:r>
              <a:rPr lang="zh-TW" altLang="en-US" sz="3800" kern="0" dirty="0">
                <a:solidFill>
                  <a:schemeClr val="tx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卜集團的社</a:t>
            </a:r>
            <a:r>
              <a:rPr lang="zh-TW" altLang="en-US" sz="3800" kern="0" dirty="0" smtClean="0">
                <a:solidFill>
                  <a:schemeClr val="tx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  <a:t>企思維</a:t>
            </a:r>
            <a:r>
              <a:rPr lang="zh-TW" altLang="en-US" sz="3800" kern="0" dirty="0">
                <a:solidFill>
                  <a:schemeClr val="tx1"/>
                </a:solidFill>
                <a:latin typeface="華康新特黑體" panose="02010609010101010101" pitchFamily="49" charset="-120"/>
                <a:ea typeface="華康新特黑體" panose="02010609010101010101" pitchFamily="49" charset="-120"/>
              </a:rPr>
              <a:t>與實踐</a:t>
            </a:r>
          </a:p>
        </p:txBody>
      </p:sp>
      <p:sp>
        <p:nvSpPr>
          <p:cNvPr id="8" name="副標題 5"/>
          <p:cNvSpPr>
            <a:spLocks noGrp="1"/>
          </p:cNvSpPr>
          <p:nvPr>
            <p:ph type="subTitle" idx="1"/>
          </p:nvPr>
        </p:nvSpPr>
        <p:spPr>
          <a:xfrm>
            <a:off x="4211960" y="3717032"/>
            <a:ext cx="936104" cy="2579018"/>
          </a:xfrm>
        </p:spPr>
        <p:txBody>
          <a:bodyPr vert="eaVert" anchor="ctr"/>
          <a:lstStyle/>
          <a:p>
            <a:r>
              <a:rPr lang="zh-TW" altLang="en-US" sz="24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授課教師：</a:t>
            </a:r>
            <a:endParaRPr lang="zh-TW" altLang="en-US" sz="24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57200"/>
            <a:ext cx="8784976" cy="1371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80000"/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7.1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 低調的企業文化－勤儉創業、</a:t>
            </a:r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</a:br>
            <a:r>
              <a:rPr lang="en-US" altLang="zh-TW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    </a:t>
            </a: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誠實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做事、謙虛為人、團結和諧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18224"/>
            <a:ext cx="8551309" cy="4464496"/>
          </a:xfrm>
        </p:spPr>
        <p:txBody>
          <a:bodyPr/>
          <a:lstStyle/>
          <a:p>
            <a:pPr algn="just" hangingPunct="0">
              <a:lnSpc>
                <a:spcPct val="110000"/>
              </a:lnSpc>
              <a:spcAft>
                <a:spcPts val="300"/>
              </a:spcAft>
            </a:pPr>
            <a:r>
              <a:rPr lang="zh-TW" altLang="en-US" sz="3000" b="1" dirty="0" smtClean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企業文化</a:t>
            </a:r>
            <a:endParaRPr lang="en-US" altLang="zh-TW" sz="3000" b="1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  <a:p>
            <a:pPr marL="739775" lvl="1" indent="-282575" algn="just" hangingPunct="0">
              <a:lnSpc>
                <a:spcPct val="110000"/>
              </a:lnSpc>
              <a:spcAft>
                <a:spcPts val="600"/>
              </a:spcAft>
            </a:pP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已成立</a:t>
            </a:r>
            <a:r>
              <a:rPr lang="en-US" altLang="zh-TW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20</a:t>
            </a: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多年的大力卜集團也經歷過許多大大小小的波折，也經歷過經濟不景氣的時候，但集團持續秉持著「勤儉創業、誠實做事、謙虛為人、團結和諧」的理念，不論在鞋品設計、製造上，或是公益活動上，皆以勤儉、誠實為信念，並用謙虛、誠懇的態度，持續在做對的事情。</a:t>
            </a:r>
          </a:p>
          <a:p>
            <a:pPr marL="739775" lvl="1" indent="-282575" algn="just" hangingPunct="0">
              <a:lnSpc>
                <a:spcPct val="110000"/>
              </a:lnSpc>
              <a:spcAft>
                <a:spcPts val="600"/>
              </a:spcAft>
            </a:pPr>
            <a:endParaRPr lang="zh-TW" altLang="en-US" sz="2600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211960" y="5679770"/>
            <a:ext cx="2234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just">
              <a:defRPr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defRPr>
            </a:lvl1pPr>
          </a:lstStyle>
          <a:p>
            <a:pPr hangingPunct="0"/>
            <a:r>
              <a:rPr lang="zh-TW" altLang="en-US" dirty="0" smtClean="0"/>
              <a:t>蕭瑞芬</a:t>
            </a:r>
            <a:r>
              <a:rPr lang="zh-TW" altLang="en-US" dirty="0"/>
              <a:t>董事長</a:t>
            </a:r>
            <a:r>
              <a:rPr lang="en-US" altLang="zh-TW" dirty="0"/>
              <a:t>(</a:t>
            </a:r>
            <a:r>
              <a:rPr lang="zh-TW" altLang="en-US" dirty="0"/>
              <a:t>左</a:t>
            </a:r>
            <a:r>
              <a:rPr lang="en-US" altLang="zh-TW" dirty="0"/>
              <a:t>)</a:t>
            </a:r>
            <a:r>
              <a:rPr lang="zh-TW" altLang="en-US" dirty="0"/>
              <a:t>經常至公司門口親切地接待來訪者。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532" y="4797152"/>
            <a:ext cx="2340297" cy="175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0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57200"/>
            <a:ext cx="8784976" cy="1371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80000"/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7.2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蕭瑞芬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董事長的領導風格－</a:t>
            </a:r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</a:br>
            <a:r>
              <a:rPr lang="en-US" altLang="zh-TW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    </a:t>
            </a: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用人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不疑的信任文化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18224"/>
            <a:ext cx="8568952" cy="3006920"/>
          </a:xfrm>
        </p:spPr>
        <p:txBody>
          <a:bodyPr/>
          <a:lstStyle/>
          <a:p>
            <a:pPr algn="just" hangingPunct="0">
              <a:lnSpc>
                <a:spcPct val="110000"/>
              </a:lnSpc>
              <a:spcAft>
                <a:spcPts val="300"/>
              </a:spcAft>
            </a:pPr>
            <a:r>
              <a:rPr lang="zh-TW" altLang="en-US" sz="3000" b="1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領導風格</a:t>
            </a:r>
            <a:endParaRPr lang="en-US" altLang="zh-TW" sz="3000" b="1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  <a:p>
            <a:pPr marL="739775" lvl="1" indent="-282575" algn="just" hangingPunct="0">
              <a:lnSpc>
                <a:spcPct val="110000"/>
              </a:lnSpc>
              <a:spcAft>
                <a:spcPts val="0"/>
              </a:spcAft>
            </a:pP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大力卜集團堅持的信念除了強化鞋業</a:t>
            </a:r>
            <a:r>
              <a:rPr lang="zh-TW" altLang="en-US" sz="2600" dirty="0" smtClean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之競爭之外</a:t>
            </a: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，</a:t>
            </a:r>
            <a:r>
              <a:rPr lang="zh-TW" altLang="en-US" sz="2600" dirty="0" smtClean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便是</a:t>
            </a:r>
            <a:endParaRPr lang="en-US" altLang="zh-TW" sz="2600" dirty="0" smtClean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522000" y="3933056"/>
            <a:ext cx="8100000" cy="1368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 algn="just" hangingPunct="0">
              <a:lnSpc>
                <a:spcPct val="110000"/>
              </a:lnSpc>
              <a:spcAft>
                <a:spcPts val="300"/>
              </a:spcAft>
              <a:buClr>
                <a:schemeClr val="bg2"/>
              </a:buClr>
              <a:buSzPct val="75000"/>
              <a:buNone/>
            </a:pPr>
            <a:r>
              <a:rPr lang="zh-TW" altLang="en-US" sz="3000" kern="0" dirty="0" smtClean="0">
                <a:ea typeface="華康中黑體" pitchFamily="49" charset="-120"/>
              </a:rPr>
              <a:t>「</a:t>
            </a:r>
            <a:r>
              <a:rPr lang="zh-TW" altLang="en-US" sz="3000" kern="0" dirty="0">
                <a:ea typeface="華康中黑體" pitchFamily="49" charset="-120"/>
              </a:rPr>
              <a:t>關懷地球，注重環境保護，以人為本，</a:t>
            </a:r>
            <a:r>
              <a:rPr lang="zh-TW" altLang="en-US" sz="3000" kern="0" dirty="0" smtClean="0">
                <a:ea typeface="華康中黑體" pitchFamily="49" charset="-120"/>
              </a:rPr>
              <a:t>重視</a:t>
            </a:r>
            <a:endParaRPr lang="en-US" altLang="zh-TW" sz="3000" kern="0" dirty="0" smtClean="0">
              <a:ea typeface="華康中黑體" pitchFamily="49" charset="-120"/>
            </a:endParaRPr>
          </a:p>
          <a:p>
            <a:pPr marL="0" lvl="1" indent="0" algn="just" hangingPunc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75000"/>
              <a:buNone/>
            </a:pPr>
            <a:r>
              <a:rPr lang="zh-TW" altLang="en-US" sz="3000" kern="0" dirty="0">
                <a:ea typeface="華康中黑體" pitchFamily="49" charset="-120"/>
              </a:rPr>
              <a:t> </a:t>
            </a:r>
            <a:r>
              <a:rPr lang="zh-TW" altLang="en-US" sz="3000" kern="0" dirty="0" smtClean="0">
                <a:ea typeface="華康中黑體" pitchFamily="49" charset="-120"/>
              </a:rPr>
              <a:t>   人性化</a:t>
            </a:r>
            <a:r>
              <a:rPr lang="zh-TW" altLang="en-US" sz="3000" kern="0" dirty="0">
                <a:ea typeface="華康中黑體" pitchFamily="49" charset="-120"/>
              </a:rPr>
              <a:t>管理是我們的執著與堅持。</a:t>
            </a:r>
            <a:r>
              <a:rPr lang="zh-TW" altLang="en-US" sz="3000" kern="0" dirty="0" smtClean="0">
                <a:ea typeface="華康中黑體" pitchFamily="49" charset="-120"/>
              </a:rPr>
              <a:t>」</a:t>
            </a:r>
            <a:endParaRPr lang="zh-TW" altLang="en-US" sz="3000" kern="0" dirty="0">
              <a:ea typeface="華康中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761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6260" y="257200"/>
            <a:ext cx="8784976" cy="1371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000"/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7.3 </a:t>
            </a:r>
            <a:r>
              <a:rPr lang="en-US" altLang="zh-TW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令人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微笑的「搭理鋪慈善基金會」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18224"/>
            <a:ext cx="8538801" cy="4464496"/>
          </a:xfrm>
        </p:spPr>
        <p:txBody>
          <a:bodyPr/>
          <a:lstStyle/>
          <a:p>
            <a:pPr algn="just" hangingPunct="0">
              <a:lnSpc>
                <a:spcPct val="110000"/>
              </a:lnSpc>
              <a:spcAft>
                <a:spcPts val="300"/>
              </a:spcAft>
            </a:pPr>
            <a:r>
              <a:rPr lang="zh-TW" altLang="en-US" sz="3000" b="1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搭理鋪慈善基金會</a:t>
            </a:r>
            <a:endParaRPr lang="en-US" altLang="zh-TW" sz="3000" b="1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  <a:p>
            <a:pPr marL="739775" lvl="1" indent="-282575" algn="just" hangingPunct="0">
              <a:lnSpc>
                <a:spcPct val="110000"/>
              </a:lnSpc>
              <a:spcAft>
                <a:spcPts val="0"/>
              </a:spcAft>
            </a:pP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大力卜集團附屬的「財團法人搭理鋪慈善基金會」，延續著集團一貫的低調作風，默默在做正確之事的慈善基金會。</a:t>
            </a:r>
            <a:endParaRPr lang="en-US" altLang="zh-TW" sz="2600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  <a:p>
            <a:pPr marL="739775" lvl="1" indent="-282575" algn="just" hangingPunct="0">
              <a:lnSpc>
                <a:spcPct val="110000"/>
              </a:lnSpc>
              <a:spcAft>
                <a:spcPts val="0"/>
              </a:spcAft>
            </a:pP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「搭理」之意也意即為，若有您有需要幫忙時可以來找我，我就會搭理你。且基金會的標誌為公司的英文名縮寫</a:t>
            </a:r>
            <a:r>
              <a:rPr lang="en-US" altLang="zh-TW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DLP</a:t>
            </a: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，排列成微笑的表情，也象徵著這個基金會是在做幫助人、令人開心的事情。</a:t>
            </a:r>
          </a:p>
          <a:p>
            <a:pPr marL="739775" lvl="1" indent="-282575" algn="just" hangingPunct="0">
              <a:lnSpc>
                <a:spcPct val="110000"/>
              </a:lnSpc>
              <a:spcAft>
                <a:spcPts val="0"/>
              </a:spcAft>
            </a:pPr>
            <a:endParaRPr lang="zh-TW" altLang="en-US" sz="2600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491762" y="6133052"/>
            <a:ext cx="303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just" hangingPunct="0">
              <a:defRPr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「搭理鋪慈善基金會」標誌</a:t>
            </a:r>
          </a:p>
        </p:txBody>
      </p:sp>
      <p:pic>
        <p:nvPicPr>
          <p:cNvPr id="6" name="圖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564" y="5229200"/>
            <a:ext cx="1396757" cy="128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3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57200"/>
            <a:ext cx="8784976" cy="1371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80000"/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7.4 </a:t>
            </a:r>
            <a:r>
              <a:rPr lang="en-US" altLang="zh-TW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「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搭理鋪慈善基金會」之現況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18224"/>
            <a:ext cx="8568952" cy="4464496"/>
          </a:xfrm>
        </p:spPr>
        <p:txBody>
          <a:bodyPr/>
          <a:lstStyle/>
          <a:p>
            <a:pPr algn="just" hangingPunct="0">
              <a:lnSpc>
                <a:spcPct val="110000"/>
              </a:lnSpc>
              <a:spcAft>
                <a:spcPts val="300"/>
              </a:spcAft>
            </a:pPr>
            <a:r>
              <a:rPr lang="zh-TW" altLang="en-US" sz="3000" b="1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搭理鋪慈善基金會</a:t>
            </a:r>
            <a:endParaRPr lang="en-US" altLang="zh-TW" sz="3000" b="1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  <a:p>
            <a:pPr marL="739775" lvl="1" indent="-282575" algn="just" hangingPunct="0">
              <a:lnSpc>
                <a:spcPct val="110000"/>
              </a:lnSpc>
              <a:spcAft>
                <a:spcPts val="0"/>
              </a:spcAft>
            </a:pPr>
            <a:r>
              <a:rPr lang="zh-TW" altLang="en-US" sz="2600" dirty="0" smtClean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其</a:t>
            </a: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資金來源完全皆由大力卜集團支出，每年會編列固定預算，至大力卜集團董事會，也是「搭理鋪慈善基金會」董事會進行報告，之後再將預算分配給與固定配合之</a:t>
            </a:r>
            <a:r>
              <a:rPr lang="en-US" altLang="zh-TW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NGO</a:t>
            </a:r>
            <a:r>
              <a:rPr lang="zh-TW" altLang="en-US" sz="2600" dirty="0">
                <a:latin typeface="Times New Roman" panose="02020603050405020304" pitchFamily="18" charset="0"/>
                <a:ea typeface="華康中黑體" panose="020B0509000000000000" pitchFamily="49" charset="-120"/>
                <a:cs typeface="Times New Roman" panose="02020603050405020304" pitchFamily="18" charset="0"/>
              </a:rPr>
              <a:t>團體，如世界展望會、無國界醫師等。</a:t>
            </a:r>
          </a:p>
          <a:p>
            <a:pPr marL="739775" lvl="1" indent="-282575" algn="just" hangingPunct="0">
              <a:lnSpc>
                <a:spcPct val="110000"/>
              </a:lnSpc>
              <a:spcAft>
                <a:spcPts val="0"/>
              </a:spcAft>
            </a:pPr>
            <a:endParaRPr lang="zh-TW" altLang="en-US" sz="2600" dirty="0">
              <a:latin typeface="Times New Roman" panose="02020603050405020304" pitchFamily="18" charset="0"/>
              <a:ea typeface="華康中黑體" panose="020B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2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57200"/>
            <a:ext cx="8784976" cy="1371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80000"/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7.5 </a:t>
            </a:r>
            <a:r>
              <a:rPr lang="en-US" altLang="zh-TW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愛心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能量滿滿的「內部倫理</a:t>
            </a: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」</a:t>
            </a:r>
            <a:r>
              <a:rPr lang="en-US" altLang="zh-TW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</a:br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實踐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者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153556449"/>
              </p:ext>
            </p:extLst>
          </p:nvPr>
        </p:nvGraphicFramePr>
        <p:xfrm>
          <a:off x="526688" y="1844824"/>
          <a:ext cx="8090623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437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57200"/>
            <a:ext cx="8765705" cy="13716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80000"/>
            <a:r>
              <a:rPr lang="en-US" altLang="zh-TW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7.6 </a:t>
            </a:r>
            <a:r>
              <a:rPr lang="en-US" altLang="zh-TW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4000" dirty="0" smtClean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關懷</a:t>
            </a:r>
            <a:r>
              <a:rPr lang="zh-TW" altLang="en-US" sz="4000" dirty="0">
                <a:latin typeface="華康新特明體" panose="02020909000000000000" pitchFamily="49" charset="-120"/>
                <a:ea typeface="華康新特明體" panose="02020909000000000000" pitchFamily="49" charset="-120"/>
                <a:cs typeface="Times New Roman" panose="02020603050405020304" pitchFamily="18" charset="0"/>
              </a:rPr>
              <a:t>社會的「外部倫理」行動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256379960"/>
              </p:ext>
            </p:extLst>
          </p:nvPr>
        </p:nvGraphicFramePr>
        <p:xfrm>
          <a:off x="526688" y="1844824"/>
          <a:ext cx="8090623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405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1516</TotalTime>
  <Words>557</Words>
  <Application>Microsoft Office PowerPoint</Application>
  <PresentationFormat>如螢幕大小 (4:3)</PresentationFormat>
  <Paragraphs>29</Paragraphs>
  <Slides>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Pixel</vt:lpstr>
      <vt:lpstr>PowerPoint 簡報</vt:lpstr>
      <vt:lpstr>7.1  低調的企業文化－勤儉創業、      誠實做事、謙虛為人、團結和諧</vt:lpstr>
      <vt:lpstr>7.2  蕭瑞芬董事長的領導風格－      用人不疑的信任文化</vt:lpstr>
      <vt:lpstr>7.3  令人微笑的「搭理鋪慈善基金會」</vt:lpstr>
      <vt:lpstr>7.4  「搭理鋪慈善基金會」之現況</vt:lpstr>
      <vt:lpstr>7.5  愛心能量滿滿的「內部倫理」      實踐者</vt:lpstr>
      <vt:lpstr>7.6  關懷社會的「外部倫理」行動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劉怡敏</dc:creator>
  <cp:lastModifiedBy>NO.43</cp:lastModifiedBy>
  <cp:revision>363</cp:revision>
  <dcterms:created xsi:type="dcterms:W3CDTF">2002-05-29T16:39:19Z</dcterms:created>
  <dcterms:modified xsi:type="dcterms:W3CDTF">2017-04-19T05:43:19Z</dcterms:modified>
</cp:coreProperties>
</file>