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1" r:id="rId1"/>
  </p:sldMasterIdLst>
  <p:notesMasterIdLst>
    <p:notesMasterId r:id="rId9"/>
  </p:notesMasterIdLst>
  <p:handoutMasterIdLst>
    <p:handoutMasterId r:id="rId10"/>
  </p:handoutMasterIdLst>
  <p:sldIdLst>
    <p:sldId id="257" r:id="rId2"/>
    <p:sldId id="283" r:id="rId3"/>
    <p:sldId id="315" r:id="rId4"/>
    <p:sldId id="317" r:id="rId5"/>
    <p:sldId id="319" r:id="rId6"/>
    <p:sldId id="323" r:id="rId7"/>
    <p:sldId id="330" r:id="rId8"/>
  </p:sldIdLst>
  <p:sldSz cx="9144000" cy="6858000" type="screen4x3"/>
  <p:notesSz cx="6669088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99CA"/>
    <a:srgbClr val="000099"/>
    <a:srgbClr val="FF3300"/>
    <a:srgbClr val="808080"/>
    <a:srgbClr val="5F5F5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21" autoAdjust="0"/>
    <p:restoredTop sz="94660" autoAdjust="0"/>
  </p:normalViewPr>
  <p:slideViewPr>
    <p:cSldViewPr>
      <p:cViewPr>
        <p:scale>
          <a:sx n="72" d="100"/>
          <a:sy n="72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5AEBBB-8685-44BE-99BD-3ACC0FF45FE9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zh-TW" altLang="en-US"/>
        </a:p>
      </dgm:t>
    </dgm:pt>
    <dgm:pt modelId="{7E59CACE-0639-4E54-B565-E42AAF1EB6E4}">
      <dgm:prSet phldrT="[文字]" custT="1"/>
      <dgm:spPr/>
      <dgm:t>
        <a:bodyPr/>
        <a:lstStyle/>
        <a:p>
          <a:r>
            <a:rPr lang="zh-TW" altLang="en-US" sz="2600" b="1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「無限生命」的意涵</a:t>
          </a:r>
          <a:endParaRPr lang="zh-TW" altLang="en-US" sz="2600" b="1" dirty="0"/>
        </a:p>
      </dgm:t>
    </dgm:pt>
    <dgm:pt modelId="{79D74931-8095-4266-9BB3-1AD665651AA6}" type="parTrans" cxnId="{27C28299-41D0-436C-94ED-A10054DC2DDD}">
      <dgm:prSet/>
      <dgm:spPr/>
      <dgm:t>
        <a:bodyPr/>
        <a:lstStyle/>
        <a:p>
          <a:endParaRPr lang="zh-TW" altLang="en-US" sz="2600"/>
        </a:p>
      </dgm:t>
    </dgm:pt>
    <dgm:pt modelId="{D49DADB3-F489-4A09-AA17-02267E729053}" type="sibTrans" cxnId="{27C28299-41D0-436C-94ED-A10054DC2DDD}">
      <dgm:prSet/>
      <dgm:spPr/>
      <dgm:t>
        <a:bodyPr/>
        <a:lstStyle/>
        <a:p>
          <a:endParaRPr lang="zh-TW" altLang="en-US" sz="2600"/>
        </a:p>
      </dgm:t>
    </dgm:pt>
    <dgm:pt modelId="{468B91FB-E240-47DB-9091-A1C483A39D35}">
      <dgm:prSet phldrT="[文字]" custT="1"/>
      <dgm:spPr/>
      <dgm:t>
        <a:bodyPr/>
        <a:lstStyle/>
        <a:p>
          <a:r>
            <a:rPr lang="zh-TW" altLang="en-US" sz="2600" b="1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歷程</a:t>
          </a:r>
          <a:endParaRPr lang="zh-TW" altLang="en-US" sz="2600" b="1" dirty="0"/>
        </a:p>
      </dgm:t>
    </dgm:pt>
    <dgm:pt modelId="{98E93C55-4636-48EA-8B83-D7F0ED489CE1}" type="parTrans" cxnId="{8045E710-7E55-4FBB-BE5B-91FF95FFA6A1}">
      <dgm:prSet/>
      <dgm:spPr/>
      <dgm:t>
        <a:bodyPr/>
        <a:lstStyle/>
        <a:p>
          <a:endParaRPr lang="zh-TW" altLang="en-US" sz="2600"/>
        </a:p>
      </dgm:t>
    </dgm:pt>
    <dgm:pt modelId="{AA76636D-1031-435D-B9AE-0A6FD136B4ED}" type="sibTrans" cxnId="{8045E710-7E55-4FBB-BE5B-91FF95FFA6A1}">
      <dgm:prSet/>
      <dgm:spPr/>
      <dgm:t>
        <a:bodyPr/>
        <a:lstStyle/>
        <a:p>
          <a:endParaRPr lang="zh-TW" altLang="en-US" sz="2600"/>
        </a:p>
      </dgm:t>
    </dgm:pt>
    <dgm:pt modelId="{4B050C22-2615-49CF-95CF-6FC70BFA508E}">
      <dgm:prSet custT="1"/>
      <dgm:spPr/>
      <dgm:t>
        <a:bodyPr/>
        <a:lstStyle/>
        <a:p>
          <a:r>
            <a:rPr lang="zh-TW" altLang="en-US" sz="24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老和尚以佛法「無限生命」的核心，為應用在生活中，遂透過慈心基金會與里仁公司主軸價值，大力在</a:t>
          </a:r>
          <a:r>
            <a:rPr lang="en-US" altLang="zh-TW" sz="24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1990</a:t>
          </a:r>
          <a:r>
            <a:rPr lang="zh-TW" altLang="en-US" sz="24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年代台灣大眾普遍對有機農業體認不足的現實世界，推廣有機農業種植及生產有機健康食品等。</a:t>
          </a:r>
          <a:endParaRPr lang="zh-TW" altLang="en-US" sz="2400" dirty="0"/>
        </a:p>
      </dgm:t>
    </dgm:pt>
    <dgm:pt modelId="{F75D925D-A240-41A8-93E8-6F2883DE18B6}" type="parTrans" cxnId="{37EB5504-7530-49BB-8E3C-F63AE0BA62AE}">
      <dgm:prSet/>
      <dgm:spPr/>
      <dgm:t>
        <a:bodyPr/>
        <a:lstStyle/>
        <a:p>
          <a:endParaRPr lang="zh-TW" altLang="en-US" sz="2600"/>
        </a:p>
      </dgm:t>
    </dgm:pt>
    <dgm:pt modelId="{5FB96424-39DF-45F5-8DDB-14A32CF389FD}" type="sibTrans" cxnId="{37EB5504-7530-49BB-8E3C-F63AE0BA62AE}">
      <dgm:prSet/>
      <dgm:spPr/>
      <dgm:t>
        <a:bodyPr/>
        <a:lstStyle/>
        <a:p>
          <a:endParaRPr lang="zh-TW" altLang="en-US" sz="2600"/>
        </a:p>
      </dgm:t>
    </dgm:pt>
    <dgm:pt modelId="{11219F2C-010C-42F9-92C0-489F769A032F}">
      <dgm:prSet custT="1"/>
      <dgm:spPr/>
      <dgm:t>
        <a:bodyPr/>
        <a:lstStyle/>
        <a:p>
          <a:r>
            <a:rPr lang="zh-TW" altLang="en-US" sz="24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十餘年來，佛法慈心與無限生命等精神內涵，彷若同心圓般地和諧運轉。</a:t>
          </a:r>
          <a:endParaRPr lang="zh-TW" altLang="en-US" sz="2400" dirty="0">
            <a:latin typeface="Times New Roman" panose="02020603050405020304" pitchFamily="18" charset="0"/>
            <a:ea typeface="華康中黑體" panose="020B0509000000000000" pitchFamily="49" charset="-120"/>
            <a:cs typeface="Times New Roman" panose="02020603050405020304" pitchFamily="18" charset="0"/>
          </a:endParaRPr>
        </a:p>
      </dgm:t>
    </dgm:pt>
    <dgm:pt modelId="{54703DA3-5742-4F90-AB3E-A89067255DB1}" type="parTrans" cxnId="{1B3E2B9E-9A44-480E-BDBF-61ABED3E99B9}">
      <dgm:prSet/>
      <dgm:spPr/>
      <dgm:t>
        <a:bodyPr/>
        <a:lstStyle/>
        <a:p>
          <a:endParaRPr lang="zh-TW" altLang="en-US" sz="2600"/>
        </a:p>
      </dgm:t>
    </dgm:pt>
    <dgm:pt modelId="{2B2FE953-0F8F-4AF2-8DB4-F21B528C6301}" type="sibTrans" cxnId="{1B3E2B9E-9A44-480E-BDBF-61ABED3E99B9}">
      <dgm:prSet/>
      <dgm:spPr/>
      <dgm:t>
        <a:bodyPr/>
        <a:lstStyle/>
        <a:p>
          <a:endParaRPr lang="zh-TW" altLang="en-US" sz="2600"/>
        </a:p>
      </dgm:t>
    </dgm:pt>
    <dgm:pt modelId="{F5A71F49-29FB-4DBF-AF74-C344609C6FCE}" type="pres">
      <dgm:prSet presAssocID="{D15AEBBB-8685-44BE-99BD-3ACC0FF45FE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D6F4523-CDFA-4F9B-8411-B06E48D83731}" type="pres">
      <dgm:prSet presAssocID="{7E59CACE-0639-4E54-B565-E42AAF1EB6E4}" presName="parentLin" presStyleCnt="0"/>
      <dgm:spPr/>
    </dgm:pt>
    <dgm:pt modelId="{CA2DFD89-5ECC-4BAD-8477-7C42E0ED376F}" type="pres">
      <dgm:prSet presAssocID="{7E59CACE-0639-4E54-B565-E42AAF1EB6E4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2E03326C-C37E-437D-85DC-01DC86E15647}" type="pres">
      <dgm:prSet presAssocID="{7E59CACE-0639-4E54-B565-E42AAF1EB6E4}" presName="parentText" presStyleLbl="node1" presStyleIdx="0" presStyleCnt="2" custScaleX="9068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E51C02-3117-4B84-8614-0A1FEE5F1D1B}" type="pres">
      <dgm:prSet presAssocID="{7E59CACE-0639-4E54-B565-E42AAF1EB6E4}" presName="negativeSpace" presStyleCnt="0"/>
      <dgm:spPr/>
    </dgm:pt>
    <dgm:pt modelId="{BAD66DEE-281E-4C45-A6BE-6A263B0FACF0}" type="pres">
      <dgm:prSet presAssocID="{7E59CACE-0639-4E54-B565-E42AAF1EB6E4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C92FE2-B57F-4C7F-9465-2CDC2A1FA03D}" type="pres">
      <dgm:prSet presAssocID="{D49DADB3-F489-4A09-AA17-02267E729053}" presName="spaceBetweenRectangles" presStyleCnt="0"/>
      <dgm:spPr/>
    </dgm:pt>
    <dgm:pt modelId="{BB2681CD-1820-4C67-B3F6-F446C8125740}" type="pres">
      <dgm:prSet presAssocID="{468B91FB-E240-47DB-9091-A1C483A39D35}" presName="parentLin" presStyleCnt="0"/>
      <dgm:spPr/>
    </dgm:pt>
    <dgm:pt modelId="{19BA5432-2E2E-48A3-A4FA-C942427DB4DB}" type="pres">
      <dgm:prSet presAssocID="{468B91FB-E240-47DB-9091-A1C483A39D35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6FA12E9A-60B6-4F28-A5D5-210F2A70CE12}" type="pres">
      <dgm:prSet presAssocID="{468B91FB-E240-47DB-9091-A1C483A39D35}" presName="parentText" presStyleLbl="node1" presStyleIdx="1" presStyleCnt="2" custScaleX="9068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25EAAE-A149-49D4-80F5-62215538CF11}" type="pres">
      <dgm:prSet presAssocID="{468B91FB-E240-47DB-9091-A1C483A39D35}" presName="negativeSpace" presStyleCnt="0"/>
      <dgm:spPr/>
    </dgm:pt>
    <dgm:pt modelId="{7BB9794A-DE08-4A6F-B5CE-2408B7EC36DE}" type="pres">
      <dgm:prSet presAssocID="{468B91FB-E240-47DB-9091-A1C483A39D3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351B3EA-30CF-4CE7-9B0D-1921854E29DB}" type="presOf" srcId="{468B91FB-E240-47DB-9091-A1C483A39D35}" destId="{19BA5432-2E2E-48A3-A4FA-C942427DB4DB}" srcOrd="0" destOrd="0" presId="urn:microsoft.com/office/officeart/2005/8/layout/list1"/>
    <dgm:cxn modelId="{8045E710-7E55-4FBB-BE5B-91FF95FFA6A1}" srcId="{D15AEBBB-8685-44BE-99BD-3ACC0FF45FE9}" destId="{468B91FB-E240-47DB-9091-A1C483A39D35}" srcOrd="1" destOrd="0" parTransId="{98E93C55-4636-48EA-8B83-D7F0ED489CE1}" sibTransId="{AA76636D-1031-435D-B9AE-0A6FD136B4ED}"/>
    <dgm:cxn modelId="{E3B5790C-482C-4F9A-8D6C-DD90FB6F5603}" type="presOf" srcId="{4B050C22-2615-49CF-95CF-6FC70BFA508E}" destId="{BAD66DEE-281E-4C45-A6BE-6A263B0FACF0}" srcOrd="0" destOrd="0" presId="urn:microsoft.com/office/officeart/2005/8/layout/list1"/>
    <dgm:cxn modelId="{27C28299-41D0-436C-94ED-A10054DC2DDD}" srcId="{D15AEBBB-8685-44BE-99BD-3ACC0FF45FE9}" destId="{7E59CACE-0639-4E54-B565-E42AAF1EB6E4}" srcOrd="0" destOrd="0" parTransId="{79D74931-8095-4266-9BB3-1AD665651AA6}" sibTransId="{D49DADB3-F489-4A09-AA17-02267E729053}"/>
    <dgm:cxn modelId="{89410706-E7A3-4FC5-B141-2CD85CDFE3CC}" type="presOf" srcId="{D15AEBBB-8685-44BE-99BD-3ACC0FF45FE9}" destId="{F5A71F49-29FB-4DBF-AF74-C344609C6FCE}" srcOrd="0" destOrd="0" presId="urn:microsoft.com/office/officeart/2005/8/layout/list1"/>
    <dgm:cxn modelId="{1B3E2B9E-9A44-480E-BDBF-61ABED3E99B9}" srcId="{468B91FB-E240-47DB-9091-A1C483A39D35}" destId="{11219F2C-010C-42F9-92C0-489F769A032F}" srcOrd="0" destOrd="0" parTransId="{54703DA3-5742-4F90-AB3E-A89067255DB1}" sibTransId="{2B2FE953-0F8F-4AF2-8DB4-F21B528C6301}"/>
    <dgm:cxn modelId="{574A75DE-76B7-4E17-AC10-43937E2CDD54}" type="presOf" srcId="{468B91FB-E240-47DB-9091-A1C483A39D35}" destId="{6FA12E9A-60B6-4F28-A5D5-210F2A70CE12}" srcOrd="1" destOrd="0" presId="urn:microsoft.com/office/officeart/2005/8/layout/list1"/>
    <dgm:cxn modelId="{243F89F7-EA39-462F-829A-13B39D4CD397}" type="presOf" srcId="{7E59CACE-0639-4E54-B565-E42AAF1EB6E4}" destId="{CA2DFD89-5ECC-4BAD-8477-7C42E0ED376F}" srcOrd="0" destOrd="0" presId="urn:microsoft.com/office/officeart/2005/8/layout/list1"/>
    <dgm:cxn modelId="{37EB5504-7530-49BB-8E3C-F63AE0BA62AE}" srcId="{7E59CACE-0639-4E54-B565-E42AAF1EB6E4}" destId="{4B050C22-2615-49CF-95CF-6FC70BFA508E}" srcOrd="0" destOrd="0" parTransId="{F75D925D-A240-41A8-93E8-6F2883DE18B6}" sibTransId="{5FB96424-39DF-45F5-8DDB-14A32CF389FD}"/>
    <dgm:cxn modelId="{57D6221D-66F9-42D1-8EF8-55C3B7E64583}" type="presOf" srcId="{11219F2C-010C-42F9-92C0-489F769A032F}" destId="{7BB9794A-DE08-4A6F-B5CE-2408B7EC36DE}" srcOrd="0" destOrd="0" presId="urn:microsoft.com/office/officeart/2005/8/layout/list1"/>
    <dgm:cxn modelId="{C7472F13-4C0C-4DDC-88E9-58FFF3B6D6B8}" type="presOf" srcId="{7E59CACE-0639-4E54-B565-E42AAF1EB6E4}" destId="{2E03326C-C37E-437D-85DC-01DC86E15647}" srcOrd="1" destOrd="0" presId="urn:microsoft.com/office/officeart/2005/8/layout/list1"/>
    <dgm:cxn modelId="{96BB24C1-492E-4DC6-A28A-60CC68A4C05A}" type="presParOf" srcId="{F5A71F49-29FB-4DBF-AF74-C344609C6FCE}" destId="{7D6F4523-CDFA-4F9B-8411-B06E48D83731}" srcOrd="0" destOrd="0" presId="urn:microsoft.com/office/officeart/2005/8/layout/list1"/>
    <dgm:cxn modelId="{352A2E91-CFE0-45D4-8113-35A50107FCFF}" type="presParOf" srcId="{7D6F4523-CDFA-4F9B-8411-B06E48D83731}" destId="{CA2DFD89-5ECC-4BAD-8477-7C42E0ED376F}" srcOrd="0" destOrd="0" presId="urn:microsoft.com/office/officeart/2005/8/layout/list1"/>
    <dgm:cxn modelId="{87115F7E-6CA2-4206-AF0C-1A842F3CE1AE}" type="presParOf" srcId="{7D6F4523-CDFA-4F9B-8411-B06E48D83731}" destId="{2E03326C-C37E-437D-85DC-01DC86E15647}" srcOrd="1" destOrd="0" presId="urn:microsoft.com/office/officeart/2005/8/layout/list1"/>
    <dgm:cxn modelId="{D2F31176-11EE-4CA2-8804-2346E5662272}" type="presParOf" srcId="{F5A71F49-29FB-4DBF-AF74-C344609C6FCE}" destId="{BDE51C02-3117-4B84-8614-0A1FEE5F1D1B}" srcOrd="1" destOrd="0" presId="urn:microsoft.com/office/officeart/2005/8/layout/list1"/>
    <dgm:cxn modelId="{F90A503F-0D57-4AAF-A69A-68A6CE0D72B5}" type="presParOf" srcId="{F5A71F49-29FB-4DBF-AF74-C344609C6FCE}" destId="{BAD66DEE-281E-4C45-A6BE-6A263B0FACF0}" srcOrd="2" destOrd="0" presId="urn:microsoft.com/office/officeart/2005/8/layout/list1"/>
    <dgm:cxn modelId="{878825B4-7BCB-45C0-B683-C381B49BB1BD}" type="presParOf" srcId="{F5A71F49-29FB-4DBF-AF74-C344609C6FCE}" destId="{98C92FE2-B57F-4C7F-9465-2CDC2A1FA03D}" srcOrd="3" destOrd="0" presId="urn:microsoft.com/office/officeart/2005/8/layout/list1"/>
    <dgm:cxn modelId="{16EE8972-E988-4199-9F56-61667F60FD15}" type="presParOf" srcId="{F5A71F49-29FB-4DBF-AF74-C344609C6FCE}" destId="{BB2681CD-1820-4C67-B3F6-F446C8125740}" srcOrd="4" destOrd="0" presId="urn:microsoft.com/office/officeart/2005/8/layout/list1"/>
    <dgm:cxn modelId="{030BCA91-469D-4D96-A951-004E1468DE95}" type="presParOf" srcId="{BB2681CD-1820-4C67-B3F6-F446C8125740}" destId="{19BA5432-2E2E-48A3-A4FA-C942427DB4DB}" srcOrd="0" destOrd="0" presId="urn:microsoft.com/office/officeart/2005/8/layout/list1"/>
    <dgm:cxn modelId="{164F0212-8B95-4EAE-944F-BE8DB591E9FB}" type="presParOf" srcId="{BB2681CD-1820-4C67-B3F6-F446C8125740}" destId="{6FA12E9A-60B6-4F28-A5D5-210F2A70CE12}" srcOrd="1" destOrd="0" presId="urn:microsoft.com/office/officeart/2005/8/layout/list1"/>
    <dgm:cxn modelId="{ABD70175-F518-4FE0-A705-E4D0A00E092B}" type="presParOf" srcId="{F5A71F49-29FB-4DBF-AF74-C344609C6FCE}" destId="{1125EAAE-A149-49D4-80F5-62215538CF11}" srcOrd="5" destOrd="0" presId="urn:microsoft.com/office/officeart/2005/8/layout/list1"/>
    <dgm:cxn modelId="{50BC727C-6FB5-4563-BDEF-A94883A8ED46}" type="presParOf" srcId="{F5A71F49-29FB-4DBF-AF74-C344609C6FCE}" destId="{7BB9794A-DE08-4A6F-B5CE-2408B7EC36D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D66DEE-281E-4C45-A6BE-6A263B0FACF0}">
      <dsp:nvSpPr>
        <dsp:cNvPr id="0" name=""/>
        <dsp:cNvSpPr/>
      </dsp:nvSpPr>
      <dsp:spPr>
        <a:xfrm>
          <a:off x="0" y="304086"/>
          <a:ext cx="8280920" cy="20349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91" tIns="395732" rIns="64269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老和尚以佛法「無限生命」的核心，為應用在生活中，遂透過慈心基金會與里仁公司主軸價值，大力在</a:t>
          </a:r>
          <a:r>
            <a:rPr lang="en-US" altLang="zh-TW" sz="2400" kern="12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1990</a:t>
          </a:r>
          <a:r>
            <a:rPr lang="zh-TW" altLang="en-US" sz="2400" kern="12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年代台灣大眾普遍對有機農業體認不足的現實世界，推廣有機農業種植及生產有機健康食品等。</a:t>
          </a:r>
          <a:endParaRPr lang="zh-TW" altLang="en-US" sz="2400" kern="1200" dirty="0"/>
        </a:p>
      </dsp:txBody>
      <dsp:txXfrm>
        <a:off x="0" y="304086"/>
        <a:ext cx="8280920" cy="2034900"/>
      </dsp:txXfrm>
    </dsp:sp>
    <dsp:sp modelId="{2E03326C-C37E-437D-85DC-01DC86E15647}">
      <dsp:nvSpPr>
        <dsp:cNvPr id="0" name=""/>
        <dsp:cNvSpPr/>
      </dsp:nvSpPr>
      <dsp:spPr>
        <a:xfrm>
          <a:off x="414046" y="23646"/>
          <a:ext cx="525657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「無限生命」的意涵</a:t>
          </a:r>
          <a:endParaRPr lang="zh-TW" altLang="en-US" sz="2600" b="1" kern="1200" dirty="0"/>
        </a:p>
      </dsp:txBody>
      <dsp:txXfrm>
        <a:off x="441426" y="51026"/>
        <a:ext cx="5201810" cy="506120"/>
      </dsp:txXfrm>
    </dsp:sp>
    <dsp:sp modelId="{7BB9794A-DE08-4A6F-B5CE-2408B7EC36DE}">
      <dsp:nvSpPr>
        <dsp:cNvPr id="0" name=""/>
        <dsp:cNvSpPr/>
      </dsp:nvSpPr>
      <dsp:spPr>
        <a:xfrm>
          <a:off x="0" y="2722026"/>
          <a:ext cx="8280920" cy="128677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91" tIns="395732" rIns="64269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十餘年來，佛法慈心與無限生命等精神內涵，彷若同心圓般地和諧運轉。</a:t>
          </a:r>
          <a:endParaRPr lang="zh-TW" altLang="en-US" sz="2400" kern="1200" dirty="0">
            <a:latin typeface="Times New Roman" panose="02020603050405020304" pitchFamily="18" charset="0"/>
            <a:ea typeface="華康中黑體" panose="020B0509000000000000" pitchFamily="49" charset="-120"/>
            <a:cs typeface="Times New Roman" panose="02020603050405020304" pitchFamily="18" charset="0"/>
          </a:endParaRPr>
        </a:p>
      </dsp:txBody>
      <dsp:txXfrm>
        <a:off x="0" y="2722026"/>
        <a:ext cx="8280920" cy="1286775"/>
      </dsp:txXfrm>
    </dsp:sp>
    <dsp:sp modelId="{6FA12E9A-60B6-4F28-A5D5-210F2A70CE12}">
      <dsp:nvSpPr>
        <dsp:cNvPr id="0" name=""/>
        <dsp:cNvSpPr/>
      </dsp:nvSpPr>
      <dsp:spPr>
        <a:xfrm>
          <a:off x="414046" y="2441586"/>
          <a:ext cx="525657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rPr>
            <a:t>歷程</a:t>
          </a:r>
          <a:endParaRPr lang="zh-TW" altLang="en-US" sz="2600" b="1" kern="1200" dirty="0"/>
        </a:p>
      </dsp:txBody>
      <dsp:txXfrm>
        <a:off x="441426" y="2468966"/>
        <a:ext cx="5201810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065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7066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066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38F231-4CFC-49B5-9762-31B25E550B0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025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FB892C-B002-4CDE-B6BC-588A19B1A85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143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0A54B-D5A7-41AA-BFF4-80BD025ECF9B}" type="slidenum">
              <a:rPr lang="en-US" altLang="zh-TW"/>
              <a:pPr/>
              <a:t>0</a:t>
            </a:fld>
            <a:endParaRPr lang="en-US" altLang="zh-TW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8930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389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89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FED16F-DA1E-493A-8C30-829F5738156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148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572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13F254-B25F-481D-8559-D9A3D11E4BF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409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974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E40984-30D5-4602-AC2C-7FDD3CD6BB44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060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341232-6CCC-45E7-BB71-95C5E462562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911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897674-2AA8-46BE-9E36-B4989C380F2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642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2906C9-F480-45D3-950A-B91DDFF943FD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845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EB1D77-EAAB-405F-B010-31A5F99AF812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328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D5B770-6324-4C86-A642-A014E7F5E8F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944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11E2F5-1545-4019-8DC3-77340D78670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367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endParaRPr lang="en-US" altLang="zh-TW"/>
          </a:p>
        </p:txBody>
      </p:sp>
      <p:sp>
        <p:nvSpPr>
          <p:cNvPr id="3790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954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79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zh-TW" dirty="0"/>
          </a:p>
        </p:txBody>
      </p:sp>
      <p:sp>
        <p:nvSpPr>
          <p:cNvPr id="37905" name="Text Box 17"/>
          <p:cNvSpPr txBox="1">
            <a:spLocks noChangeArrowheads="1"/>
          </p:cNvSpPr>
          <p:nvPr userDrawn="1"/>
        </p:nvSpPr>
        <p:spPr bwMode="auto">
          <a:xfrm>
            <a:off x="5943600" y="0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37906" name="Text Box 18"/>
          <p:cNvSpPr txBox="1">
            <a:spLocks noChangeArrowheads="1"/>
          </p:cNvSpPr>
          <p:nvPr userDrawn="1"/>
        </p:nvSpPr>
        <p:spPr bwMode="auto">
          <a:xfrm>
            <a:off x="6096000" y="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-1" y="6595115"/>
            <a:ext cx="4464000" cy="276999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1200" dirty="0" smtClean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社會企業的發展：設計思考</a:t>
            </a:r>
            <a:r>
              <a:rPr lang="en-US" altLang="zh-TW" sz="1200" dirty="0" smtClean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x</a:t>
            </a:r>
            <a:r>
              <a:rPr lang="zh-TW" altLang="en-US" sz="1200" dirty="0" smtClean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管理倫理</a:t>
            </a:r>
            <a:r>
              <a:rPr lang="zh-TW" altLang="en-US" sz="1200" dirty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 吳成豐著  </a:t>
            </a:r>
            <a:r>
              <a:rPr lang="zh-TW" altLang="en-US" sz="1200" dirty="0" smtClean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前程</a:t>
            </a:r>
            <a:r>
              <a:rPr lang="zh-TW" altLang="en-US" sz="1200" dirty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文化出版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508104" y="260648"/>
            <a:ext cx="2736304" cy="6564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ts val="0"/>
              </a:spcBef>
            </a:pPr>
            <a:r>
              <a:rPr lang="zh-TW" altLang="en-US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第</a:t>
            </a:r>
            <a:r>
              <a:rPr lang="en-US" altLang="zh-TW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2</a:t>
            </a:r>
            <a:r>
              <a:rPr lang="zh-TW" altLang="en-US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章</a:t>
            </a:r>
            <a:r>
              <a:rPr lang="en-US" altLang="zh-TW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/>
            </a:r>
            <a:br>
              <a:rPr lang="en-US" altLang="zh-TW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</a:br>
            <a:r>
              <a:rPr lang="zh-TW" altLang="en-US" sz="3800" dirty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「誠信、互助、感恩」的社會企業</a:t>
            </a:r>
            <a:r>
              <a:rPr lang="zh-TW" altLang="en-US" sz="380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思想─</a:t>
            </a:r>
            <a:endParaRPr lang="en-US" altLang="zh-TW" sz="3800" dirty="0">
              <a:solidFill>
                <a:schemeClr val="tx1"/>
              </a:solidFill>
              <a:latin typeface="華康新特黑體" panose="02010609010101010101" pitchFamily="49" charset="-120"/>
              <a:ea typeface="華康新特黑體" panose="02010609010101010101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2800" dirty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台灣里仁公司「核心價值鏈模式」為事例</a:t>
            </a:r>
          </a:p>
        </p:txBody>
      </p:sp>
      <p:sp>
        <p:nvSpPr>
          <p:cNvPr id="7" name="副標題 5"/>
          <p:cNvSpPr txBox="1">
            <a:spLocks/>
          </p:cNvSpPr>
          <p:nvPr/>
        </p:nvSpPr>
        <p:spPr bwMode="auto">
          <a:xfrm>
            <a:off x="4211960" y="3717032"/>
            <a:ext cx="936104" cy="2579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 kumimoji="1" sz="3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TW" altLang="en-US" sz="2400" kern="0" smtClean="0">
                <a:latin typeface="華康中黑體" panose="020B0509000000000000" pitchFamily="49" charset="-120"/>
                <a:ea typeface="華康中黑體" panose="020B0509000000000000" pitchFamily="49" charset="-120"/>
              </a:rPr>
              <a:t>授課教師：</a:t>
            </a:r>
            <a:endParaRPr lang="zh-TW" altLang="en-US" sz="2400" kern="0" dirty="0"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2.1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里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仁公司「創造共享價值」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464496"/>
          </a:xfrm>
        </p:spPr>
        <p:txBody>
          <a:bodyPr/>
          <a:lstStyle/>
          <a:p>
            <a:pPr marL="342900" lvl="1" indent="-342900" algn="just" eaLnBrk="1" hangingPunct="0">
              <a:lnSpc>
                <a:spcPct val="110000"/>
              </a:lnSpc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起源</a:t>
            </a:r>
            <a:endParaRPr lang="en-US" altLang="zh-TW" sz="3000" b="1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eaLnBrk="1" hangingPunct="0">
              <a:lnSpc>
                <a:spcPct val="110000"/>
              </a:lnSpc>
              <a:spcAft>
                <a:spcPts val="600"/>
              </a:spcAft>
              <a:defRPr/>
            </a:pP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日常老和尚一位以佛法為教育及服務世人的出家人，</a:t>
            </a:r>
            <a:r>
              <a:rPr lang="en-US" altLang="zh-TW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1992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年在台灣創立「福智團體」提倡有機無毒農業救地球與救眾生</a:t>
            </a: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。</a:t>
            </a:r>
            <a:endParaRPr lang="en-US" altLang="zh-TW" sz="26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eaLnBrk="1" hangingPunct="0">
              <a:lnSpc>
                <a:spcPct val="110000"/>
              </a:lnSpc>
              <a:spcAft>
                <a:spcPts val="600"/>
              </a:spcAft>
              <a:defRPr/>
            </a:pPr>
            <a:r>
              <a:rPr lang="en-US" altLang="zh-TW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1998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年，老和尚更率同在家居士等認同有機農業的弟子們成立「里仁公司」</a:t>
            </a: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。</a:t>
            </a:r>
            <a:endParaRPr lang="en-US" altLang="zh-TW" sz="26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19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2.2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里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仁「核心價值鏈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」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思想與</a:t>
            </a:r>
            <a: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/>
            </a:r>
            <a:b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</a:b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    實務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運作</a:t>
            </a: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2501770" y="1783856"/>
            <a:ext cx="4140460" cy="52322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algn="ctr">
              <a:defRPr sz="2800">
                <a:solidFill>
                  <a:schemeClr val="bg1"/>
                </a:solidFill>
                <a:latin typeface="Times New Roman" panose="02020603050405020304" pitchFamily="18" charset="0"/>
                <a:ea typeface="華康新特黑體" panose="02010609010101010101" pitchFamily="49" charset="-120"/>
                <a:cs typeface="Times New Roman" panose="02020603050405020304" pitchFamily="18" charset="0"/>
              </a:defRPr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zh-TW" altLang="en-US" dirty="0"/>
              <a:t>「無限生命」的同心圓</a:t>
            </a: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4177098311"/>
              </p:ext>
            </p:extLst>
          </p:nvPr>
        </p:nvGraphicFramePr>
        <p:xfrm>
          <a:off x="431540" y="2492896"/>
          <a:ext cx="828092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982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03326C-C37E-437D-85DC-01DC86E15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graphicEl>
                                              <a:dgm id="{2E03326C-C37E-437D-85DC-01DC86E156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graphicEl>
                                              <a:dgm id="{2E03326C-C37E-437D-85DC-01DC86E15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graphicEl>
                                              <a:dgm id="{2E03326C-C37E-437D-85DC-01DC86E15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D66DEE-281E-4C45-A6BE-6A263B0FA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">
                                            <p:graphicEl>
                                              <a:dgm id="{BAD66DEE-281E-4C45-A6BE-6A263B0FAC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graphicEl>
                                              <a:dgm id="{BAD66DEE-281E-4C45-A6BE-6A263B0FA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graphicEl>
                                              <a:dgm id="{BAD66DEE-281E-4C45-A6BE-6A263B0FA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A12E9A-60B6-4F28-A5D5-210F2A70C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3">
                                            <p:graphicEl>
                                              <a:dgm id="{6FA12E9A-60B6-4F28-A5D5-210F2A70CE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graphicEl>
                                              <a:dgm id="{6FA12E9A-60B6-4F28-A5D5-210F2A70C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3">
                                            <p:graphicEl>
                                              <a:dgm id="{6FA12E9A-60B6-4F28-A5D5-210F2A70C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B9794A-DE08-4A6F-B5CE-2408B7EC3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3">
                                            <p:graphicEl>
                                              <a:dgm id="{7BB9794A-DE08-4A6F-B5CE-2408B7EC36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3">
                                            <p:graphicEl>
                                              <a:dgm id="{7BB9794A-DE08-4A6F-B5CE-2408B7EC3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3">
                                            <p:graphicEl>
                                              <a:dgm id="{7BB9794A-DE08-4A6F-B5CE-2408B7EC3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3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2.3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「核心價值鏈」在利害關係者</a:t>
            </a:r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/>
            </a:r>
            <a:b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</a:b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     之間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的互動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464496"/>
          </a:xfrm>
        </p:spPr>
        <p:txBody>
          <a:bodyPr/>
          <a:lstStyle/>
          <a:p>
            <a:pPr marL="342900" lvl="1" indent="-342900" algn="just" hangingPunct="0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zh-TW" altLang="en-US" sz="30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老和尚透露出不論是「緣起法」的佛法思想，抑或是敬業樂群的儒家思惟，都不是口號，而被日常老和尚強調必須「實踐」。</a:t>
            </a:r>
            <a:endParaRPr lang="en-US" altLang="zh-TW" sz="30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342900" lvl="1" indent="-342900" algn="just" eaLnBrk="1" hangingPunct="0">
              <a:lnSpc>
                <a:spcPct val="110000"/>
              </a:lnSpc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zh-TW" altLang="en-US" sz="30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「誠信、互助、感恩」的價值在里仁事業體經營過程中，一直在消費者與生產廠商等利害關係者</a:t>
            </a:r>
            <a:r>
              <a:rPr lang="en-US" altLang="zh-TW" sz="30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(Stakeholders</a:t>
            </a:r>
            <a:r>
              <a:rPr lang="en-US" altLang="zh-TW" sz="30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)</a:t>
            </a:r>
            <a:r>
              <a:rPr lang="zh-TW" altLang="en-US" sz="30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之間流動、發酵，並實質產生里仁的行動價值；很多的里仁員工已將這項價值「內化」至個人的認知深處，並顯現與利害關係者的群己行動關係上。</a:t>
            </a:r>
          </a:p>
        </p:txBody>
      </p:sp>
    </p:spTree>
    <p:extLst>
      <p:ext uri="{BB962C8B-B14F-4D97-AF65-F5344CB8AC3E}">
        <p14:creationId xmlns:p14="http://schemas.microsoft.com/office/powerpoint/2010/main" val="130959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2.4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里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仁「核心價值鏈」與社會企業</a:t>
            </a:r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/>
            </a:r>
            <a:b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</a:b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    思想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的契合及反思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464496"/>
          </a:xfrm>
        </p:spPr>
        <p:txBody>
          <a:bodyPr/>
          <a:lstStyle/>
          <a:p>
            <a:pPr marL="342900" lvl="1" indent="-342900" algn="just" hangingPunct="0">
              <a:lnSpc>
                <a:spcPct val="110000"/>
              </a:lnSpc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里仁「核心價值鏈」</a:t>
            </a:r>
            <a:endParaRPr lang="en-US" altLang="zh-TW" sz="3000" b="1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eaLnBrk="1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係日常老和尚佛儒「緣起」與「群己」思維的導引下，孕育而生。而且，老和尚的佛儒思維也「內化」至許多里仁員工心中。</a:t>
            </a:r>
            <a:endParaRPr lang="en-US" altLang="zh-TW" sz="26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342900" lvl="1" indent="-342900" algn="just" hangingPunct="0">
              <a:lnSpc>
                <a:spcPct val="110000"/>
              </a:lnSpc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「內化」的範疇更擴及於與里仁合作生產食品的廠商</a:t>
            </a:r>
            <a:r>
              <a:rPr lang="en-US" altLang="zh-TW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(</a:t>
            </a: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供應商</a:t>
            </a:r>
            <a:r>
              <a:rPr lang="en-US" altLang="zh-TW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)</a:t>
            </a:r>
          </a:p>
          <a:p>
            <a:pPr marL="739775" lvl="1" indent="-282575" algn="just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約</a:t>
            </a:r>
            <a:r>
              <a:rPr lang="en-US" altLang="zh-TW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400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家的合作廠商儼然形成「里仁家族」，家族成員之間發展出的「美德」，「倫理」、「在地化」、「永續經營」與「創新」</a:t>
            </a: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等特質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，與當今世人重視的「社會企業思想」，緊密契合。</a:t>
            </a:r>
          </a:p>
        </p:txBody>
      </p:sp>
    </p:spTree>
    <p:extLst>
      <p:ext uri="{BB962C8B-B14F-4D97-AF65-F5344CB8AC3E}">
        <p14:creationId xmlns:p14="http://schemas.microsoft.com/office/powerpoint/2010/main" val="319710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2.5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社會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企業思想與里仁家族的</a:t>
            </a:r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/>
            </a:r>
            <a:b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</a:b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    特質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契合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464496"/>
          </a:xfrm>
        </p:spPr>
        <p:txBody>
          <a:bodyPr/>
          <a:lstStyle/>
          <a:p>
            <a:pPr marL="342900" lvl="1" indent="-342900" algn="just" eaLnBrk="1" hangingPunct="0">
              <a:lnSpc>
                <a:spcPct val="110000"/>
              </a:lnSpc>
              <a:spcAft>
                <a:spcPts val="30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社會企業</a:t>
            </a:r>
            <a:r>
              <a:rPr lang="en-US" altLang="zh-TW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(Social Enterprises)</a:t>
            </a:r>
          </a:p>
          <a:p>
            <a:pPr marL="739775" lvl="1" indent="-282575" algn="just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近年來成為全球關注的企業類型，兼融商業目標與社會目標的組織新型式。</a:t>
            </a:r>
            <a:endParaRPr lang="en-US" altLang="zh-TW" sz="26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儘管中外產學界或有認為社企是新的組織型態，期望社企成為「改革派」，亦即改進當今主流資本主義「利益分配不均」與「組織不正義」。</a:t>
            </a:r>
          </a:p>
        </p:txBody>
      </p:sp>
    </p:spTree>
    <p:extLst>
      <p:ext uri="{BB962C8B-B14F-4D97-AF65-F5344CB8AC3E}">
        <p14:creationId xmlns:p14="http://schemas.microsoft.com/office/powerpoint/2010/main" val="165320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57200"/>
            <a:ext cx="8784976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80000"/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2.6 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形</a:t>
            </a:r>
            <a:r>
              <a:rPr lang="zh-TW" altLang="en-US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塑「台灣社企本土化模式」的</a:t>
            </a:r>
            <a: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/>
            </a:r>
            <a:br>
              <a:rPr lang="en-US" altLang="zh-TW" sz="4000" dirty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</a:b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rPr>
              <a:t>     可行性</a:t>
            </a:r>
            <a:endParaRPr lang="zh-TW" altLang="en-US" sz="4000" dirty="0">
              <a:latin typeface="華康新特明體" panose="02020909000000000000" pitchFamily="49" charset="-120"/>
              <a:ea typeface="華康新特明體" panose="02020909000000000000" pitchFamily="49" charset="-12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NO.43\Desktop\社企\高解析\圖02-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34547"/>
            <a:ext cx="5904656" cy="498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8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1539</TotalTime>
  <Words>528</Words>
  <Application>Microsoft Office PowerPoint</Application>
  <PresentationFormat>如螢幕大小 (4:3)</PresentationFormat>
  <Paragraphs>28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Pixel</vt:lpstr>
      <vt:lpstr>PowerPoint 簡報</vt:lpstr>
      <vt:lpstr>2.1  里仁公司「創造共享價值」</vt:lpstr>
      <vt:lpstr>2.2  里仁「核心價值鏈」思想與      實務運作</vt:lpstr>
      <vt:lpstr>2.3  「核心價值鏈」在利害關係者       之間的互動</vt:lpstr>
      <vt:lpstr>2.4  里仁「核心價值鏈」與社會企業      思想的契合及反思</vt:lpstr>
      <vt:lpstr>2.5  社會企業思想與里仁家族的      特質契合</vt:lpstr>
      <vt:lpstr>2.6  形塑「台灣社企本土化模式」的      可行性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劉怡敏</dc:creator>
  <cp:lastModifiedBy>NO.43</cp:lastModifiedBy>
  <cp:revision>355</cp:revision>
  <dcterms:created xsi:type="dcterms:W3CDTF">2002-05-29T16:39:19Z</dcterms:created>
  <dcterms:modified xsi:type="dcterms:W3CDTF">2017-04-19T05:40:25Z</dcterms:modified>
</cp:coreProperties>
</file>