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1" r:id="rId1"/>
  </p:sldMasterIdLst>
  <p:notesMasterIdLst>
    <p:notesMasterId r:id="rId11"/>
  </p:notesMasterIdLst>
  <p:handoutMasterIdLst>
    <p:handoutMasterId r:id="rId12"/>
  </p:handoutMasterIdLst>
  <p:sldIdLst>
    <p:sldId id="257" r:id="rId2"/>
    <p:sldId id="283" r:id="rId3"/>
    <p:sldId id="321" r:id="rId4"/>
    <p:sldId id="322" r:id="rId5"/>
    <p:sldId id="323" r:id="rId6"/>
    <p:sldId id="324" r:id="rId7"/>
    <p:sldId id="325" r:id="rId8"/>
    <p:sldId id="327" r:id="rId9"/>
    <p:sldId id="328" r:id="rId10"/>
  </p:sldIdLst>
  <p:sldSz cx="9144000" cy="6858000" type="screen4x3"/>
  <p:notesSz cx="6669088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9CA"/>
    <a:srgbClr val="000099"/>
    <a:srgbClr val="FF3300"/>
    <a:srgbClr val="808080"/>
    <a:srgbClr val="5F5F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4660" autoAdjust="0"/>
  </p:normalViewPr>
  <p:slideViewPr>
    <p:cSldViewPr>
      <p:cViewPr>
        <p:scale>
          <a:sx n="72" d="100"/>
          <a:sy n="72" d="100"/>
        </p:scale>
        <p:origin x="-15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DEF29-4204-48C4-8EEC-E9270B1A8C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A786464-FD09-483E-9EFC-D2F8A4226EB3}">
      <dgm:prSet phldrT="[文字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TW" altLang="en-US" sz="3000" b="1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成立宗旨</a:t>
          </a:r>
          <a:endParaRPr lang="zh-TW" altLang="en-US" sz="3000" b="1" dirty="0"/>
        </a:p>
      </dgm:t>
    </dgm:pt>
    <dgm:pt modelId="{9DD6BD53-EA22-4A7F-AC9A-BE9B054F4B39}" type="parTrans" cxnId="{6C899C61-6968-4329-81D4-2D1856CD7E15}">
      <dgm:prSet/>
      <dgm:spPr/>
      <dgm:t>
        <a:bodyPr/>
        <a:lstStyle/>
        <a:p>
          <a:endParaRPr lang="zh-TW" altLang="en-US"/>
        </a:p>
      </dgm:t>
    </dgm:pt>
    <dgm:pt modelId="{CCC7302D-DCB2-462A-A816-D476555E0823}" type="sibTrans" cxnId="{6C899C61-6968-4329-81D4-2D1856CD7E15}">
      <dgm:prSet/>
      <dgm:spPr/>
      <dgm:t>
        <a:bodyPr/>
        <a:lstStyle/>
        <a:p>
          <a:endParaRPr lang="zh-TW" altLang="en-US"/>
        </a:p>
      </dgm:t>
    </dgm:pt>
    <dgm:pt modelId="{E9F9D9B3-6614-4CFB-B904-2A73D3AB32F5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r>
            <a:rPr lang="zh-TW" altLang="en-US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鎮瀾兒童家園於</a:t>
          </a:r>
          <a:r>
            <a:rPr lang="en-US" altLang="zh-TW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2008</a:t>
          </a:r>
          <a:r>
            <a:rPr lang="zh-TW" altLang="en-US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年底竣工完成，成為台灣中部海線地區第一所收容失依兒童的育幼院，也是台灣第一所由宮廟經營的兒童家園。</a:t>
          </a:r>
          <a:endParaRPr lang="zh-TW" altLang="en-US" sz="2600" dirty="0"/>
        </a:p>
      </dgm:t>
    </dgm:pt>
    <dgm:pt modelId="{E0809BE2-FF40-4782-82FF-3638425A34CB}" type="parTrans" cxnId="{F20B6060-A240-4C7C-88C3-E74FA2FAE614}">
      <dgm:prSet/>
      <dgm:spPr/>
      <dgm:t>
        <a:bodyPr/>
        <a:lstStyle/>
        <a:p>
          <a:endParaRPr lang="zh-TW" altLang="en-US"/>
        </a:p>
      </dgm:t>
    </dgm:pt>
    <dgm:pt modelId="{673A8096-E958-4B45-8275-84A9C62EF90C}" type="sibTrans" cxnId="{F20B6060-A240-4C7C-88C3-E74FA2FAE614}">
      <dgm:prSet/>
      <dgm:spPr/>
      <dgm:t>
        <a:bodyPr/>
        <a:lstStyle/>
        <a:p>
          <a:endParaRPr lang="zh-TW" altLang="en-US"/>
        </a:p>
      </dgm:t>
    </dgm:pt>
    <dgm:pt modelId="{06E4DBD8-6587-4E26-B26F-BDF4AEE1A7AA}">
      <dgm:prSet custT="1"/>
      <dgm:spPr/>
      <dgm:t>
        <a:bodyPr/>
        <a:lstStyle/>
        <a:p>
          <a:pPr>
            <a:lnSpc>
              <a:spcPct val="100000"/>
            </a:lnSpc>
            <a:spcBef>
              <a:spcPct val="0"/>
            </a:spcBef>
          </a:pPr>
          <a:r>
            <a:rPr lang="zh-TW" altLang="en-US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目前約有</a:t>
          </a:r>
          <a:r>
            <a:rPr lang="en-US" altLang="zh-TW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90</a:t>
          </a:r>
          <a:r>
            <a:rPr lang="zh-TW" altLang="en-US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多位兒童，</a:t>
          </a:r>
          <a:r>
            <a:rPr lang="en-US" altLang="zh-TW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50</a:t>
          </a:r>
          <a:r>
            <a:rPr lang="zh-TW" altLang="en-US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多位員工，包含保育人員、社工、行政人員等，皆在其中生活與學習。</a:t>
          </a:r>
          <a:endParaRPr lang="en-US" altLang="zh-TW" sz="2600" dirty="0" smtClean="0">
            <a:latin typeface="Times New Roman" panose="02020603050405020304" pitchFamily="18" charset="0"/>
            <a:ea typeface="華康中黑體" panose="020B0509000000000000" pitchFamily="49" charset="-120"/>
            <a:cs typeface="Times New Roman" panose="02020603050405020304" pitchFamily="18" charset="0"/>
          </a:endParaRPr>
        </a:p>
      </dgm:t>
    </dgm:pt>
    <dgm:pt modelId="{5548CE37-3310-40AA-BBE4-CDAFA75805B4}" type="parTrans" cxnId="{5993D880-D3A7-45EB-87C3-7E949E9A5775}">
      <dgm:prSet/>
      <dgm:spPr/>
      <dgm:t>
        <a:bodyPr/>
        <a:lstStyle/>
        <a:p>
          <a:endParaRPr lang="zh-TW" altLang="en-US"/>
        </a:p>
      </dgm:t>
    </dgm:pt>
    <dgm:pt modelId="{98BA83D0-DF69-45EB-B2DE-23849E2225F2}" type="sibTrans" cxnId="{5993D880-D3A7-45EB-87C3-7E949E9A5775}">
      <dgm:prSet/>
      <dgm:spPr/>
      <dgm:t>
        <a:bodyPr/>
        <a:lstStyle/>
        <a:p>
          <a:endParaRPr lang="zh-TW" altLang="en-US"/>
        </a:p>
      </dgm:t>
    </dgm:pt>
    <dgm:pt modelId="{8E44D6B4-C633-4745-A693-A3A772F44437}">
      <dgm:prSet custT="1"/>
      <dgm:spPr/>
      <dgm:t>
        <a:bodyPr/>
        <a:lstStyle/>
        <a:p>
          <a:pPr>
            <a:lnSpc>
              <a:spcPct val="100000"/>
            </a:lnSpc>
            <a:spcBef>
              <a:spcPct val="0"/>
            </a:spcBef>
          </a:pPr>
          <a:r>
            <a:rPr lang="zh-TW" altLang="en-US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兒童家園的孩童皆是因隔代教養、遭受遺棄或是家庭發生吸毒、犯罪問題等問題而至兒童家園安置的孩童，其中也有</a:t>
          </a:r>
          <a:r>
            <a:rPr lang="en-US" altLang="zh-TW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20</a:t>
          </a:r>
          <a:r>
            <a:rPr lang="zh-TW" altLang="en-US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多位為外籍配偶所生之孩童。</a:t>
          </a:r>
          <a:endParaRPr lang="zh-TW" altLang="en-US" sz="2600" dirty="0">
            <a:latin typeface="Times New Roman" panose="02020603050405020304" pitchFamily="18" charset="0"/>
            <a:ea typeface="華康中黑體" panose="020B0509000000000000" pitchFamily="49" charset="-120"/>
            <a:cs typeface="Times New Roman" panose="02020603050405020304" pitchFamily="18" charset="0"/>
          </a:endParaRPr>
        </a:p>
      </dgm:t>
    </dgm:pt>
    <dgm:pt modelId="{5FCDED17-5CE4-40A2-8D12-C043C9D48F5C}" type="parTrans" cxnId="{CC5D422B-D683-4EEB-88AD-7A13EBD4D9DC}">
      <dgm:prSet/>
      <dgm:spPr/>
      <dgm:t>
        <a:bodyPr/>
        <a:lstStyle/>
        <a:p>
          <a:endParaRPr lang="zh-TW" altLang="en-US"/>
        </a:p>
      </dgm:t>
    </dgm:pt>
    <dgm:pt modelId="{569A9A38-8BC4-48FB-B6B3-355850545ED7}" type="sibTrans" cxnId="{CC5D422B-D683-4EEB-88AD-7A13EBD4D9DC}">
      <dgm:prSet/>
      <dgm:spPr/>
      <dgm:t>
        <a:bodyPr/>
        <a:lstStyle/>
        <a:p>
          <a:endParaRPr lang="zh-TW" altLang="en-US"/>
        </a:p>
      </dgm:t>
    </dgm:pt>
    <dgm:pt modelId="{10AC374A-2BEA-4124-A71B-CB6A1B1FDF18}" type="pres">
      <dgm:prSet presAssocID="{895DEF29-4204-48C4-8EEC-E9270B1A8C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47D54E2-C245-4790-95BF-2EB01DC9997C}" type="pres">
      <dgm:prSet presAssocID="{BA786464-FD09-483E-9EFC-D2F8A4226EB3}" presName="parentText" presStyleLbl="node1" presStyleIdx="0" presStyleCnt="1" custScaleX="24324" custScaleY="82225" custLinFactNeighborX="-3828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D70E2F-B439-47F2-A88B-3A4CF68F0CF4}" type="pres">
      <dgm:prSet presAssocID="{BA786464-FD09-483E-9EFC-D2F8A4226EB3}" presName="childText" presStyleLbl="revTx" presStyleIdx="0" presStyleCnt="1" custLinFactNeighborY="64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6EFB3D9-D98E-47F1-8599-BEB4065F6A08}" type="presOf" srcId="{8E44D6B4-C633-4745-A693-A3A772F44437}" destId="{ACD70E2F-B439-47F2-A88B-3A4CF68F0CF4}" srcOrd="0" destOrd="2" presId="urn:microsoft.com/office/officeart/2005/8/layout/vList2"/>
    <dgm:cxn modelId="{F20B6060-A240-4C7C-88C3-E74FA2FAE614}" srcId="{BA786464-FD09-483E-9EFC-D2F8A4226EB3}" destId="{E9F9D9B3-6614-4CFB-B904-2A73D3AB32F5}" srcOrd="0" destOrd="0" parTransId="{E0809BE2-FF40-4782-82FF-3638425A34CB}" sibTransId="{673A8096-E958-4B45-8275-84A9C62EF90C}"/>
    <dgm:cxn modelId="{5993D880-D3A7-45EB-87C3-7E949E9A5775}" srcId="{BA786464-FD09-483E-9EFC-D2F8A4226EB3}" destId="{06E4DBD8-6587-4E26-B26F-BDF4AEE1A7AA}" srcOrd="1" destOrd="0" parTransId="{5548CE37-3310-40AA-BBE4-CDAFA75805B4}" sibTransId="{98BA83D0-DF69-45EB-B2DE-23849E2225F2}"/>
    <dgm:cxn modelId="{45D481B8-AB6B-4F6E-8151-75DA753A66D6}" type="presOf" srcId="{895DEF29-4204-48C4-8EEC-E9270B1A8C2C}" destId="{10AC374A-2BEA-4124-A71B-CB6A1B1FDF18}" srcOrd="0" destOrd="0" presId="urn:microsoft.com/office/officeart/2005/8/layout/vList2"/>
    <dgm:cxn modelId="{CC5D422B-D683-4EEB-88AD-7A13EBD4D9DC}" srcId="{BA786464-FD09-483E-9EFC-D2F8A4226EB3}" destId="{8E44D6B4-C633-4745-A693-A3A772F44437}" srcOrd="2" destOrd="0" parTransId="{5FCDED17-5CE4-40A2-8D12-C043C9D48F5C}" sibTransId="{569A9A38-8BC4-48FB-B6B3-355850545ED7}"/>
    <dgm:cxn modelId="{6C899C61-6968-4329-81D4-2D1856CD7E15}" srcId="{895DEF29-4204-48C4-8EEC-E9270B1A8C2C}" destId="{BA786464-FD09-483E-9EFC-D2F8A4226EB3}" srcOrd="0" destOrd="0" parTransId="{9DD6BD53-EA22-4A7F-AC9A-BE9B054F4B39}" sibTransId="{CCC7302D-DCB2-462A-A816-D476555E0823}"/>
    <dgm:cxn modelId="{72BC6A55-0F60-4355-9FED-B9E7C81BE4AA}" type="presOf" srcId="{06E4DBD8-6587-4E26-B26F-BDF4AEE1A7AA}" destId="{ACD70E2F-B439-47F2-A88B-3A4CF68F0CF4}" srcOrd="0" destOrd="1" presId="urn:microsoft.com/office/officeart/2005/8/layout/vList2"/>
    <dgm:cxn modelId="{97382BC2-0826-4FFE-B7CD-411AA5B5BF73}" type="presOf" srcId="{BA786464-FD09-483E-9EFC-D2F8A4226EB3}" destId="{647D54E2-C245-4790-95BF-2EB01DC9997C}" srcOrd="0" destOrd="0" presId="urn:microsoft.com/office/officeart/2005/8/layout/vList2"/>
    <dgm:cxn modelId="{CB758271-1896-49EB-8EE4-F23329B44F0D}" type="presOf" srcId="{E9F9D9B3-6614-4CFB-B904-2A73D3AB32F5}" destId="{ACD70E2F-B439-47F2-A88B-3A4CF68F0CF4}" srcOrd="0" destOrd="0" presId="urn:microsoft.com/office/officeart/2005/8/layout/vList2"/>
    <dgm:cxn modelId="{3C45AB8F-2990-41FA-82B7-8F3D7C970D37}" type="presParOf" srcId="{10AC374A-2BEA-4124-A71B-CB6A1B1FDF18}" destId="{647D54E2-C245-4790-95BF-2EB01DC9997C}" srcOrd="0" destOrd="0" presId="urn:microsoft.com/office/officeart/2005/8/layout/vList2"/>
    <dgm:cxn modelId="{00545B19-0FC3-49E7-AABE-488684B5EB3A}" type="presParOf" srcId="{10AC374A-2BEA-4124-A71B-CB6A1B1FDF18}" destId="{ACD70E2F-B439-47F2-A88B-3A4CF68F0CF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5DEF29-4204-48C4-8EEC-E9270B1A8C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A786464-FD09-483E-9EFC-D2F8A4226EB3}">
      <dgm:prSet phldrT="[文字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TW" altLang="en-US" sz="3000" b="1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大甲媽社會福利基金會的成立緣由</a:t>
          </a:r>
          <a:endParaRPr lang="zh-TW" altLang="en-US" sz="3000" b="1" dirty="0"/>
        </a:p>
      </dgm:t>
    </dgm:pt>
    <dgm:pt modelId="{9DD6BD53-EA22-4A7F-AC9A-BE9B054F4B39}" type="parTrans" cxnId="{6C899C61-6968-4329-81D4-2D1856CD7E15}">
      <dgm:prSet/>
      <dgm:spPr/>
      <dgm:t>
        <a:bodyPr/>
        <a:lstStyle/>
        <a:p>
          <a:endParaRPr lang="zh-TW" altLang="en-US"/>
        </a:p>
      </dgm:t>
    </dgm:pt>
    <dgm:pt modelId="{CCC7302D-DCB2-462A-A816-D476555E0823}" type="sibTrans" cxnId="{6C899C61-6968-4329-81D4-2D1856CD7E15}">
      <dgm:prSet/>
      <dgm:spPr/>
      <dgm:t>
        <a:bodyPr/>
        <a:lstStyle/>
        <a:p>
          <a:endParaRPr lang="zh-TW" altLang="en-US"/>
        </a:p>
      </dgm:t>
    </dgm:pt>
    <dgm:pt modelId="{E9F9D9B3-6614-4CFB-B904-2A73D3AB32F5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r>
            <a:rPr lang="zh-TW" altLang="en-US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乃是期盼台灣成為人人關懷弱勢族群美麗寶島，育幼院籌備設立之目的，更是希望為失依兒童點一盞燈，開一扇門，透過您我的共同關心與協助，將可使我們多幫助一個年幼的靈魂，也避免弱勢多遭受一次驚悸痛苦。</a:t>
          </a:r>
          <a:endParaRPr lang="zh-TW" altLang="en-US" sz="2600" dirty="0"/>
        </a:p>
      </dgm:t>
    </dgm:pt>
    <dgm:pt modelId="{E0809BE2-FF40-4782-82FF-3638425A34CB}" type="parTrans" cxnId="{F20B6060-A240-4C7C-88C3-E74FA2FAE614}">
      <dgm:prSet/>
      <dgm:spPr/>
      <dgm:t>
        <a:bodyPr/>
        <a:lstStyle/>
        <a:p>
          <a:endParaRPr lang="zh-TW" altLang="en-US"/>
        </a:p>
      </dgm:t>
    </dgm:pt>
    <dgm:pt modelId="{673A8096-E958-4B45-8275-84A9C62EF90C}" type="sibTrans" cxnId="{F20B6060-A240-4C7C-88C3-E74FA2FAE614}">
      <dgm:prSet/>
      <dgm:spPr/>
      <dgm:t>
        <a:bodyPr/>
        <a:lstStyle/>
        <a:p>
          <a:endParaRPr lang="zh-TW" altLang="en-US"/>
        </a:p>
      </dgm:t>
    </dgm:pt>
    <dgm:pt modelId="{10AC374A-2BEA-4124-A71B-CB6A1B1FDF18}" type="pres">
      <dgm:prSet presAssocID="{895DEF29-4204-48C4-8EEC-E9270B1A8C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47D54E2-C245-4790-95BF-2EB01DC9997C}" type="pres">
      <dgm:prSet presAssocID="{BA786464-FD09-483E-9EFC-D2F8A4226EB3}" presName="parentText" presStyleLbl="node1" presStyleIdx="0" presStyleCnt="1" custScaleX="80180" custScaleY="82225" custLinFactNeighborX="-3828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D70E2F-B439-47F2-A88B-3A4CF68F0CF4}" type="pres">
      <dgm:prSet presAssocID="{BA786464-FD09-483E-9EFC-D2F8A4226EB3}" presName="childText" presStyleLbl="revTx" presStyleIdx="0" presStyleCnt="1" custLinFactNeighborY="64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BFEF67D-B45C-49BB-A483-1C82C6308D9E}" type="presOf" srcId="{E9F9D9B3-6614-4CFB-B904-2A73D3AB32F5}" destId="{ACD70E2F-B439-47F2-A88B-3A4CF68F0CF4}" srcOrd="0" destOrd="0" presId="urn:microsoft.com/office/officeart/2005/8/layout/vList2"/>
    <dgm:cxn modelId="{F20B6060-A240-4C7C-88C3-E74FA2FAE614}" srcId="{BA786464-FD09-483E-9EFC-D2F8A4226EB3}" destId="{E9F9D9B3-6614-4CFB-B904-2A73D3AB32F5}" srcOrd="0" destOrd="0" parTransId="{E0809BE2-FF40-4782-82FF-3638425A34CB}" sibTransId="{673A8096-E958-4B45-8275-84A9C62EF90C}"/>
    <dgm:cxn modelId="{9B8D751D-A078-4243-8C93-5B80B80D74BF}" type="presOf" srcId="{BA786464-FD09-483E-9EFC-D2F8A4226EB3}" destId="{647D54E2-C245-4790-95BF-2EB01DC9997C}" srcOrd="0" destOrd="0" presId="urn:microsoft.com/office/officeart/2005/8/layout/vList2"/>
    <dgm:cxn modelId="{EC7EDF42-326C-4022-A3B9-A7F4EB20E82F}" type="presOf" srcId="{895DEF29-4204-48C4-8EEC-E9270B1A8C2C}" destId="{10AC374A-2BEA-4124-A71B-CB6A1B1FDF18}" srcOrd="0" destOrd="0" presId="urn:microsoft.com/office/officeart/2005/8/layout/vList2"/>
    <dgm:cxn modelId="{6C899C61-6968-4329-81D4-2D1856CD7E15}" srcId="{895DEF29-4204-48C4-8EEC-E9270B1A8C2C}" destId="{BA786464-FD09-483E-9EFC-D2F8A4226EB3}" srcOrd="0" destOrd="0" parTransId="{9DD6BD53-EA22-4A7F-AC9A-BE9B054F4B39}" sibTransId="{CCC7302D-DCB2-462A-A816-D476555E0823}"/>
    <dgm:cxn modelId="{5E76845A-F09E-4A90-BAF6-DFE33A4C626C}" type="presParOf" srcId="{10AC374A-2BEA-4124-A71B-CB6A1B1FDF18}" destId="{647D54E2-C245-4790-95BF-2EB01DC9997C}" srcOrd="0" destOrd="0" presId="urn:microsoft.com/office/officeart/2005/8/layout/vList2"/>
    <dgm:cxn modelId="{7CA0E51C-5AA7-486E-83C0-EAD649F20D12}" type="presParOf" srcId="{10AC374A-2BEA-4124-A71B-CB6A1B1FDF18}" destId="{ACD70E2F-B439-47F2-A88B-3A4CF68F0CF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D54E2-C245-4790-95BF-2EB01DC9997C}">
      <dsp:nvSpPr>
        <dsp:cNvPr id="0" name=""/>
        <dsp:cNvSpPr/>
      </dsp:nvSpPr>
      <dsp:spPr>
        <a:xfrm>
          <a:off x="0" y="32555"/>
          <a:ext cx="1944190" cy="73884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成立宗旨</a:t>
          </a:r>
          <a:endParaRPr lang="zh-TW" altLang="en-US" sz="3000" b="1" kern="1200" dirty="0"/>
        </a:p>
      </dsp:txBody>
      <dsp:txXfrm>
        <a:off x="36067" y="68622"/>
        <a:ext cx="1872056" cy="666706"/>
      </dsp:txXfrm>
    </dsp:sp>
    <dsp:sp modelId="{ACD70E2F-B439-47F2-A88B-3A4CF68F0CF4}">
      <dsp:nvSpPr>
        <dsp:cNvPr id="0" name=""/>
        <dsp:cNvSpPr/>
      </dsp:nvSpPr>
      <dsp:spPr>
        <a:xfrm>
          <a:off x="0" y="803951"/>
          <a:ext cx="7992888" cy="367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33020" rIns="184912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鎮瀾兒童家園於</a:t>
          </a:r>
          <a:r>
            <a:rPr lang="en-US" altLang="zh-TW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2008</a:t>
          </a:r>
          <a:r>
            <a:rPr lang="zh-TW" altLang="en-US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年底竣工完成，成為台灣中部海線地區第一所收容失依兒童的育幼院，也是台灣第一所由宮廟經營的兒童家園。</a:t>
          </a:r>
          <a:endParaRPr lang="zh-TW" altLang="en-US" sz="2600" kern="1200" dirty="0"/>
        </a:p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目前約有</a:t>
          </a:r>
          <a:r>
            <a:rPr lang="en-US" altLang="zh-TW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90</a:t>
          </a:r>
          <a:r>
            <a:rPr lang="zh-TW" altLang="en-US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多位兒童，</a:t>
          </a:r>
          <a:r>
            <a:rPr lang="en-US" altLang="zh-TW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50</a:t>
          </a:r>
          <a:r>
            <a:rPr lang="zh-TW" altLang="en-US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多位員工，包含保育人員、社工、行政人員等，皆在其中生活與學習。</a:t>
          </a:r>
          <a:endParaRPr lang="en-US" altLang="zh-TW" sz="2600" kern="1200" dirty="0" smtClean="0">
            <a:latin typeface="Times New Roman" panose="02020603050405020304" pitchFamily="18" charset="0"/>
            <a:ea typeface="華康中黑體" panose="020B0509000000000000" pitchFamily="49" charset="-12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兒童家園的孩童皆是因隔代教養、遭受遺棄或是家庭發生吸毒、犯罪問題等問題而至兒童家園安置的孩童，其中也有</a:t>
          </a:r>
          <a:r>
            <a:rPr lang="en-US" altLang="zh-TW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20</a:t>
          </a:r>
          <a:r>
            <a:rPr lang="zh-TW" altLang="en-US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多位為外籍配偶所生之孩童。</a:t>
          </a:r>
          <a:endParaRPr lang="zh-TW" altLang="en-US" sz="2600" kern="1200" dirty="0">
            <a:latin typeface="Times New Roman" panose="02020603050405020304" pitchFamily="18" charset="0"/>
            <a:ea typeface="華康中黑體" panose="020B0509000000000000" pitchFamily="49" charset="-120"/>
            <a:cs typeface="Times New Roman" panose="02020603050405020304" pitchFamily="18" charset="0"/>
          </a:endParaRPr>
        </a:p>
      </dsp:txBody>
      <dsp:txXfrm>
        <a:off x="0" y="803951"/>
        <a:ext cx="7992888" cy="3676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D54E2-C245-4790-95BF-2EB01DC9997C}">
      <dsp:nvSpPr>
        <dsp:cNvPr id="0" name=""/>
        <dsp:cNvSpPr/>
      </dsp:nvSpPr>
      <dsp:spPr>
        <a:xfrm>
          <a:off x="0" y="3301"/>
          <a:ext cx="6495301" cy="708055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大甲媽社會福利基金會的成立緣由</a:t>
          </a:r>
          <a:endParaRPr lang="zh-TW" altLang="en-US" sz="3000" b="1" kern="1200" dirty="0"/>
        </a:p>
      </dsp:txBody>
      <dsp:txXfrm>
        <a:off x="34564" y="37865"/>
        <a:ext cx="6426173" cy="638927"/>
      </dsp:txXfrm>
    </dsp:sp>
    <dsp:sp modelId="{ACD70E2F-B439-47F2-A88B-3A4CF68F0CF4}">
      <dsp:nvSpPr>
        <dsp:cNvPr id="0" name=""/>
        <dsp:cNvSpPr/>
      </dsp:nvSpPr>
      <dsp:spPr>
        <a:xfrm>
          <a:off x="0" y="714658"/>
          <a:ext cx="8100900" cy="223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04" tIns="33020" rIns="184912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乃是期盼台灣成為人人關懷弱勢族群美麗寶島，育幼院籌備設立之目的，更是希望為失依兒童點一盞燈，開一扇門，透過您我的共同關心與協助，將可使我們多幫助一個年幼的靈魂，也避免弱勢多遭受一次驚悸痛苦。</a:t>
          </a:r>
          <a:endParaRPr lang="zh-TW" altLang="en-US" sz="2600" kern="1200" dirty="0"/>
        </a:p>
      </dsp:txBody>
      <dsp:txXfrm>
        <a:off x="0" y="714658"/>
        <a:ext cx="8100900" cy="2237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38F231-4CFC-49B5-9762-31B25E550B0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0256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FB892C-B002-4CDE-B6BC-588A19B1A85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143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0A54B-D5A7-41AA-BFF4-80BD025ECF9B}" type="slidenum">
              <a:rPr lang="en-US" altLang="zh-TW"/>
              <a:pPr/>
              <a:t>0</a:t>
            </a:fld>
            <a:endParaRPr lang="en-US" altLang="zh-TW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8930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38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8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FED16F-DA1E-493A-8C30-829F5738156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14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572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13F254-B25F-481D-8559-D9A3D11E4BF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409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974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E40984-30D5-4602-AC2C-7FDD3CD6BB4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060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341232-6CCC-45E7-BB71-95C5E462562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911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897674-2AA8-46BE-9E36-B4989C380F2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64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2906C9-F480-45D3-950A-B91DDFF943F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845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EB1D77-EAAB-405F-B010-31A5F99AF812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32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D5B770-6324-4C86-A642-A014E7F5E8FC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944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11E2F5-1545-4019-8DC3-77340D78670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367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endParaRPr lang="en-US" altLang="zh-TW"/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37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zh-TW" dirty="0"/>
          </a:p>
        </p:txBody>
      </p:sp>
      <p:sp>
        <p:nvSpPr>
          <p:cNvPr id="37905" name="Text Box 17"/>
          <p:cNvSpPr txBox="1">
            <a:spLocks noChangeArrowheads="1"/>
          </p:cNvSpPr>
          <p:nvPr userDrawn="1"/>
        </p:nvSpPr>
        <p:spPr bwMode="auto">
          <a:xfrm>
            <a:off x="5943600" y="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37906" name="Text Box 18"/>
          <p:cNvSpPr txBox="1">
            <a:spLocks noChangeArrowheads="1"/>
          </p:cNvSpPr>
          <p:nvPr userDrawn="1"/>
        </p:nvSpPr>
        <p:spPr bwMode="auto">
          <a:xfrm>
            <a:off x="6096000" y="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1" y="6595115"/>
            <a:ext cx="4464000" cy="2769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200" dirty="0" smtClean="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社會企業的發展：設計思考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x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管理倫理</a:t>
            </a:r>
            <a:r>
              <a:rPr lang="zh-TW" altLang="en-US" sz="1200" dirty="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 吳成豐著  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前程</a:t>
            </a:r>
            <a:r>
              <a:rPr lang="zh-TW" altLang="en-US" sz="1200" dirty="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文化出版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292080" y="167883"/>
            <a:ext cx="2736304" cy="647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3800" kern="0" dirty="0" smtClean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第</a:t>
            </a:r>
            <a:r>
              <a:rPr lang="en-US" altLang="zh-TW" sz="3800" kern="0" dirty="0" smtClean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4</a:t>
            </a:r>
            <a:r>
              <a:rPr lang="zh-TW" altLang="en-US" sz="3800" kern="0" dirty="0" smtClean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章</a:t>
            </a:r>
            <a:r>
              <a:rPr lang="en-US" altLang="zh-TW" sz="3800" kern="0" dirty="0" smtClean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/>
            </a:r>
            <a:br>
              <a:rPr lang="en-US" altLang="zh-TW" sz="3800" kern="0" dirty="0" smtClean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</a:br>
            <a:r>
              <a:rPr lang="zh-TW" altLang="en-US" sz="3800" kern="0" dirty="0" smtClean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財團法人</a:t>
            </a:r>
            <a:r>
              <a:rPr lang="zh-TW" altLang="en-US" sz="3800" kern="0" dirty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大甲鎮瀾宮</a:t>
            </a:r>
            <a:r>
              <a:rPr lang="zh-TW" altLang="en-US" sz="3800" kern="0" dirty="0" smtClean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的「社會</a:t>
            </a:r>
            <a:r>
              <a:rPr lang="zh-TW" altLang="en-US" sz="3800" kern="0" dirty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創業精神」</a:t>
            </a:r>
          </a:p>
        </p:txBody>
      </p:sp>
      <p:sp>
        <p:nvSpPr>
          <p:cNvPr id="8" name="副標題 5"/>
          <p:cNvSpPr>
            <a:spLocks noGrp="1"/>
          </p:cNvSpPr>
          <p:nvPr>
            <p:ph type="subTitle" idx="1"/>
          </p:nvPr>
        </p:nvSpPr>
        <p:spPr>
          <a:xfrm>
            <a:off x="4211960" y="3717032"/>
            <a:ext cx="936104" cy="2579018"/>
          </a:xfrm>
        </p:spPr>
        <p:txBody>
          <a:bodyPr vert="eaVert" anchor="ctr"/>
          <a:lstStyle/>
          <a:p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授課教師：</a:t>
            </a:r>
            <a:endParaRPr lang="zh-TW" altLang="en-US" sz="24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7200"/>
            <a:ext cx="8784976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4.1 </a:t>
            </a:r>
            <a: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深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具「設計思考」的本土宗教－</a:t>
            </a:r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</a:br>
            <a: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    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台中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大甲媽祖鎮瀾宮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18224"/>
            <a:ext cx="8640960" cy="4464496"/>
          </a:xfrm>
        </p:spPr>
        <p:txBody>
          <a:bodyPr/>
          <a:lstStyle/>
          <a:p>
            <a:pPr algn="just" hangingPunct="0">
              <a:lnSpc>
                <a:spcPct val="110000"/>
              </a:lnSpc>
              <a:spcAft>
                <a:spcPts val="300"/>
              </a:spcAft>
            </a:pPr>
            <a:r>
              <a:rPr lang="zh-TW" altLang="en-US" sz="3000" b="1" dirty="0" smtClean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台中</a:t>
            </a:r>
            <a:r>
              <a:rPr lang="zh-TW" altLang="en-US" sz="3000" b="1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大甲媽祖鎮瀾宮</a:t>
            </a:r>
            <a:endParaRPr lang="en-US" altLang="zh-TW" sz="3000" b="1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marL="739775" lvl="1" indent="-282575" algn="just" hangingPunct="0">
              <a:lnSpc>
                <a:spcPct val="110000"/>
              </a:lnSpc>
              <a:spcAft>
                <a:spcPts val="600"/>
              </a:spcAft>
            </a:pP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數百年來，大甲媽祖鎮瀾宮深受地方人士虔誠膜拜，也使鎮瀾宮累積大量的社會資源，至</a:t>
            </a:r>
            <a:r>
              <a:rPr lang="en-US" altLang="zh-TW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2003</a:t>
            </a: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年鎮瀾宮成立「財團法人大甲媽社會福利基金會」，進行多項對中台灣的社會服務，其中以設立一間孤兒院──「兒童家園」，倍受矚目。</a:t>
            </a:r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5104"/>
            <a:ext cx="2872740" cy="215455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003440" y="593776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just">
              <a:defRPr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zh-TW" altLang="en-US" dirty="0"/>
              <a:t>位於大甲的鎮瀾兒童家園</a:t>
            </a:r>
          </a:p>
        </p:txBody>
      </p:sp>
    </p:spTree>
    <p:extLst>
      <p:ext uri="{BB962C8B-B14F-4D97-AF65-F5344CB8AC3E}">
        <p14:creationId xmlns:p14="http://schemas.microsoft.com/office/powerpoint/2010/main" val="6011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7200"/>
            <a:ext cx="8784976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4.2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世界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聞名的大甲鎮瀾宮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18224"/>
            <a:ext cx="8640960" cy="4464496"/>
          </a:xfrm>
        </p:spPr>
        <p:txBody>
          <a:bodyPr/>
          <a:lstStyle/>
          <a:p>
            <a:pPr algn="just" hangingPunct="0">
              <a:lnSpc>
                <a:spcPct val="110000"/>
              </a:lnSpc>
              <a:spcAft>
                <a:spcPts val="300"/>
              </a:spcAft>
            </a:pPr>
            <a:r>
              <a:rPr lang="zh-TW" altLang="en-US" sz="3000" b="1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世界聞名的文化資產</a:t>
            </a:r>
            <a:endParaRPr lang="en-US" altLang="zh-TW" sz="3000" b="1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marL="739775" lvl="1" indent="-282575" algn="just" hangingPunct="0">
              <a:lnSpc>
                <a:spcPct val="110000"/>
              </a:lnSpc>
              <a:spcAft>
                <a:spcPts val="600"/>
              </a:spcAft>
            </a:pP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台灣多元豐富的民間宗教信仰當中，媽祖信仰是最為興盛的，台灣民眾對於媽祖信仰相當虔誠與重視，且台灣的媽祖文化於</a:t>
            </a:r>
            <a:r>
              <a:rPr lang="en-US" altLang="zh-TW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2010</a:t>
            </a: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年</a:t>
            </a:r>
            <a:r>
              <a:rPr lang="en-US" altLang="zh-TW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月</a:t>
            </a:r>
            <a:r>
              <a:rPr lang="en-US" altLang="zh-TW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日被聯合國教科文組織</a:t>
            </a:r>
            <a:r>
              <a:rPr lang="en-US" altLang="zh-TW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(UNESCO)</a:t>
            </a: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列入人類非物質文化遺產代表作名錄</a:t>
            </a:r>
            <a:r>
              <a:rPr lang="zh-TW" altLang="en-US" sz="2600" dirty="0" smtClean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。</a:t>
            </a:r>
            <a:endParaRPr lang="zh-TW" altLang="en-US" sz="2600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07836"/>
            <a:ext cx="3159760" cy="236982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262124" y="6009777"/>
            <a:ext cx="362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r">
              <a:defRPr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zh-TW" altLang="en-US" dirty="0"/>
              <a:t>大甲鎮瀾宮裡清乾隆年間的匾額，上書「護國庇民」。</a:t>
            </a:r>
          </a:p>
        </p:txBody>
      </p:sp>
    </p:spTree>
    <p:extLst>
      <p:ext uri="{BB962C8B-B14F-4D97-AF65-F5344CB8AC3E}">
        <p14:creationId xmlns:p14="http://schemas.microsoft.com/office/powerpoint/2010/main" val="29107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7200"/>
            <a:ext cx="8784976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4.3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照顧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政府照顧不到或不足的</a:t>
            </a:r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</a:br>
            <a: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    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弱勢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族群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18224"/>
            <a:ext cx="8640960" cy="4464496"/>
          </a:xfrm>
        </p:spPr>
        <p:txBody>
          <a:bodyPr/>
          <a:lstStyle/>
          <a:p>
            <a:pPr algn="just" hangingPunct="0">
              <a:lnSpc>
                <a:spcPct val="110000"/>
              </a:lnSpc>
              <a:spcAft>
                <a:spcPts val="300"/>
              </a:spcAft>
            </a:pPr>
            <a:r>
              <a:rPr lang="zh-TW" altLang="en-US" sz="3000" b="1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照顧弱勢，社會關懷的宗旨</a:t>
            </a:r>
            <a:endParaRPr lang="en-US" altLang="zh-TW" sz="3000" b="1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867340" y="2701659"/>
            <a:ext cx="1836000" cy="3317875"/>
            <a:chOff x="827584" y="2688407"/>
            <a:chExt cx="1836000" cy="3317875"/>
          </a:xfrm>
        </p:grpSpPr>
        <p:sp>
          <p:nvSpPr>
            <p:cNvPr id="4" name="MH_Other_1"/>
            <p:cNvSpPr/>
            <p:nvPr>
              <p:custDataLst>
                <p:tags r:id="rId7"/>
              </p:custDataLst>
            </p:nvPr>
          </p:nvSpPr>
          <p:spPr>
            <a:xfrm>
              <a:off x="827584" y="2688407"/>
              <a:ext cx="1836000" cy="977900"/>
            </a:xfrm>
            <a:custGeom>
              <a:avLst/>
              <a:gdLst>
                <a:gd name="connsiteX0" fmla="*/ 0 w 1455420"/>
                <a:gd name="connsiteY0" fmla="*/ 0 h 976547"/>
                <a:gd name="connsiteX1" fmla="*/ 1455420 w 1455420"/>
                <a:gd name="connsiteY1" fmla="*/ 0 h 976547"/>
                <a:gd name="connsiteX2" fmla="*/ 1455420 w 1455420"/>
                <a:gd name="connsiteY2" fmla="*/ 138392 h 976547"/>
                <a:gd name="connsiteX3" fmla="*/ 0 w 1455420"/>
                <a:gd name="connsiteY3" fmla="*/ 976547 h 976547"/>
                <a:gd name="connsiteX4" fmla="*/ 0 w 1455420"/>
                <a:gd name="connsiteY4" fmla="*/ 0 h 97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420" h="976547">
                  <a:moveTo>
                    <a:pt x="0" y="0"/>
                  </a:moveTo>
                  <a:lnTo>
                    <a:pt x="1455420" y="0"/>
                  </a:lnTo>
                  <a:lnTo>
                    <a:pt x="1455420" y="138392"/>
                  </a:lnTo>
                  <a:lnTo>
                    <a:pt x="0" y="976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bIns="360000" anchor="ctr">
              <a:norm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>
                  <a:solidFill>
                    <a:srgbClr val="FFFFFF"/>
                  </a:solidFill>
                </a:rPr>
                <a:t>01</a:t>
              </a:r>
              <a:endParaRPr lang="zh-CN" altLang="en-US" sz="3200">
                <a:solidFill>
                  <a:srgbClr val="FFFFFF"/>
                </a:solidFill>
              </a:endParaRPr>
            </a:p>
          </p:txBody>
        </p:sp>
        <p:sp>
          <p:nvSpPr>
            <p:cNvPr id="7" name="MH_SubTitle_1"/>
            <p:cNvSpPr/>
            <p:nvPr>
              <p:custDataLst>
                <p:tags r:id="rId8"/>
              </p:custDataLst>
            </p:nvPr>
          </p:nvSpPr>
          <p:spPr>
            <a:xfrm>
              <a:off x="827584" y="2924944"/>
              <a:ext cx="1836000" cy="3081338"/>
            </a:xfrm>
            <a:custGeom>
              <a:avLst/>
              <a:gdLst>
                <a:gd name="connsiteX0" fmla="*/ 1455420 w 1455420"/>
                <a:gd name="connsiteY0" fmla="*/ 0 h 3081281"/>
                <a:gd name="connsiteX1" fmla="*/ 1455420 w 1455420"/>
                <a:gd name="connsiteY1" fmla="*/ 755194 h 3081281"/>
                <a:gd name="connsiteX2" fmla="*/ 1455420 w 1455420"/>
                <a:gd name="connsiteY2" fmla="*/ 2617096 h 3081281"/>
                <a:gd name="connsiteX3" fmla="*/ 1455420 w 1455420"/>
                <a:gd name="connsiteY3" fmla="*/ 3081281 h 3081281"/>
                <a:gd name="connsiteX4" fmla="*/ 0 w 1455420"/>
                <a:gd name="connsiteY4" fmla="*/ 3081281 h 3081281"/>
                <a:gd name="connsiteX5" fmla="*/ 0 w 1455420"/>
                <a:gd name="connsiteY5" fmla="*/ 2617096 h 3081281"/>
                <a:gd name="connsiteX6" fmla="*/ 0 w 1455420"/>
                <a:gd name="connsiteY6" fmla="*/ 1593349 h 3081281"/>
                <a:gd name="connsiteX7" fmla="*/ 0 w 1455420"/>
                <a:gd name="connsiteY7" fmla="*/ 838155 h 308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5420" h="3081281">
                  <a:moveTo>
                    <a:pt x="1455420" y="0"/>
                  </a:moveTo>
                  <a:lnTo>
                    <a:pt x="1455420" y="755194"/>
                  </a:lnTo>
                  <a:lnTo>
                    <a:pt x="1455420" y="2617096"/>
                  </a:lnTo>
                  <a:lnTo>
                    <a:pt x="1455420" y="3081281"/>
                  </a:lnTo>
                  <a:lnTo>
                    <a:pt x="0" y="3081281"/>
                  </a:lnTo>
                  <a:lnTo>
                    <a:pt x="0" y="2617096"/>
                  </a:lnTo>
                  <a:lnTo>
                    <a:pt x="0" y="1593349"/>
                  </a:lnTo>
                  <a:lnTo>
                    <a:pt x="0" y="838155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0" anchor="ctr">
              <a:normAutofit/>
            </a:bodyPr>
            <a:lstStyle/>
            <a:p>
              <a:pPr marL="0" lvl="1" algn="ctr" hangingPunct="0">
                <a:lnSpc>
                  <a:spcPct val="110000"/>
                </a:lnSpc>
                <a:spcAft>
                  <a:spcPts val="600"/>
                </a:spcAft>
              </a:pPr>
              <a:r>
                <a: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ea typeface="華康中黑體" panose="020B0509000000000000" pitchFamily="49" charset="-120"/>
                  <a:cs typeface="Times New Roman" panose="02020603050405020304" pitchFamily="18" charset="0"/>
                </a:rPr>
                <a:t>以根紮媽祖宗教基礎</a:t>
              </a:r>
              <a:endParaRPr lang="en-US" altLang="zh-TW" sz="2600" dirty="0">
                <a:solidFill>
                  <a:schemeClr val="tx1"/>
                </a:solidFill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910068" y="2701659"/>
            <a:ext cx="1718245" cy="3317875"/>
            <a:chOff x="2870312" y="2688407"/>
            <a:chExt cx="1718245" cy="3317875"/>
          </a:xfrm>
        </p:grpSpPr>
        <p:sp>
          <p:nvSpPr>
            <p:cNvPr id="5" name="MH_Other_2"/>
            <p:cNvSpPr/>
            <p:nvPr>
              <p:custDataLst>
                <p:tags r:id="rId5"/>
              </p:custDataLst>
            </p:nvPr>
          </p:nvSpPr>
          <p:spPr>
            <a:xfrm>
              <a:off x="2870312" y="2688407"/>
              <a:ext cx="1718245" cy="977900"/>
            </a:xfrm>
            <a:custGeom>
              <a:avLst/>
              <a:gdLst>
                <a:gd name="connsiteX0" fmla="*/ 0 w 1455420"/>
                <a:gd name="connsiteY0" fmla="*/ 0 h 976547"/>
                <a:gd name="connsiteX1" fmla="*/ 1455420 w 1455420"/>
                <a:gd name="connsiteY1" fmla="*/ 0 h 976547"/>
                <a:gd name="connsiteX2" fmla="*/ 1455420 w 1455420"/>
                <a:gd name="connsiteY2" fmla="*/ 138392 h 976547"/>
                <a:gd name="connsiteX3" fmla="*/ 0 w 1455420"/>
                <a:gd name="connsiteY3" fmla="*/ 976547 h 976547"/>
                <a:gd name="connsiteX4" fmla="*/ 0 w 1455420"/>
                <a:gd name="connsiteY4" fmla="*/ 0 h 97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420" h="976547">
                  <a:moveTo>
                    <a:pt x="0" y="0"/>
                  </a:moveTo>
                  <a:lnTo>
                    <a:pt x="1455420" y="0"/>
                  </a:lnTo>
                  <a:lnTo>
                    <a:pt x="1455420" y="138392"/>
                  </a:lnTo>
                  <a:lnTo>
                    <a:pt x="0" y="976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bIns="360000" anchor="ctr">
              <a:norm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>
                  <a:solidFill>
                    <a:srgbClr val="FFFFFF"/>
                  </a:solidFill>
                </a:rPr>
                <a:t>02</a:t>
              </a:r>
              <a:endParaRPr lang="zh-CN" altLang="en-US" sz="3200">
                <a:solidFill>
                  <a:srgbClr val="FFFFFF"/>
                </a:solidFill>
              </a:endParaRPr>
            </a:p>
          </p:txBody>
        </p:sp>
        <p:sp>
          <p:nvSpPr>
            <p:cNvPr id="9" name="MH_SubTitle_2"/>
            <p:cNvSpPr/>
            <p:nvPr>
              <p:custDataLst>
                <p:tags r:id="rId6"/>
              </p:custDataLst>
            </p:nvPr>
          </p:nvSpPr>
          <p:spPr>
            <a:xfrm>
              <a:off x="2870312" y="2924944"/>
              <a:ext cx="1718245" cy="3081338"/>
            </a:xfrm>
            <a:custGeom>
              <a:avLst/>
              <a:gdLst>
                <a:gd name="connsiteX0" fmla="*/ 1455420 w 1455420"/>
                <a:gd name="connsiteY0" fmla="*/ 0 h 3081281"/>
                <a:gd name="connsiteX1" fmla="*/ 1455420 w 1455420"/>
                <a:gd name="connsiteY1" fmla="*/ 755194 h 3081281"/>
                <a:gd name="connsiteX2" fmla="*/ 1455420 w 1455420"/>
                <a:gd name="connsiteY2" fmla="*/ 2617096 h 3081281"/>
                <a:gd name="connsiteX3" fmla="*/ 1455420 w 1455420"/>
                <a:gd name="connsiteY3" fmla="*/ 3081281 h 3081281"/>
                <a:gd name="connsiteX4" fmla="*/ 0 w 1455420"/>
                <a:gd name="connsiteY4" fmla="*/ 3081281 h 3081281"/>
                <a:gd name="connsiteX5" fmla="*/ 0 w 1455420"/>
                <a:gd name="connsiteY5" fmla="*/ 2617096 h 3081281"/>
                <a:gd name="connsiteX6" fmla="*/ 0 w 1455420"/>
                <a:gd name="connsiteY6" fmla="*/ 1593349 h 3081281"/>
                <a:gd name="connsiteX7" fmla="*/ 0 w 1455420"/>
                <a:gd name="connsiteY7" fmla="*/ 838155 h 308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5420" h="3081281">
                  <a:moveTo>
                    <a:pt x="1455420" y="0"/>
                  </a:moveTo>
                  <a:lnTo>
                    <a:pt x="1455420" y="755194"/>
                  </a:lnTo>
                  <a:lnTo>
                    <a:pt x="1455420" y="2617096"/>
                  </a:lnTo>
                  <a:lnTo>
                    <a:pt x="1455420" y="3081281"/>
                  </a:lnTo>
                  <a:lnTo>
                    <a:pt x="0" y="3081281"/>
                  </a:lnTo>
                  <a:lnTo>
                    <a:pt x="0" y="2617096"/>
                  </a:lnTo>
                  <a:lnTo>
                    <a:pt x="0" y="1593349"/>
                  </a:lnTo>
                  <a:lnTo>
                    <a:pt x="0" y="838155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0" anchor="ctr">
              <a:noAutofit/>
            </a:bodyPr>
            <a:lstStyle/>
            <a:p>
              <a:pPr marL="0" lvl="1" algn="ctr" hangingPunct="0">
                <a:lnSpc>
                  <a:spcPct val="110000"/>
                </a:lnSpc>
                <a:spcAft>
                  <a:spcPts val="600"/>
                </a:spcAft>
              </a:pPr>
              <a:r>
                <a: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ea typeface="華康中黑體" panose="020B0509000000000000" pitchFamily="49" charset="-120"/>
                  <a:cs typeface="Times New Roman" panose="02020603050405020304" pitchFamily="18" charset="0"/>
                </a:rPr>
                <a:t>重建良好社會價值</a:t>
              </a:r>
              <a:endParaRPr lang="en-US" altLang="zh-TW" sz="2600" dirty="0">
                <a:solidFill>
                  <a:schemeClr val="tx1"/>
                </a:solidFill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4825163" y="2701659"/>
            <a:ext cx="1613297" cy="3317875"/>
            <a:chOff x="4785407" y="2688407"/>
            <a:chExt cx="1613297" cy="3317875"/>
          </a:xfrm>
        </p:grpSpPr>
        <p:sp>
          <p:nvSpPr>
            <p:cNvPr id="6" name="MH_Other_3"/>
            <p:cNvSpPr/>
            <p:nvPr>
              <p:custDataLst>
                <p:tags r:id="rId3"/>
              </p:custDataLst>
            </p:nvPr>
          </p:nvSpPr>
          <p:spPr>
            <a:xfrm>
              <a:off x="4785407" y="2688407"/>
              <a:ext cx="1613297" cy="977900"/>
            </a:xfrm>
            <a:custGeom>
              <a:avLst/>
              <a:gdLst>
                <a:gd name="connsiteX0" fmla="*/ 0 w 1455420"/>
                <a:gd name="connsiteY0" fmla="*/ 0 h 976547"/>
                <a:gd name="connsiteX1" fmla="*/ 1455420 w 1455420"/>
                <a:gd name="connsiteY1" fmla="*/ 0 h 976547"/>
                <a:gd name="connsiteX2" fmla="*/ 1455420 w 1455420"/>
                <a:gd name="connsiteY2" fmla="*/ 138392 h 976547"/>
                <a:gd name="connsiteX3" fmla="*/ 0 w 1455420"/>
                <a:gd name="connsiteY3" fmla="*/ 976547 h 976547"/>
                <a:gd name="connsiteX4" fmla="*/ 0 w 1455420"/>
                <a:gd name="connsiteY4" fmla="*/ 0 h 97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420" h="976547">
                  <a:moveTo>
                    <a:pt x="0" y="0"/>
                  </a:moveTo>
                  <a:lnTo>
                    <a:pt x="1455420" y="0"/>
                  </a:lnTo>
                  <a:lnTo>
                    <a:pt x="1455420" y="138392"/>
                  </a:lnTo>
                  <a:lnTo>
                    <a:pt x="0" y="976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bIns="360000" anchor="ctr">
              <a:norm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FFFFFF"/>
                  </a:solidFill>
                </a:rPr>
                <a:t>03</a:t>
              </a:r>
              <a:endParaRPr lang="zh-CN" alt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0" name="MH_SubTitle_3"/>
            <p:cNvSpPr/>
            <p:nvPr>
              <p:custDataLst>
                <p:tags r:id="rId4"/>
              </p:custDataLst>
            </p:nvPr>
          </p:nvSpPr>
          <p:spPr>
            <a:xfrm>
              <a:off x="4785407" y="2924944"/>
              <a:ext cx="1613297" cy="3081338"/>
            </a:xfrm>
            <a:custGeom>
              <a:avLst/>
              <a:gdLst>
                <a:gd name="connsiteX0" fmla="*/ 1455420 w 1455420"/>
                <a:gd name="connsiteY0" fmla="*/ 0 h 3081281"/>
                <a:gd name="connsiteX1" fmla="*/ 1455420 w 1455420"/>
                <a:gd name="connsiteY1" fmla="*/ 755194 h 3081281"/>
                <a:gd name="connsiteX2" fmla="*/ 1455420 w 1455420"/>
                <a:gd name="connsiteY2" fmla="*/ 2617096 h 3081281"/>
                <a:gd name="connsiteX3" fmla="*/ 1455420 w 1455420"/>
                <a:gd name="connsiteY3" fmla="*/ 3081281 h 3081281"/>
                <a:gd name="connsiteX4" fmla="*/ 0 w 1455420"/>
                <a:gd name="connsiteY4" fmla="*/ 3081281 h 3081281"/>
                <a:gd name="connsiteX5" fmla="*/ 0 w 1455420"/>
                <a:gd name="connsiteY5" fmla="*/ 2617096 h 3081281"/>
                <a:gd name="connsiteX6" fmla="*/ 0 w 1455420"/>
                <a:gd name="connsiteY6" fmla="*/ 1593349 h 3081281"/>
                <a:gd name="connsiteX7" fmla="*/ 0 w 1455420"/>
                <a:gd name="connsiteY7" fmla="*/ 838155 h 308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5420" h="3081281">
                  <a:moveTo>
                    <a:pt x="1455420" y="0"/>
                  </a:moveTo>
                  <a:lnTo>
                    <a:pt x="1455420" y="755194"/>
                  </a:lnTo>
                  <a:lnTo>
                    <a:pt x="1455420" y="2617096"/>
                  </a:lnTo>
                  <a:lnTo>
                    <a:pt x="1455420" y="3081281"/>
                  </a:lnTo>
                  <a:lnTo>
                    <a:pt x="0" y="3081281"/>
                  </a:lnTo>
                  <a:lnTo>
                    <a:pt x="0" y="2617096"/>
                  </a:lnTo>
                  <a:lnTo>
                    <a:pt x="0" y="1593349"/>
                  </a:lnTo>
                  <a:lnTo>
                    <a:pt x="0" y="838155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0" anchor="ctr">
              <a:noAutofit/>
            </a:bodyPr>
            <a:lstStyle/>
            <a:p>
              <a:pPr marL="0" lvl="1" algn="ctr" hangingPunct="0">
                <a:lnSpc>
                  <a:spcPct val="110000"/>
                </a:lnSpc>
                <a:spcAft>
                  <a:spcPts val="600"/>
                </a:spcAft>
              </a:pPr>
              <a:r>
                <a: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ea typeface="華康中黑體" panose="020B0509000000000000" pitchFamily="49" charset="-120"/>
                  <a:cs typeface="Times New Roman" panose="02020603050405020304" pitchFamily="18" charset="0"/>
                </a:rPr>
                <a:t>發揚倫理道德觀念</a:t>
              </a:r>
              <a:endParaRPr lang="en-US" altLang="zh-TW" sz="2600" dirty="0">
                <a:solidFill>
                  <a:schemeClr val="tx1"/>
                </a:solidFill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6654484" y="2701659"/>
            <a:ext cx="1584176" cy="3317875"/>
            <a:chOff x="6614728" y="2688407"/>
            <a:chExt cx="1584176" cy="3317875"/>
          </a:xfrm>
        </p:grpSpPr>
        <p:sp>
          <p:nvSpPr>
            <p:cNvPr id="8" name="MH_Other_4"/>
            <p:cNvSpPr/>
            <p:nvPr>
              <p:custDataLst>
                <p:tags r:id="rId1"/>
              </p:custDataLst>
            </p:nvPr>
          </p:nvSpPr>
          <p:spPr>
            <a:xfrm>
              <a:off x="6614728" y="2688407"/>
              <a:ext cx="1584176" cy="977900"/>
            </a:xfrm>
            <a:custGeom>
              <a:avLst/>
              <a:gdLst>
                <a:gd name="connsiteX0" fmla="*/ 0 w 1455420"/>
                <a:gd name="connsiteY0" fmla="*/ 0 h 976547"/>
                <a:gd name="connsiteX1" fmla="*/ 1455420 w 1455420"/>
                <a:gd name="connsiteY1" fmla="*/ 0 h 976547"/>
                <a:gd name="connsiteX2" fmla="*/ 1455420 w 1455420"/>
                <a:gd name="connsiteY2" fmla="*/ 138392 h 976547"/>
                <a:gd name="connsiteX3" fmla="*/ 0 w 1455420"/>
                <a:gd name="connsiteY3" fmla="*/ 976547 h 976547"/>
                <a:gd name="connsiteX4" fmla="*/ 0 w 1455420"/>
                <a:gd name="connsiteY4" fmla="*/ 0 h 97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420" h="976547">
                  <a:moveTo>
                    <a:pt x="0" y="0"/>
                  </a:moveTo>
                  <a:lnTo>
                    <a:pt x="1455420" y="0"/>
                  </a:lnTo>
                  <a:lnTo>
                    <a:pt x="1455420" y="138392"/>
                  </a:lnTo>
                  <a:lnTo>
                    <a:pt x="0" y="976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bIns="360000" anchor="ctr">
              <a:norm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>
                  <a:solidFill>
                    <a:srgbClr val="FFFFFF"/>
                  </a:solidFill>
                </a:rPr>
                <a:t>04</a:t>
              </a:r>
              <a:endParaRPr lang="zh-CN" altLang="en-US" sz="3200">
                <a:solidFill>
                  <a:srgbClr val="FFFFFF"/>
                </a:solidFill>
              </a:endParaRPr>
            </a:p>
          </p:txBody>
        </p:sp>
        <p:sp>
          <p:nvSpPr>
            <p:cNvPr id="11" name="MH_SubTitle_4"/>
            <p:cNvSpPr/>
            <p:nvPr>
              <p:custDataLst>
                <p:tags r:id="rId2"/>
              </p:custDataLst>
            </p:nvPr>
          </p:nvSpPr>
          <p:spPr>
            <a:xfrm>
              <a:off x="6614728" y="2924944"/>
              <a:ext cx="1584176" cy="3081338"/>
            </a:xfrm>
            <a:custGeom>
              <a:avLst/>
              <a:gdLst>
                <a:gd name="connsiteX0" fmla="*/ 1455420 w 1455420"/>
                <a:gd name="connsiteY0" fmla="*/ 0 h 3081281"/>
                <a:gd name="connsiteX1" fmla="*/ 1455420 w 1455420"/>
                <a:gd name="connsiteY1" fmla="*/ 755194 h 3081281"/>
                <a:gd name="connsiteX2" fmla="*/ 1455420 w 1455420"/>
                <a:gd name="connsiteY2" fmla="*/ 2617096 h 3081281"/>
                <a:gd name="connsiteX3" fmla="*/ 1455420 w 1455420"/>
                <a:gd name="connsiteY3" fmla="*/ 3081281 h 3081281"/>
                <a:gd name="connsiteX4" fmla="*/ 0 w 1455420"/>
                <a:gd name="connsiteY4" fmla="*/ 3081281 h 3081281"/>
                <a:gd name="connsiteX5" fmla="*/ 0 w 1455420"/>
                <a:gd name="connsiteY5" fmla="*/ 2617096 h 3081281"/>
                <a:gd name="connsiteX6" fmla="*/ 0 w 1455420"/>
                <a:gd name="connsiteY6" fmla="*/ 1593349 h 3081281"/>
                <a:gd name="connsiteX7" fmla="*/ 0 w 1455420"/>
                <a:gd name="connsiteY7" fmla="*/ 838155 h 308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5420" h="3081281">
                  <a:moveTo>
                    <a:pt x="1455420" y="0"/>
                  </a:moveTo>
                  <a:lnTo>
                    <a:pt x="1455420" y="755194"/>
                  </a:lnTo>
                  <a:lnTo>
                    <a:pt x="1455420" y="2617096"/>
                  </a:lnTo>
                  <a:lnTo>
                    <a:pt x="1455420" y="3081281"/>
                  </a:lnTo>
                  <a:lnTo>
                    <a:pt x="0" y="3081281"/>
                  </a:lnTo>
                  <a:lnTo>
                    <a:pt x="0" y="2617096"/>
                  </a:lnTo>
                  <a:lnTo>
                    <a:pt x="0" y="1593349"/>
                  </a:lnTo>
                  <a:lnTo>
                    <a:pt x="0" y="838155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0" anchor="ctr">
              <a:noAutofit/>
            </a:bodyPr>
            <a:lstStyle/>
            <a:p>
              <a:pPr marL="0" lvl="1" algn="ctr" hangingPunct="0">
                <a:lnSpc>
                  <a:spcPct val="110000"/>
                </a:lnSpc>
                <a:spcAft>
                  <a:spcPts val="600"/>
                </a:spcAft>
              </a:pPr>
              <a:r>
                <a: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ea typeface="華康中黑體" panose="020B0509000000000000" pitchFamily="49" charset="-120"/>
                  <a:cs typeface="Times New Roman" panose="02020603050405020304" pitchFamily="18" charset="0"/>
                </a:rPr>
                <a:t>奠定社會安寧秩序</a:t>
              </a:r>
              <a:endParaRPr lang="en-US" altLang="zh-TW" sz="2600" dirty="0">
                <a:solidFill>
                  <a:schemeClr val="tx1"/>
                </a:solidFill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3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7200"/>
            <a:ext cx="8784976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4.4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弱勢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兒童的家園：鎮瀾兒童家園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385584092"/>
              </p:ext>
            </p:extLst>
          </p:nvPr>
        </p:nvGraphicFramePr>
        <p:xfrm>
          <a:off x="575556" y="1685032"/>
          <a:ext cx="799288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6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7200"/>
            <a:ext cx="8784976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4.5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鎮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瀾兒童家園的「社創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精神 </a:t>
            </a:r>
            <a: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   (</a:t>
            </a:r>
            <a:r>
              <a:rPr lang="en-US" altLang="zh-TW" sz="4000" dirty="0" err="1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Enterpreneurship</a:t>
            </a:r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18224"/>
            <a:ext cx="8640960" cy="4464496"/>
          </a:xfrm>
        </p:spPr>
        <p:txBody>
          <a:bodyPr/>
          <a:lstStyle/>
          <a:p>
            <a:pPr algn="just" hangingPunct="0">
              <a:lnSpc>
                <a:spcPct val="110000"/>
              </a:lnSpc>
              <a:spcAft>
                <a:spcPts val="300"/>
              </a:spcAft>
            </a:pPr>
            <a:r>
              <a:rPr lang="zh-TW" altLang="en-US" sz="3000" b="1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鎮瀾兒童家園的「社創精神」</a:t>
            </a:r>
            <a:endParaRPr lang="en-US" altLang="zh-TW" sz="3000" b="1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marL="739775" lvl="1" indent="-282575" algn="just" hangingPunct="0">
              <a:lnSpc>
                <a:spcPct val="110000"/>
              </a:lnSpc>
              <a:spcAft>
                <a:spcPts val="600"/>
              </a:spcAft>
            </a:pP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鎮瀾兒童家園對院童的照顧是全方位型的，其辦理的項目包含兒童生活照顧、課業輔導、才藝技能訓練以及休閒育樂活動。</a:t>
            </a:r>
            <a:endParaRPr lang="en-US" altLang="zh-TW" sz="2600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marL="739775" lvl="1" indent="-282575" algn="just" hangingPunct="0">
              <a:lnSpc>
                <a:spcPct val="110000"/>
              </a:lnSpc>
              <a:spcAft>
                <a:spcPts val="600"/>
              </a:spcAft>
            </a:pP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鎮瀾兒童家園考慮到家園中的院童也逐漸成長，許多院童即將面臨就業的難題，因此鎮瀾兒童家園正在著手修改大甲媽社會福利基金會之章程，期望能透過章程的修訂，未來將成為一個能夠自給自足的社會企業。</a:t>
            </a:r>
          </a:p>
          <a:p>
            <a:pPr marL="739775" lvl="1" indent="-282575" algn="just" hangingPunct="0">
              <a:lnSpc>
                <a:spcPct val="110000"/>
              </a:lnSpc>
              <a:spcAft>
                <a:spcPts val="600"/>
              </a:spcAft>
            </a:pPr>
            <a:endParaRPr lang="zh-TW" altLang="en-US" sz="2600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3" y="257200"/>
            <a:ext cx="8784976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4.6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 大甲媽的文化創意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－創新的</a:t>
            </a:r>
            <a: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</a:br>
            <a: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    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設計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思考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464496"/>
          </a:xfrm>
        </p:spPr>
        <p:txBody>
          <a:bodyPr/>
          <a:lstStyle/>
          <a:p>
            <a:pPr algn="just" hangingPunct="0">
              <a:lnSpc>
                <a:spcPct val="110000"/>
              </a:lnSpc>
              <a:spcAft>
                <a:spcPts val="300"/>
              </a:spcAft>
            </a:pPr>
            <a:r>
              <a:rPr lang="zh-TW" altLang="en-US" sz="2900" b="1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創新的設計思考 </a:t>
            </a:r>
            <a:endParaRPr lang="en-US" altLang="zh-TW" sz="2900" b="1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marL="739775" lvl="1" indent="-282575" algn="just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zh-TW" sz="25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近年來大甲媽祖繞境活動總是熱鬧非凡，</a:t>
            </a:r>
            <a:r>
              <a:rPr lang="zh-TW" altLang="en-US" sz="25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整個繞境的儀式儼然是一場神聖且歡快、虔誠又活潑的嘉年華會，如此特殊宗教氛圍也吸引許多外國觀光客與台灣信眾全程參與。</a:t>
            </a:r>
            <a:endParaRPr lang="en-US" altLang="zh-TW" sz="2500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marL="739775" lvl="1" indent="-282575" algn="just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sz="25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於</a:t>
            </a:r>
            <a:r>
              <a:rPr lang="en-US" altLang="zh-TW" sz="25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2004</a:t>
            </a:r>
            <a:r>
              <a:rPr lang="zh-TW" altLang="en-US" sz="25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年台中地方政府以宗教文化、藝術文化、觀光旅遊等方面貫穿成立「台中大甲媽祖國際觀光文化節」，更是將大甲媽祖遶境活動推往國際，並結合更多樣化的文化活動，活絡了整個地方的文化，也帶動大甲媽祖的文化創意產業發展，是一項新穎的「設計思考」</a:t>
            </a:r>
            <a:r>
              <a:rPr lang="zh-TW" altLang="en-US" sz="2500" dirty="0" smtClean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。</a:t>
            </a:r>
            <a:endParaRPr lang="zh-TW" altLang="en-US" sz="2500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7200"/>
            <a:ext cx="8784976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4.7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取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之社會、用之於社會的鎮瀾宮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827584" y="2483837"/>
            <a:ext cx="7488832" cy="2817371"/>
            <a:chOff x="971600" y="2267813"/>
            <a:chExt cx="7488832" cy="2817371"/>
          </a:xfrm>
          <a:solidFill>
            <a:schemeClr val="accent5">
              <a:lumMod val="75000"/>
            </a:schemeClr>
          </a:solidFill>
        </p:grpSpPr>
        <p:sp>
          <p:nvSpPr>
            <p:cNvPr id="6" name="MH_SubTitle_2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4572000" y="2267813"/>
              <a:ext cx="3888432" cy="556667"/>
            </a:xfrm>
            <a:custGeom>
              <a:avLst/>
              <a:gdLst>
                <a:gd name="T0" fmla="*/ 27367 w 3275513"/>
                <a:gd name="T1" fmla="*/ 0 h 431880"/>
                <a:gd name="T2" fmla="*/ 3058172 w 3275513"/>
                <a:gd name="T3" fmla="*/ 0 h 431880"/>
                <a:gd name="T4" fmla="*/ 3274013 w 3275513"/>
                <a:gd name="T5" fmla="*/ 215820 h 431880"/>
                <a:gd name="T6" fmla="*/ 3058172 w 3275513"/>
                <a:gd name="T7" fmla="*/ 431640 h 431880"/>
                <a:gd name="T8" fmla="*/ 873032 w 3275513"/>
                <a:gd name="T9" fmla="*/ 431640 h 431880"/>
                <a:gd name="T10" fmla="*/ 803886 w 3275513"/>
                <a:gd name="T11" fmla="*/ 355570 h 431880"/>
                <a:gd name="T12" fmla="*/ 69518 w 3275513"/>
                <a:gd name="T13" fmla="*/ 6269 h 431880"/>
                <a:gd name="T14" fmla="*/ 0 w 3275513"/>
                <a:gd name="T15" fmla="*/ 2757 h 4318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75513"/>
                <a:gd name="T25" fmla="*/ 0 h 431880"/>
                <a:gd name="T26" fmla="*/ 3275513 w 3275513"/>
                <a:gd name="T27" fmla="*/ 431880 h 4318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75513" h="431880">
                  <a:moveTo>
                    <a:pt x="27379" y="0"/>
                  </a:moveTo>
                  <a:lnTo>
                    <a:pt x="3059573" y="0"/>
                  </a:lnTo>
                  <a:cubicBezTo>
                    <a:pt x="3178833" y="0"/>
                    <a:pt x="3275513" y="96680"/>
                    <a:pt x="3275513" y="215940"/>
                  </a:cubicBezTo>
                  <a:cubicBezTo>
                    <a:pt x="3275513" y="335200"/>
                    <a:pt x="3178833" y="431880"/>
                    <a:pt x="3059573" y="431880"/>
                  </a:cubicBezTo>
                  <a:lnTo>
                    <a:pt x="873431" y="431880"/>
                  </a:lnTo>
                  <a:lnTo>
                    <a:pt x="804255" y="355768"/>
                  </a:lnTo>
                  <a:cubicBezTo>
                    <a:pt x="611921" y="163433"/>
                    <a:pt x="355385" y="35300"/>
                    <a:pt x="69551" y="6272"/>
                  </a:cubicBezTo>
                  <a:lnTo>
                    <a:pt x="0" y="2760"/>
                  </a:lnTo>
                  <a:lnTo>
                    <a:pt x="273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rIns="180000" anchor="ctr">
              <a:no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lvl="1" indent="0" algn="just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None/>
              </a:pPr>
              <a:r>
                <a:rPr lang="zh-TW" alt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華康中黑體" panose="020B0509000000000000" pitchFamily="49" charset="-120"/>
                  <a:cs typeface="Times New Roman" panose="02020603050405020304" pitchFamily="18" charset="0"/>
                </a:rPr>
                <a:t>          販售</a:t>
              </a:r>
              <a:r>
                <a:rPr lang="zh-TW" alt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華康中黑體" panose="020B0509000000000000" pitchFamily="49" charset="-120"/>
                  <a:cs typeface="Times New Roman" panose="02020603050405020304" pitchFamily="18" charset="0"/>
                </a:rPr>
                <a:t>文化創意商品</a:t>
              </a:r>
              <a:endParaRPr lang="en-US" altLang="zh-TW" sz="2600" b="1" dirty="0">
                <a:solidFill>
                  <a:schemeClr val="bg1"/>
                </a:solidFill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MH_SubTitle_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971600" y="4518125"/>
              <a:ext cx="2862113" cy="558000"/>
            </a:xfrm>
            <a:custGeom>
              <a:avLst/>
              <a:gdLst>
                <a:gd name="T0" fmla="*/ 216036 w 3279285"/>
                <a:gd name="T1" fmla="*/ 0 h 431880"/>
                <a:gd name="T2" fmla="*/ 2354086 w 3279285"/>
                <a:gd name="T3" fmla="*/ 0 h 431880"/>
                <a:gd name="T4" fmla="*/ 2423293 w 3279285"/>
                <a:gd name="T5" fmla="*/ 76072 h 431880"/>
                <a:gd name="T6" fmla="*/ 3158326 w 3279285"/>
                <a:gd name="T7" fmla="*/ 425372 h 431880"/>
                <a:gd name="T8" fmla="*/ 3280755 w 3279285"/>
                <a:gd name="T9" fmla="*/ 431549 h 431880"/>
                <a:gd name="T10" fmla="*/ 3279845 w 3279285"/>
                <a:gd name="T11" fmla="*/ 431640 h 431880"/>
                <a:gd name="T12" fmla="*/ 216036 w 3279285"/>
                <a:gd name="T13" fmla="*/ 431640 h 431880"/>
                <a:gd name="T14" fmla="*/ 0 w 3279285"/>
                <a:gd name="T15" fmla="*/ 215820 h 431880"/>
                <a:gd name="T16" fmla="*/ 216036 w 3279285"/>
                <a:gd name="T17" fmla="*/ 0 h 4318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9285"/>
                <a:gd name="T28" fmla="*/ 0 h 431880"/>
                <a:gd name="T29" fmla="*/ 3279285 w 3279285"/>
                <a:gd name="T30" fmla="*/ 431880 h 4318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9285" h="431880">
                  <a:moveTo>
                    <a:pt x="215940" y="0"/>
                  </a:moveTo>
                  <a:lnTo>
                    <a:pt x="2353030" y="0"/>
                  </a:lnTo>
                  <a:lnTo>
                    <a:pt x="2422207" y="76114"/>
                  </a:lnTo>
                  <a:cubicBezTo>
                    <a:pt x="2614541" y="268448"/>
                    <a:pt x="2871077" y="396581"/>
                    <a:pt x="3156910" y="425609"/>
                  </a:cubicBezTo>
                  <a:lnTo>
                    <a:pt x="3279285" y="431789"/>
                  </a:lnTo>
                  <a:lnTo>
                    <a:pt x="3278375" y="431880"/>
                  </a:lnTo>
                  <a:lnTo>
                    <a:pt x="215940" y="431880"/>
                  </a:lnTo>
                  <a:cubicBezTo>
                    <a:pt x="96680" y="431880"/>
                    <a:pt x="0" y="335200"/>
                    <a:pt x="0" y="215940"/>
                  </a:cubicBezTo>
                  <a:cubicBezTo>
                    <a:pt x="0" y="96680"/>
                    <a:pt x="96680" y="0"/>
                    <a:pt x="2159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rIns="180000" anchor="ctr">
              <a:no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marL="216000" lvl="1" indent="0" algn="just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None/>
              </a:pPr>
              <a:r>
                <a:rPr lang="zh-TW" alt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華康中黑體" panose="020B0509000000000000" pitchFamily="49" charset="-120"/>
                  <a:cs typeface="Times New Roman" panose="02020603050405020304" pitchFamily="18" charset="0"/>
                </a:rPr>
                <a:t>各界的捐款</a:t>
              </a:r>
              <a:endParaRPr lang="en-US" altLang="zh-TW" sz="2600" b="1" dirty="0">
                <a:solidFill>
                  <a:schemeClr val="bg1"/>
                </a:solidFill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8" name="MH_Title_1"/>
            <p:cNvSpPr/>
            <p:nvPr>
              <p:custDataLst>
                <p:tags r:id="rId3"/>
              </p:custDataLst>
            </p:nvPr>
          </p:nvSpPr>
          <p:spPr>
            <a:xfrm>
              <a:off x="2987824" y="2346886"/>
              <a:ext cx="2736304" cy="2738298"/>
            </a:xfrm>
            <a:prstGeom prst="donut">
              <a:avLst>
                <a:gd name="adj" fmla="val 6327"/>
              </a:avLst>
            </a:prstGeom>
            <a:grpFill/>
          </p:spPr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000" dirty="0">
                  <a:latin typeface="Times New Roman" panose="02020603050405020304" pitchFamily="18" charset="0"/>
                  <a:ea typeface="華康中黑體" panose="020B0509000000000000" pitchFamily="49" charset="-120"/>
                  <a:cs typeface="Times New Roman" panose="02020603050405020304" pitchFamily="18" charset="0"/>
                </a:rPr>
                <a:t>大甲鎮瀾宮收入來源</a:t>
              </a:r>
              <a:endParaRPr lang="zh-CN" altLang="en-US" sz="3000" dirty="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82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7200"/>
            <a:ext cx="8784976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4.8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媽祖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濟世為懷的精神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629808677"/>
              </p:ext>
            </p:extLst>
          </p:nvPr>
        </p:nvGraphicFramePr>
        <p:xfrm>
          <a:off x="575556" y="2204864"/>
          <a:ext cx="81009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16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2130845"/>
  <p:tag name="MH_LIBRARY" val="GRAPHIC"/>
  <p:tag name="MH_TYPE" val="Other"/>
  <p:tag name="MH_ORDER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2131456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2131456"/>
  <p:tag name="MH_LIBRARY" val="GRAPHIC"/>
  <p:tag name="MH_TYPE" val="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2130845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2130845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2130845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2130845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2130845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2130845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2130845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2131456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1440</TotalTime>
  <Words>696</Words>
  <Application>Microsoft Office PowerPoint</Application>
  <PresentationFormat>如螢幕大小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Pixel</vt:lpstr>
      <vt:lpstr>PowerPoint 簡報</vt:lpstr>
      <vt:lpstr>4.1  深具「設計思考」的本土宗教－      台中大甲媽祖鎮瀾宮</vt:lpstr>
      <vt:lpstr>4.2  世界聞名的大甲鎮瀾宮 </vt:lpstr>
      <vt:lpstr>4.3  照顧政府照顧不到或不足的      弱勢族群</vt:lpstr>
      <vt:lpstr>4.4  弱勢兒童的家園：鎮瀾兒童家園</vt:lpstr>
      <vt:lpstr>4.5  鎮瀾兒童家園的「社創精神       (Enterpreneurship)」</vt:lpstr>
      <vt:lpstr>4.6  大甲媽的文化創意－創新的      設計思考 </vt:lpstr>
      <vt:lpstr>4.7  取之社會、用之於社會的鎮瀾宮</vt:lpstr>
      <vt:lpstr>4.8  媽祖濟世為懷的精神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劉怡敏</dc:creator>
  <cp:lastModifiedBy>NO.43</cp:lastModifiedBy>
  <cp:revision>358</cp:revision>
  <dcterms:created xsi:type="dcterms:W3CDTF">2002-05-29T16:39:19Z</dcterms:created>
  <dcterms:modified xsi:type="dcterms:W3CDTF">2017-04-19T05:40:48Z</dcterms:modified>
</cp:coreProperties>
</file>