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1" r:id="rId1"/>
  </p:sldMasterIdLst>
  <p:notesMasterIdLst>
    <p:notesMasterId r:id="rId7"/>
  </p:notesMasterIdLst>
  <p:handoutMasterIdLst>
    <p:handoutMasterId r:id="rId8"/>
  </p:handoutMasterIdLst>
  <p:sldIdLst>
    <p:sldId id="257" r:id="rId2"/>
    <p:sldId id="283" r:id="rId3"/>
    <p:sldId id="299" r:id="rId4"/>
    <p:sldId id="301" r:id="rId5"/>
    <p:sldId id="306" r:id="rId6"/>
  </p:sldIdLst>
  <p:sldSz cx="9144000" cy="6858000" type="screen4x3"/>
  <p:notesSz cx="6669088"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99CA"/>
    <a:srgbClr val="000099"/>
    <a:srgbClr val="FF3300"/>
    <a:srgbClr val="808080"/>
    <a:srgbClr val="5F5F5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52" autoAdjust="0"/>
    <p:restoredTop sz="94660" autoAdjust="0"/>
  </p:normalViewPr>
  <p:slideViewPr>
    <p:cSldViewPr>
      <p:cViewPr>
        <p:scale>
          <a:sx n="72" d="100"/>
          <a:sy n="72" d="100"/>
        </p:scale>
        <p:origin x="-13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8E5314-8723-446E-BD89-54A7136492AB}"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zh-TW" altLang="en-US"/>
        </a:p>
      </dgm:t>
    </dgm:pt>
    <dgm:pt modelId="{9F900B37-A1C1-4431-8206-258DF2A3C056}">
      <dgm:prSet phldrT="[文字]" custT="1"/>
      <dgm:spPr/>
      <dgm:t>
        <a:bodyPr/>
        <a:lstStyle/>
        <a:p>
          <a:r>
            <a:rPr lang="zh-TW"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互利共生</a:t>
          </a:r>
          <a:r>
            <a:rPr lang="zh-TW" altLang="en-US" sz="2400" b="1"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(Mutualism)</a:t>
          </a:r>
          <a:endParaRPr lang="zh-TW" altLang="en-US" sz="2400" b="1" dirty="0"/>
        </a:p>
      </dgm:t>
    </dgm:pt>
    <dgm:pt modelId="{28A9B718-A685-4047-A75B-CFD24F4A3E74}" type="parTrans" cxnId="{9C4B4AF5-C140-4C06-A6B1-D0AD35AC7215}">
      <dgm:prSet/>
      <dgm:spPr/>
      <dgm:t>
        <a:bodyPr/>
        <a:lstStyle/>
        <a:p>
          <a:endParaRPr lang="zh-TW" altLang="en-US" sz="2400" b="1"/>
        </a:p>
      </dgm:t>
    </dgm:pt>
    <dgm:pt modelId="{A8FBFAFA-367D-452A-9725-8ED17F017B48}" type="sibTrans" cxnId="{9C4B4AF5-C140-4C06-A6B1-D0AD35AC7215}">
      <dgm:prSet/>
      <dgm:spPr/>
      <dgm:t>
        <a:bodyPr/>
        <a:lstStyle/>
        <a:p>
          <a:endParaRPr lang="zh-TW" altLang="en-US" sz="2400" b="1"/>
        </a:p>
      </dgm:t>
    </dgm:pt>
    <dgm:pt modelId="{B00DD552-9E0B-47F7-BB05-88CE25DC2161}">
      <dgm:prSet phldrT="[文字]" custT="1"/>
      <dgm:spPr/>
      <dgm:t>
        <a:bodyPr/>
        <a:lstStyle/>
        <a:p>
          <a:r>
            <a:rPr lang="zh-TW"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慈善志業</a:t>
          </a:r>
          <a:r>
            <a:rPr lang="zh-TW" altLang="en-US" sz="2400" b="1"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(Charitable &amp; Voluntary Activities)</a:t>
          </a:r>
          <a:endParaRPr lang="zh-TW" altLang="en-US" sz="2400" b="1" dirty="0"/>
        </a:p>
      </dgm:t>
    </dgm:pt>
    <dgm:pt modelId="{40918E06-E093-4648-9CD9-89E9A79DCD4A}" type="parTrans" cxnId="{AE749323-8E2A-44F6-BA66-8191E11296C3}">
      <dgm:prSet/>
      <dgm:spPr/>
      <dgm:t>
        <a:bodyPr/>
        <a:lstStyle/>
        <a:p>
          <a:endParaRPr lang="zh-TW" altLang="en-US" sz="2400" b="1"/>
        </a:p>
      </dgm:t>
    </dgm:pt>
    <dgm:pt modelId="{C6599B5E-2156-44A9-BC26-F1886FBB3A57}" type="sibTrans" cxnId="{AE749323-8E2A-44F6-BA66-8191E11296C3}">
      <dgm:prSet/>
      <dgm:spPr/>
      <dgm:t>
        <a:bodyPr/>
        <a:lstStyle/>
        <a:p>
          <a:endParaRPr lang="zh-TW" altLang="en-US" sz="2400" b="1"/>
        </a:p>
      </dgm:t>
    </dgm:pt>
    <dgm:pt modelId="{775B14B6-95FB-40E5-B327-8EE6BC36DED8}">
      <dgm:prSet phldrT="[文字]" custT="1"/>
      <dgm:spPr/>
      <dgm:t>
        <a:bodyPr/>
        <a:lstStyle/>
        <a:p>
          <a:r>
            <a:rPr lang="zh-TW"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社會運動或社會創業</a:t>
          </a:r>
          <a:r>
            <a:rPr lang="zh-TW" altLang="en-US" sz="2400" b="1"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dirty="0" smtClean="0">
              <a:latin typeface="Times New Roman" panose="02020603050405020304" pitchFamily="18" charset="0"/>
              <a:ea typeface="華康中黑體" panose="020B0509000000000000" pitchFamily="49" charset="-120"/>
              <a:cs typeface="Times New Roman" panose="02020603050405020304" pitchFamily="18" charset="0"/>
            </a:rPr>
            <a:t>(Social Movement or Entrepreneurship) </a:t>
          </a:r>
          <a:endParaRPr lang="zh-TW" altLang="en-US" sz="2400" b="1" dirty="0"/>
        </a:p>
      </dgm:t>
    </dgm:pt>
    <dgm:pt modelId="{AB014211-85A2-4AB7-B4CA-ED09E8C8F329}" type="parTrans" cxnId="{F78B7733-1C75-4862-B4AC-5C73FA0F1567}">
      <dgm:prSet/>
      <dgm:spPr/>
      <dgm:t>
        <a:bodyPr/>
        <a:lstStyle/>
        <a:p>
          <a:endParaRPr lang="zh-TW" altLang="en-US" sz="2400" b="1"/>
        </a:p>
      </dgm:t>
    </dgm:pt>
    <dgm:pt modelId="{03CD7D80-E166-47E7-8A68-06E63DF0B3CC}" type="sibTrans" cxnId="{F78B7733-1C75-4862-B4AC-5C73FA0F1567}">
      <dgm:prSet/>
      <dgm:spPr/>
      <dgm:t>
        <a:bodyPr/>
        <a:lstStyle/>
        <a:p>
          <a:endParaRPr lang="zh-TW" altLang="en-US" sz="2400" b="1"/>
        </a:p>
      </dgm:t>
    </dgm:pt>
    <dgm:pt modelId="{E51D3A75-153A-4D68-A512-68BAC622FB6C}" type="pres">
      <dgm:prSet presAssocID="{038E5314-8723-446E-BD89-54A7136492AB}" presName="Name0" presStyleCnt="0">
        <dgm:presLayoutVars>
          <dgm:chMax val="7"/>
          <dgm:chPref val="7"/>
          <dgm:dir/>
        </dgm:presLayoutVars>
      </dgm:prSet>
      <dgm:spPr/>
      <dgm:t>
        <a:bodyPr/>
        <a:lstStyle/>
        <a:p>
          <a:endParaRPr lang="zh-TW" altLang="en-US"/>
        </a:p>
      </dgm:t>
    </dgm:pt>
    <dgm:pt modelId="{7EB48DBC-ABD7-4B87-90D3-CFA27A94D88A}" type="pres">
      <dgm:prSet presAssocID="{038E5314-8723-446E-BD89-54A7136492AB}" presName="Name1" presStyleCnt="0"/>
      <dgm:spPr/>
    </dgm:pt>
    <dgm:pt modelId="{8788813E-6476-45F9-9C4C-2E6D5FA51470}" type="pres">
      <dgm:prSet presAssocID="{038E5314-8723-446E-BD89-54A7136492AB}" presName="cycle" presStyleCnt="0"/>
      <dgm:spPr/>
    </dgm:pt>
    <dgm:pt modelId="{3F3C7218-2DCF-4E9A-A5D3-1B2289A955BF}" type="pres">
      <dgm:prSet presAssocID="{038E5314-8723-446E-BD89-54A7136492AB}" presName="srcNode" presStyleLbl="node1" presStyleIdx="0" presStyleCnt="3"/>
      <dgm:spPr/>
    </dgm:pt>
    <dgm:pt modelId="{7E5DB76C-2FF7-43B6-A817-5B1ECD915365}" type="pres">
      <dgm:prSet presAssocID="{038E5314-8723-446E-BD89-54A7136492AB}" presName="conn" presStyleLbl="parChTrans1D2" presStyleIdx="0" presStyleCnt="1"/>
      <dgm:spPr/>
      <dgm:t>
        <a:bodyPr/>
        <a:lstStyle/>
        <a:p>
          <a:endParaRPr lang="zh-TW" altLang="en-US"/>
        </a:p>
      </dgm:t>
    </dgm:pt>
    <dgm:pt modelId="{B849727E-0699-4553-8379-6F12E42A890F}" type="pres">
      <dgm:prSet presAssocID="{038E5314-8723-446E-BD89-54A7136492AB}" presName="extraNode" presStyleLbl="node1" presStyleIdx="0" presStyleCnt="3"/>
      <dgm:spPr/>
    </dgm:pt>
    <dgm:pt modelId="{1CC0355A-E3A3-457A-8B1F-1D95CF646BC5}" type="pres">
      <dgm:prSet presAssocID="{038E5314-8723-446E-BD89-54A7136492AB}" presName="dstNode" presStyleLbl="node1" presStyleIdx="0" presStyleCnt="3"/>
      <dgm:spPr/>
    </dgm:pt>
    <dgm:pt modelId="{B2DF1BD0-9C37-4D3D-AAB1-F5C22CD90C68}" type="pres">
      <dgm:prSet presAssocID="{9F900B37-A1C1-4431-8206-258DF2A3C056}" presName="text_1" presStyleLbl="node1" presStyleIdx="0" presStyleCnt="3">
        <dgm:presLayoutVars>
          <dgm:bulletEnabled val="1"/>
        </dgm:presLayoutVars>
      </dgm:prSet>
      <dgm:spPr/>
      <dgm:t>
        <a:bodyPr/>
        <a:lstStyle/>
        <a:p>
          <a:endParaRPr lang="zh-TW" altLang="en-US"/>
        </a:p>
      </dgm:t>
    </dgm:pt>
    <dgm:pt modelId="{B89CAB9B-83E2-4CA1-A4D7-5818A2684935}" type="pres">
      <dgm:prSet presAssocID="{9F900B37-A1C1-4431-8206-258DF2A3C056}" presName="accent_1" presStyleCnt="0"/>
      <dgm:spPr/>
    </dgm:pt>
    <dgm:pt modelId="{A0E54E37-A7AE-413B-845E-5EED46121E8E}" type="pres">
      <dgm:prSet presAssocID="{9F900B37-A1C1-4431-8206-258DF2A3C056}" presName="accentRepeatNode" presStyleLbl="solidFgAcc1" presStyleIdx="0" presStyleCnt="3" custScaleX="87231" custScaleY="87231"/>
      <dgm:spPr/>
    </dgm:pt>
    <dgm:pt modelId="{F1FC8994-9938-418A-A8B2-2E9C8AC08AE0}" type="pres">
      <dgm:prSet presAssocID="{B00DD552-9E0B-47F7-BB05-88CE25DC2161}" presName="text_2" presStyleLbl="node1" presStyleIdx="1" presStyleCnt="3">
        <dgm:presLayoutVars>
          <dgm:bulletEnabled val="1"/>
        </dgm:presLayoutVars>
      </dgm:prSet>
      <dgm:spPr/>
      <dgm:t>
        <a:bodyPr/>
        <a:lstStyle/>
        <a:p>
          <a:endParaRPr lang="zh-TW" altLang="en-US"/>
        </a:p>
      </dgm:t>
    </dgm:pt>
    <dgm:pt modelId="{248862DE-28FA-49FA-9D04-6D6C9839AA72}" type="pres">
      <dgm:prSet presAssocID="{B00DD552-9E0B-47F7-BB05-88CE25DC2161}" presName="accent_2" presStyleCnt="0"/>
      <dgm:spPr/>
    </dgm:pt>
    <dgm:pt modelId="{8510B72D-50DF-4AB9-9A00-CDA5DDE06570}" type="pres">
      <dgm:prSet presAssocID="{B00DD552-9E0B-47F7-BB05-88CE25DC2161}" presName="accentRepeatNode" presStyleLbl="solidFgAcc1" presStyleIdx="1" presStyleCnt="3" custScaleX="87231" custScaleY="87231"/>
      <dgm:spPr/>
    </dgm:pt>
    <dgm:pt modelId="{24694376-5849-4626-97F7-C2B20E26E4BF}" type="pres">
      <dgm:prSet presAssocID="{775B14B6-95FB-40E5-B327-8EE6BC36DED8}" presName="text_3" presStyleLbl="node1" presStyleIdx="2" presStyleCnt="3">
        <dgm:presLayoutVars>
          <dgm:bulletEnabled val="1"/>
        </dgm:presLayoutVars>
      </dgm:prSet>
      <dgm:spPr/>
      <dgm:t>
        <a:bodyPr/>
        <a:lstStyle/>
        <a:p>
          <a:endParaRPr lang="zh-TW" altLang="en-US"/>
        </a:p>
      </dgm:t>
    </dgm:pt>
    <dgm:pt modelId="{B82C6E0B-B032-44A9-9CD7-B74ED7242786}" type="pres">
      <dgm:prSet presAssocID="{775B14B6-95FB-40E5-B327-8EE6BC36DED8}" presName="accent_3" presStyleCnt="0"/>
      <dgm:spPr/>
    </dgm:pt>
    <dgm:pt modelId="{8ED9EDBC-594B-4DA6-B5D8-7C9BB3CB42AD}" type="pres">
      <dgm:prSet presAssocID="{775B14B6-95FB-40E5-B327-8EE6BC36DED8}" presName="accentRepeatNode" presStyleLbl="solidFgAcc1" presStyleIdx="2" presStyleCnt="3" custScaleX="87231" custScaleY="87231"/>
      <dgm:spPr/>
    </dgm:pt>
  </dgm:ptLst>
  <dgm:cxnLst>
    <dgm:cxn modelId="{C188D9C1-1579-45BA-AC2F-6A9DB1DFCEE8}" type="presOf" srcId="{775B14B6-95FB-40E5-B327-8EE6BC36DED8}" destId="{24694376-5849-4626-97F7-C2B20E26E4BF}" srcOrd="0" destOrd="0" presId="urn:microsoft.com/office/officeart/2008/layout/VerticalCurvedList"/>
    <dgm:cxn modelId="{50C4E10D-3180-4FB7-AB51-47C7E7F6D6A4}" type="presOf" srcId="{038E5314-8723-446E-BD89-54A7136492AB}" destId="{E51D3A75-153A-4D68-A512-68BAC622FB6C}" srcOrd="0" destOrd="0" presId="urn:microsoft.com/office/officeart/2008/layout/VerticalCurvedList"/>
    <dgm:cxn modelId="{9C4B4AF5-C140-4C06-A6B1-D0AD35AC7215}" srcId="{038E5314-8723-446E-BD89-54A7136492AB}" destId="{9F900B37-A1C1-4431-8206-258DF2A3C056}" srcOrd="0" destOrd="0" parTransId="{28A9B718-A685-4047-A75B-CFD24F4A3E74}" sibTransId="{A8FBFAFA-367D-452A-9725-8ED17F017B48}"/>
    <dgm:cxn modelId="{AE749323-8E2A-44F6-BA66-8191E11296C3}" srcId="{038E5314-8723-446E-BD89-54A7136492AB}" destId="{B00DD552-9E0B-47F7-BB05-88CE25DC2161}" srcOrd="1" destOrd="0" parTransId="{40918E06-E093-4648-9CD9-89E9A79DCD4A}" sibTransId="{C6599B5E-2156-44A9-BC26-F1886FBB3A57}"/>
    <dgm:cxn modelId="{F78B7733-1C75-4862-B4AC-5C73FA0F1567}" srcId="{038E5314-8723-446E-BD89-54A7136492AB}" destId="{775B14B6-95FB-40E5-B327-8EE6BC36DED8}" srcOrd="2" destOrd="0" parTransId="{AB014211-85A2-4AB7-B4CA-ED09E8C8F329}" sibTransId="{03CD7D80-E166-47E7-8A68-06E63DF0B3CC}"/>
    <dgm:cxn modelId="{094F206F-2D0B-46FD-BA79-C9BB45D33CBA}" type="presOf" srcId="{A8FBFAFA-367D-452A-9725-8ED17F017B48}" destId="{7E5DB76C-2FF7-43B6-A817-5B1ECD915365}" srcOrd="0" destOrd="0" presId="urn:microsoft.com/office/officeart/2008/layout/VerticalCurvedList"/>
    <dgm:cxn modelId="{CCF8C7FE-9769-427E-8D48-08151EA73E81}" type="presOf" srcId="{9F900B37-A1C1-4431-8206-258DF2A3C056}" destId="{B2DF1BD0-9C37-4D3D-AAB1-F5C22CD90C68}" srcOrd="0" destOrd="0" presId="urn:microsoft.com/office/officeart/2008/layout/VerticalCurvedList"/>
    <dgm:cxn modelId="{7D16C50D-AE95-4F5B-830D-2D1E4BDF4BE2}" type="presOf" srcId="{B00DD552-9E0B-47F7-BB05-88CE25DC2161}" destId="{F1FC8994-9938-418A-A8B2-2E9C8AC08AE0}" srcOrd="0" destOrd="0" presId="urn:microsoft.com/office/officeart/2008/layout/VerticalCurvedList"/>
    <dgm:cxn modelId="{77210AB1-EF76-4768-ABFE-D2BE85522BA5}" type="presParOf" srcId="{E51D3A75-153A-4D68-A512-68BAC622FB6C}" destId="{7EB48DBC-ABD7-4B87-90D3-CFA27A94D88A}" srcOrd="0" destOrd="0" presId="urn:microsoft.com/office/officeart/2008/layout/VerticalCurvedList"/>
    <dgm:cxn modelId="{6A04D949-3AF5-4DAB-A154-A11957750A60}" type="presParOf" srcId="{7EB48DBC-ABD7-4B87-90D3-CFA27A94D88A}" destId="{8788813E-6476-45F9-9C4C-2E6D5FA51470}" srcOrd="0" destOrd="0" presId="urn:microsoft.com/office/officeart/2008/layout/VerticalCurvedList"/>
    <dgm:cxn modelId="{8EA47919-4C66-4FA6-92B5-761E62049A0F}" type="presParOf" srcId="{8788813E-6476-45F9-9C4C-2E6D5FA51470}" destId="{3F3C7218-2DCF-4E9A-A5D3-1B2289A955BF}" srcOrd="0" destOrd="0" presId="urn:microsoft.com/office/officeart/2008/layout/VerticalCurvedList"/>
    <dgm:cxn modelId="{6C5249CC-0F94-4746-9C31-A094B92C35F2}" type="presParOf" srcId="{8788813E-6476-45F9-9C4C-2E6D5FA51470}" destId="{7E5DB76C-2FF7-43B6-A817-5B1ECD915365}" srcOrd="1" destOrd="0" presId="urn:microsoft.com/office/officeart/2008/layout/VerticalCurvedList"/>
    <dgm:cxn modelId="{2ED6AC4A-3C99-4CDD-82FA-46F5FD152F21}" type="presParOf" srcId="{8788813E-6476-45F9-9C4C-2E6D5FA51470}" destId="{B849727E-0699-4553-8379-6F12E42A890F}" srcOrd="2" destOrd="0" presId="urn:microsoft.com/office/officeart/2008/layout/VerticalCurvedList"/>
    <dgm:cxn modelId="{B84DB1FE-B20C-4595-B034-FA4459009CD0}" type="presParOf" srcId="{8788813E-6476-45F9-9C4C-2E6D5FA51470}" destId="{1CC0355A-E3A3-457A-8B1F-1D95CF646BC5}" srcOrd="3" destOrd="0" presId="urn:microsoft.com/office/officeart/2008/layout/VerticalCurvedList"/>
    <dgm:cxn modelId="{1AD47809-93FC-4212-AC29-21E10270C916}" type="presParOf" srcId="{7EB48DBC-ABD7-4B87-90D3-CFA27A94D88A}" destId="{B2DF1BD0-9C37-4D3D-AAB1-F5C22CD90C68}" srcOrd="1" destOrd="0" presId="urn:microsoft.com/office/officeart/2008/layout/VerticalCurvedList"/>
    <dgm:cxn modelId="{9320D96A-2C3C-4E99-8C5C-E124AAC6DAB0}" type="presParOf" srcId="{7EB48DBC-ABD7-4B87-90D3-CFA27A94D88A}" destId="{B89CAB9B-83E2-4CA1-A4D7-5818A2684935}" srcOrd="2" destOrd="0" presId="urn:microsoft.com/office/officeart/2008/layout/VerticalCurvedList"/>
    <dgm:cxn modelId="{4DFFD9D5-597C-489C-8967-4E569C506762}" type="presParOf" srcId="{B89CAB9B-83E2-4CA1-A4D7-5818A2684935}" destId="{A0E54E37-A7AE-413B-845E-5EED46121E8E}" srcOrd="0" destOrd="0" presId="urn:microsoft.com/office/officeart/2008/layout/VerticalCurvedList"/>
    <dgm:cxn modelId="{809C198F-6889-4198-9726-6591374312E5}" type="presParOf" srcId="{7EB48DBC-ABD7-4B87-90D3-CFA27A94D88A}" destId="{F1FC8994-9938-418A-A8B2-2E9C8AC08AE0}" srcOrd="3" destOrd="0" presId="urn:microsoft.com/office/officeart/2008/layout/VerticalCurvedList"/>
    <dgm:cxn modelId="{443A7E90-63CB-497B-9540-C20395B12F3B}" type="presParOf" srcId="{7EB48DBC-ABD7-4B87-90D3-CFA27A94D88A}" destId="{248862DE-28FA-49FA-9D04-6D6C9839AA72}" srcOrd="4" destOrd="0" presId="urn:microsoft.com/office/officeart/2008/layout/VerticalCurvedList"/>
    <dgm:cxn modelId="{938030E3-D22F-4D36-981F-2A99F8C89E49}" type="presParOf" srcId="{248862DE-28FA-49FA-9D04-6D6C9839AA72}" destId="{8510B72D-50DF-4AB9-9A00-CDA5DDE06570}" srcOrd="0" destOrd="0" presId="urn:microsoft.com/office/officeart/2008/layout/VerticalCurvedList"/>
    <dgm:cxn modelId="{7E6776F0-53A0-44F3-BD63-4A6073225CFC}" type="presParOf" srcId="{7EB48DBC-ABD7-4B87-90D3-CFA27A94D88A}" destId="{24694376-5849-4626-97F7-C2B20E26E4BF}" srcOrd="5" destOrd="0" presId="urn:microsoft.com/office/officeart/2008/layout/VerticalCurvedList"/>
    <dgm:cxn modelId="{EB085571-6568-44E6-BA06-10B7A768C328}" type="presParOf" srcId="{7EB48DBC-ABD7-4B87-90D3-CFA27A94D88A}" destId="{B82C6E0B-B032-44A9-9CD7-B74ED7242786}" srcOrd="6" destOrd="0" presId="urn:microsoft.com/office/officeart/2008/layout/VerticalCurvedList"/>
    <dgm:cxn modelId="{E84426C5-6AAC-4D7D-9F33-B206B3121456}" type="presParOf" srcId="{B82C6E0B-B032-44A9-9CD7-B74ED7242786}" destId="{8ED9EDBC-594B-4DA6-B5D8-7C9BB3CB42A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DB76C-2FF7-43B6-A817-5B1ECD915365}">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DF1BD0-9C37-4D3D-AAB1-F5C22CD90C68}">
      <dsp:nvSpPr>
        <dsp:cNvPr id="0" name=""/>
        <dsp:cNvSpPr/>
      </dsp:nvSpPr>
      <dsp:spPr>
        <a:xfrm>
          <a:off x="564979" y="406400"/>
          <a:ext cx="7084689" cy="8128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zh-TW"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互利共生</a:t>
          </a:r>
          <a:r>
            <a:rPr lang="zh-TW" altLang="en-US"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(Mutualism)</a:t>
          </a:r>
          <a:endParaRPr lang="zh-TW" altLang="en-US" sz="2400" b="1" kern="1200" dirty="0"/>
        </a:p>
      </dsp:txBody>
      <dsp:txXfrm>
        <a:off x="564979" y="406400"/>
        <a:ext cx="7084689" cy="812800"/>
      </dsp:txXfrm>
    </dsp:sp>
    <dsp:sp modelId="{A0E54E37-A7AE-413B-845E-5EED46121E8E}">
      <dsp:nvSpPr>
        <dsp:cNvPr id="0" name=""/>
        <dsp:cNvSpPr/>
      </dsp:nvSpPr>
      <dsp:spPr>
        <a:xfrm>
          <a:off x="121846" y="369666"/>
          <a:ext cx="886266" cy="886266"/>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FC8994-9938-418A-A8B2-2E9C8AC08AE0}">
      <dsp:nvSpPr>
        <dsp:cNvPr id="0" name=""/>
        <dsp:cNvSpPr/>
      </dsp:nvSpPr>
      <dsp:spPr>
        <a:xfrm>
          <a:off x="860432" y="1625599"/>
          <a:ext cx="6789236" cy="812800"/>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zh-TW"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慈善志業</a:t>
          </a:r>
          <a:r>
            <a:rPr lang="zh-TW" altLang="en-US"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(Charitable &amp; Voluntary Activities)</a:t>
          </a:r>
          <a:endParaRPr lang="zh-TW" altLang="en-US" sz="2400" b="1" kern="1200" dirty="0"/>
        </a:p>
      </dsp:txBody>
      <dsp:txXfrm>
        <a:off x="860432" y="1625599"/>
        <a:ext cx="6789236" cy="812800"/>
      </dsp:txXfrm>
    </dsp:sp>
    <dsp:sp modelId="{8510B72D-50DF-4AB9-9A00-CDA5DDE06570}">
      <dsp:nvSpPr>
        <dsp:cNvPr id="0" name=""/>
        <dsp:cNvSpPr/>
      </dsp:nvSpPr>
      <dsp:spPr>
        <a:xfrm>
          <a:off x="417299" y="1588866"/>
          <a:ext cx="886266" cy="886266"/>
        </a:xfrm>
        <a:prstGeom prst="ellipse">
          <a:avLst/>
        </a:prstGeom>
        <a:solidFill>
          <a:schemeClr val="lt1">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24694376-5849-4626-97F7-C2B20E26E4BF}">
      <dsp:nvSpPr>
        <dsp:cNvPr id="0" name=""/>
        <dsp:cNvSpPr/>
      </dsp:nvSpPr>
      <dsp:spPr>
        <a:xfrm>
          <a:off x="564979" y="2844800"/>
          <a:ext cx="7084689" cy="812800"/>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zh-TW"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社會運動或社會創業</a:t>
          </a:r>
          <a:r>
            <a:rPr lang="zh-TW" altLang="en-US"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 </a:t>
          </a:r>
          <a:r>
            <a:rPr lang="en-US" altLang="zh-TW" sz="2400" b="1" kern="1200" dirty="0" smtClean="0">
              <a:latin typeface="Times New Roman" panose="02020603050405020304" pitchFamily="18" charset="0"/>
              <a:ea typeface="華康中黑體" panose="020B0509000000000000" pitchFamily="49" charset="-120"/>
              <a:cs typeface="Times New Roman" panose="02020603050405020304" pitchFamily="18" charset="0"/>
            </a:rPr>
            <a:t>(Social Movement or Entrepreneurship) </a:t>
          </a:r>
          <a:endParaRPr lang="zh-TW" altLang="en-US" sz="2400" b="1" kern="1200" dirty="0"/>
        </a:p>
      </dsp:txBody>
      <dsp:txXfrm>
        <a:off x="564979" y="2844800"/>
        <a:ext cx="7084689" cy="812800"/>
      </dsp:txXfrm>
    </dsp:sp>
    <dsp:sp modelId="{8ED9EDBC-594B-4DA6-B5D8-7C9BB3CB42AD}">
      <dsp:nvSpPr>
        <dsp:cNvPr id="0" name=""/>
        <dsp:cNvSpPr/>
      </dsp:nvSpPr>
      <dsp:spPr>
        <a:xfrm>
          <a:off x="121846" y="2808066"/>
          <a:ext cx="886266" cy="886266"/>
        </a:xfrm>
        <a:prstGeom prst="ellipse">
          <a:avLst/>
        </a:prstGeom>
        <a:solidFill>
          <a:schemeClr val="lt1">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1026"/>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70659" name="Rectangle 1027"/>
          <p:cNvSpPr>
            <a:spLocks noGrp="1" noChangeArrowheads="1"/>
          </p:cNvSpPr>
          <p:nvPr>
            <p:ph type="dt" sz="quarter"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70660" name="Rectangle 1028"/>
          <p:cNvSpPr>
            <a:spLocks noGrp="1" noChangeArrowheads="1"/>
          </p:cNvSpPr>
          <p:nvPr>
            <p:ph type="ftr" sz="quarter" idx="2"/>
          </p:nvPr>
        </p:nvSpPr>
        <p:spPr bwMode="auto">
          <a:xfrm>
            <a:off x="0"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70661" name="Rectangle 1029"/>
          <p:cNvSpPr>
            <a:spLocks noGrp="1" noChangeArrowheads="1"/>
          </p:cNvSpPr>
          <p:nvPr>
            <p:ph type="sldNum" sz="quarter" idx="3"/>
          </p:nvPr>
        </p:nvSpPr>
        <p:spPr bwMode="auto">
          <a:xfrm>
            <a:off x="3779838"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38F231-4CFC-49B5-9762-31B25E550B00}" type="slidenum">
              <a:rPr lang="en-US" altLang="zh-TW"/>
              <a:pPr/>
              <a:t>‹#›</a:t>
            </a:fld>
            <a:endParaRPr lang="en-US" altLang="zh-TW"/>
          </a:p>
        </p:txBody>
      </p:sp>
    </p:spTree>
    <p:extLst>
      <p:ext uri="{BB962C8B-B14F-4D97-AF65-F5344CB8AC3E}">
        <p14:creationId xmlns:p14="http://schemas.microsoft.com/office/powerpoint/2010/main" val="420025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40963" name="Rectangle 3"/>
          <p:cNvSpPr>
            <a:spLocks noGrp="1" noChangeArrowheads="1"/>
          </p:cNvSpPr>
          <p:nvPr>
            <p:ph type="dt" idx="1"/>
          </p:nvPr>
        </p:nvSpPr>
        <p:spPr bwMode="auto">
          <a:xfrm>
            <a:off x="3779838"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4096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889000" y="4716463"/>
            <a:ext cx="48910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0966" name="Rectangle 6"/>
          <p:cNvSpPr>
            <a:spLocks noGrp="1" noChangeArrowheads="1"/>
          </p:cNvSpPr>
          <p:nvPr>
            <p:ph type="ftr" sz="quarter" idx="4"/>
          </p:nvPr>
        </p:nvSpPr>
        <p:spPr bwMode="auto">
          <a:xfrm>
            <a:off x="0"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40967" name="Rectangle 7"/>
          <p:cNvSpPr>
            <a:spLocks noGrp="1" noChangeArrowheads="1"/>
          </p:cNvSpPr>
          <p:nvPr>
            <p:ph type="sldNum" sz="quarter" idx="5"/>
          </p:nvPr>
        </p:nvSpPr>
        <p:spPr bwMode="auto">
          <a:xfrm>
            <a:off x="3779838" y="9431338"/>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FB892C-B002-4CDE-B6BC-588A19B1A856}" type="slidenum">
              <a:rPr lang="en-US" altLang="zh-TW"/>
              <a:pPr/>
              <a:t>‹#›</a:t>
            </a:fld>
            <a:endParaRPr lang="en-US" altLang="zh-TW"/>
          </a:p>
        </p:txBody>
      </p:sp>
    </p:spTree>
    <p:extLst>
      <p:ext uri="{BB962C8B-B14F-4D97-AF65-F5344CB8AC3E}">
        <p14:creationId xmlns:p14="http://schemas.microsoft.com/office/powerpoint/2010/main" val="3171434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0A54B-D5A7-41AA-BFF4-80BD025ECF9B}" type="slidenum">
              <a:rPr lang="en-US" altLang="zh-TW"/>
              <a:pPr/>
              <a:t>0</a:t>
            </a:fld>
            <a:endParaRPr lang="en-US" altLang="zh-TW"/>
          </a:p>
        </p:txBody>
      </p:sp>
      <p:sp>
        <p:nvSpPr>
          <p:cNvPr id="41986" name="Rectangle 2"/>
          <p:cNvSpPr>
            <a:spLocks noGrp="1" noRot="1" noChangeAspect="1" noChangeArrowheads="1" noTextEdit="1"/>
          </p:cNvSpPr>
          <p:nvPr>
            <p:ph type="sldImg"/>
          </p:nvPr>
        </p:nvSpPr>
        <p:spPr bwMode="auto">
          <a:xfrm>
            <a:off x="852488" y="744538"/>
            <a:ext cx="4964112" cy="3722687"/>
          </a:xfrm>
          <a:prstGeom prst="rect">
            <a:avLst/>
          </a:prstGeom>
          <a:solidFill>
            <a:srgbClr val="FFFFFF"/>
          </a:solidFill>
          <a:ln>
            <a:solidFill>
              <a:srgbClr val="000000"/>
            </a:solidFill>
            <a:miter lim="800000"/>
            <a:headEnd/>
            <a:tailEnd/>
          </a:ln>
        </p:spPr>
      </p:sp>
      <p:sp>
        <p:nvSpPr>
          <p:cNvPr id="41987" name="Rectangle 3"/>
          <p:cNvSpPr>
            <a:spLocks noGrp="1" noChangeArrowheads="1"/>
          </p:cNvSpPr>
          <p:nvPr>
            <p:ph type="body" idx="1"/>
          </p:nvPr>
        </p:nvSpPr>
        <p:spPr bwMode="auto">
          <a:xfrm>
            <a:off x="889000" y="4716463"/>
            <a:ext cx="4891088" cy="4467225"/>
          </a:xfrm>
          <a:prstGeom prst="rect">
            <a:avLst/>
          </a:prstGeom>
          <a:solidFill>
            <a:srgbClr val="FFFFFF"/>
          </a:solidFill>
          <a:ln>
            <a:solidFill>
              <a:srgbClr val="000000"/>
            </a:solidFill>
            <a:miter lim="800000"/>
            <a:headEnd/>
            <a:tailEnd/>
          </a:ln>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8928" name="Rectangle 16"/>
          <p:cNvSpPr>
            <a:spLocks noGrp="1" noChangeArrowheads="1"/>
          </p:cNvSpPr>
          <p:nvPr>
            <p:ph type="dt" sz="half" idx="2"/>
          </p:nvPr>
        </p:nvSpPr>
        <p:spPr>
          <a:xfrm>
            <a:off x="457200" y="6248400"/>
            <a:ext cx="2133600" cy="457200"/>
          </a:xfrm>
        </p:spPr>
        <p:txBody>
          <a:bodyPr/>
          <a:lstStyle>
            <a:lvl1pPr>
              <a:defRPr/>
            </a:lvl1pPr>
          </a:lstStyle>
          <a:p>
            <a:endParaRPr lang="en-US" altLang="zh-TW"/>
          </a:p>
        </p:txBody>
      </p:sp>
      <p:sp>
        <p:nvSpPr>
          <p:cNvPr id="38929" name="Rectangle 17"/>
          <p:cNvSpPr>
            <a:spLocks noGrp="1" noChangeArrowheads="1"/>
          </p:cNvSpPr>
          <p:nvPr>
            <p:ph type="ftr" sz="quarter" idx="3"/>
          </p:nvPr>
        </p:nvSpPr>
        <p:spPr/>
        <p:txBody>
          <a:bodyPr/>
          <a:lstStyle>
            <a:lvl1pPr>
              <a:defRPr/>
            </a:lvl1pPr>
          </a:lstStyle>
          <a:p>
            <a:endParaRPr lang="en-US" altLang="zh-TW"/>
          </a:p>
        </p:txBody>
      </p:sp>
      <p:sp>
        <p:nvSpPr>
          <p:cNvPr id="38930" name="Rectangle 18"/>
          <p:cNvSpPr>
            <a:spLocks noGrp="1" noChangeArrowheads="1"/>
          </p:cNvSpPr>
          <p:nvPr>
            <p:ph type="sldNum" sz="quarter" idx="4"/>
          </p:nvPr>
        </p:nvSpPr>
        <p:spPr>
          <a:xfrm>
            <a:off x="6553200" y="6248400"/>
            <a:ext cx="2133600" cy="457200"/>
          </a:xfrm>
          <a:prstGeom prst="rect">
            <a:avLst/>
          </a:prstGeom>
        </p:spPr>
        <p:txBody>
          <a:bodyPr/>
          <a:lstStyle>
            <a:lvl1pPr>
              <a:defRPr/>
            </a:lvl1pPr>
          </a:lstStyle>
          <a:p>
            <a:endParaRPr lang="en-US" altLang="zh-TW" dirty="0"/>
          </a:p>
        </p:txBody>
      </p:sp>
      <p:sp>
        <p:nvSpPr>
          <p:cNvPr id="389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zh-TW" altLang="en-US" noProof="0" smtClean="0"/>
              <a:t>按一下以編輯母片標題樣式</a:t>
            </a:r>
          </a:p>
        </p:txBody>
      </p:sp>
      <p:sp>
        <p:nvSpPr>
          <p:cNvPr id="389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zh-TW" altLang="en-US" noProof="0" smtClean="0"/>
              <a:t>按一下以編輯母片副標題樣式</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50FED16F-DA1E-493A-8C30-829F57381565}"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89148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95400"/>
            <a:ext cx="2057400" cy="45720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95400"/>
            <a:ext cx="6019800" cy="45720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F913F254-B25F-481D-8559-D9A3D11E4BF0}"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24409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endParaRPr lang="en-US" altLang="zh-TW" dirty="0"/>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340974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a:xfrm>
            <a:off x="6553200" y="6172200"/>
            <a:ext cx="2133600" cy="457200"/>
          </a:xfrm>
          <a:prstGeom prst="rect">
            <a:avLst/>
          </a:prstGeom>
        </p:spPr>
        <p:txBody>
          <a:bodyPr/>
          <a:lstStyle>
            <a:lvl1pPr>
              <a:defRPr/>
            </a:lvl1pPr>
          </a:lstStyle>
          <a:p>
            <a:fld id="{BAE40984-30D5-4602-AC2C-7FDD3CD6BB44}" type="slidenum">
              <a:rPr lang="en-US" altLang="zh-TW"/>
              <a:pPr/>
              <a:t>‹#›</a:t>
            </a:fld>
            <a:endParaRPr lang="en-US" altLang="zh-TW"/>
          </a:p>
        </p:txBody>
      </p:sp>
      <p:sp>
        <p:nvSpPr>
          <p:cNvPr id="6" name="日期版面配置區 5"/>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07060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2895600"/>
            <a:ext cx="40386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2895600"/>
            <a:ext cx="40386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F5341232-6CCC-45E7-BB71-95C5E4625627}"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70911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a:xfrm>
            <a:off x="6553200" y="6172200"/>
            <a:ext cx="2133600" cy="457200"/>
          </a:xfrm>
          <a:prstGeom prst="rect">
            <a:avLst/>
          </a:prstGeom>
        </p:spPr>
        <p:txBody>
          <a:bodyPr/>
          <a:lstStyle>
            <a:lvl1pPr>
              <a:defRPr/>
            </a:lvl1pPr>
          </a:lstStyle>
          <a:p>
            <a:fld id="{46897674-2AA8-46BE-9E36-B4989C380F20}" type="slidenum">
              <a:rPr lang="en-US" altLang="zh-TW"/>
              <a:pPr/>
              <a:t>‹#›</a:t>
            </a:fld>
            <a:endParaRPr lang="en-US" altLang="zh-TW"/>
          </a:p>
        </p:txBody>
      </p:sp>
      <p:sp>
        <p:nvSpPr>
          <p:cNvPr id="9" name="日期版面配置區 8"/>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258642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a:xfrm>
            <a:off x="6553200" y="6172200"/>
            <a:ext cx="2133600" cy="457200"/>
          </a:xfrm>
          <a:prstGeom prst="rect">
            <a:avLst/>
          </a:prstGeom>
        </p:spPr>
        <p:txBody>
          <a:bodyPr/>
          <a:lstStyle>
            <a:lvl1pPr>
              <a:defRPr/>
            </a:lvl1pPr>
          </a:lstStyle>
          <a:p>
            <a:fld id="{152906C9-F480-45D3-950A-B91DDFF943FD}" type="slidenum">
              <a:rPr lang="en-US" altLang="zh-TW"/>
              <a:pPr/>
              <a:t>‹#›</a:t>
            </a:fld>
            <a:endParaRPr lang="en-US" altLang="zh-TW"/>
          </a:p>
        </p:txBody>
      </p:sp>
      <p:sp>
        <p:nvSpPr>
          <p:cNvPr id="5" name="日期版面配置區 4"/>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335845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p>
        </p:txBody>
      </p:sp>
      <p:sp>
        <p:nvSpPr>
          <p:cNvPr id="3" name="投影片編號版面配置區 2"/>
          <p:cNvSpPr>
            <a:spLocks noGrp="1"/>
          </p:cNvSpPr>
          <p:nvPr>
            <p:ph type="sldNum" sz="quarter" idx="11"/>
          </p:nvPr>
        </p:nvSpPr>
        <p:spPr>
          <a:xfrm>
            <a:off x="6553200" y="6172200"/>
            <a:ext cx="2133600" cy="457200"/>
          </a:xfrm>
          <a:prstGeom prst="rect">
            <a:avLst/>
          </a:prstGeom>
        </p:spPr>
        <p:txBody>
          <a:bodyPr/>
          <a:lstStyle>
            <a:lvl1pPr>
              <a:defRPr/>
            </a:lvl1pPr>
          </a:lstStyle>
          <a:p>
            <a:fld id="{63EB1D77-EAAB-405F-B010-31A5F99AF812}" type="slidenum">
              <a:rPr lang="en-US" altLang="zh-TW"/>
              <a:pPr/>
              <a:t>‹#›</a:t>
            </a:fld>
            <a:endParaRPr lang="en-US" altLang="zh-TW"/>
          </a:p>
        </p:txBody>
      </p:sp>
      <p:sp>
        <p:nvSpPr>
          <p:cNvPr id="4" name="日期版面配置區 3"/>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413328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2AD5B770-6324-4C86-A642-A014E7F5E8FC}"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243944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a:xfrm>
            <a:off x="6553200" y="6172200"/>
            <a:ext cx="2133600" cy="457200"/>
          </a:xfrm>
          <a:prstGeom prst="rect">
            <a:avLst/>
          </a:prstGeom>
        </p:spPr>
        <p:txBody>
          <a:bodyPr/>
          <a:lstStyle>
            <a:lvl1pPr>
              <a:defRPr/>
            </a:lvl1pPr>
          </a:lstStyle>
          <a:p>
            <a:fld id="{6C11E2F5-1545-4019-8DC3-77340D786707}" type="slidenum">
              <a:rPr lang="en-US" altLang="zh-TW"/>
              <a:pPr/>
              <a:t>‹#›</a:t>
            </a:fld>
            <a:endParaRPr lang="en-US" altLang="zh-TW"/>
          </a:p>
        </p:txBody>
      </p:sp>
      <p:sp>
        <p:nvSpPr>
          <p:cNvPr id="7" name="日期版面配置區 6"/>
          <p:cNvSpPr>
            <a:spLocks noGrp="1"/>
          </p:cNvSpPr>
          <p:nvPr>
            <p:ph type="dt" sz="half" idx="12"/>
          </p:nvPr>
        </p:nvSpPr>
        <p:spPr/>
        <p:txBody>
          <a:bodyPr/>
          <a:lstStyle>
            <a:lvl1pPr>
              <a:defRPr/>
            </a:lvl1pPr>
          </a:lstStyle>
          <a:p>
            <a:endParaRPr lang="en-US" altLang="zh-TW"/>
          </a:p>
        </p:txBody>
      </p:sp>
    </p:spTree>
    <p:extLst>
      <p:ext uri="{BB962C8B-B14F-4D97-AF65-F5344CB8AC3E}">
        <p14:creationId xmlns:p14="http://schemas.microsoft.com/office/powerpoint/2010/main" val="192367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zh-TW"/>
          </a:p>
        </p:txBody>
      </p:sp>
      <p:sp>
        <p:nvSpPr>
          <p:cNvPr id="37902" name="Rectangle 14"/>
          <p:cNvSpPr>
            <a:spLocks noGrp="1" noChangeArrowheads="1"/>
          </p:cNvSpPr>
          <p:nvPr>
            <p:ph type="title"/>
          </p:nvPr>
        </p:nvSpPr>
        <p:spPr bwMode="auto">
          <a:xfrm>
            <a:off x="457200" y="1295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7903" name="Rectangle 15"/>
          <p:cNvSpPr>
            <a:spLocks noGrp="1" noChangeArrowheads="1"/>
          </p:cNvSpPr>
          <p:nvPr>
            <p:ph type="body" idx="1"/>
          </p:nvPr>
        </p:nvSpPr>
        <p:spPr bwMode="auto">
          <a:xfrm>
            <a:off x="457200" y="2895600"/>
            <a:ext cx="8229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dirty="0" smtClean="0"/>
              <a:t>按一下以編輯母片</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3790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lvl1pPr>
          </a:lstStyle>
          <a:p>
            <a:endParaRPr lang="en-US" altLang="zh-TW" dirty="0"/>
          </a:p>
        </p:txBody>
      </p:sp>
      <p:sp>
        <p:nvSpPr>
          <p:cNvPr id="37905" name="Text Box 17"/>
          <p:cNvSpPr txBox="1">
            <a:spLocks noChangeArrowheads="1"/>
          </p:cNvSpPr>
          <p:nvPr userDrawn="1"/>
        </p:nvSpPr>
        <p:spPr bwMode="auto">
          <a:xfrm>
            <a:off x="5943600" y="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zh-TW"/>
          </a:p>
        </p:txBody>
      </p:sp>
      <p:sp>
        <p:nvSpPr>
          <p:cNvPr id="37906" name="Text Box 18"/>
          <p:cNvSpPr txBox="1">
            <a:spLocks noChangeArrowheads="1"/>
          </p:cNvSpPr>
          <p:nvPr userDrawn="1"/>
        </p:nvSpPr>
        <p:spPr bwMode="auto">
          <a:xfrm>
            <a:off x="6096000" y="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TW" altLang="zh-TW"/>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新細明體" pitchFamily="18" charset="-120"/>
        </a:defRPr>
      </a:lvl2pPr>
      <a:lvl3pPr algn="l" rtl="0" fontAlgn="base">
        <a:spcBef>
          <a:spcPct val="0"/>
        </a:spcBef>
        <a:spcAft>
          <a:spcPct val="0"/>
        </a:spcAft>
        <a:defRPr kumimoji="1" sz="4400">
          <a:solidFill>
            <a:schemeClr val="tx1"/>
          </a:solidFill>
          <a:latin typeface="Arial" charset="0"/>
          <a:ea typeface="新細明體" pitchFamily="18" charset="-120"/>
        </a:defRPr>
      </a:lvl3pPr>
      <a:lvl4pPr algn="l" rtl="0" fontAlgn="base">
        <a:spcBef>
          <a:spcPct val="0"/>
        </a:spcBef>
        <a:spcAft>
          <a:spcPct val="0"/>
        </a:spcAft>
        <a:defRPr kumimoji="1" sz="4400">
          <a:solidFill>
            <a:schemeClr val="tx1"/>
          </a:solidFill>
          <a:latin typeface="Arial" charset="0"/>
          <a:ea typeface="新細明體" pitchFamily="18" charset="-120"/>
        </a:defRPr>
      </a:lvl4pPr>
      <a:lvl5pPr algn="l" rtl="0" fontAlgn="base">
        <a:spcBef>
          <a:spcPct val="0"/>
        </a:spcBef>
        <a:spcAft>
          <a:spcPct val="0"/>
        </a:spcAft>
        <a:defRPr kumimoji="1" sz="4400">
          <a:solidFill>
            <a:schemeClr val="tx1"/>
          </a:solidFill>
          <a:latin typeface="Arial" charset="0"/>
          <a:ea typeface="新細明體" pitchFamily="18" charset="-120"/>
        </a:defRPr>
      </a:lvl5pPr>
      <a:lvl6pPr marL="457200" algn="l" rtl="0" fontAlgn="base">
        <a:spcBef>
          <a:spcPct val="0"/>
        </a:spcBef>
        <a:spcAft>
          <a:spcPct val="0"/>
        </a:spcAft>
        <a:defRPr kumimoji="1" sz="4400">
          <a:solidFill>
            <a:schemeClr val="tx1"/>
          </a:solidFill>
          <a:latin typeface="Arial" charset="0"/>
          <a:ea typeface="新細明體" pitchFamily="18" charset="-120"/>
        </a:defRPr>
      </a:lvl6pPr>
      <a:lvl7pPr marL="914400" algn="l" rtl="0" fontAlgn="base">
        <a:spcBef>
          <a:spcPct val="0"/>
        </a:spcBef>
        <a:spcAft>
          <a:spcPct val="0"/>
        </a:spcAft>
        <a:defRPr kumimoji="1" sz="4400">
          <a:solidFill>
            <a:schemeClr val="tx1"/>
          </a:solidFill>
          <a:latin typeface="Arial" charset="0"/>
          <a:ea typeface="新細明體" pitchFamily="18" charset="-120"/>
        </a:defRPr>
      </a:lvl7pPr>
      <a:lvl8pPr marL="1371600" algn="l" rtl="0" fontAlgn="base">
        <a:spcBef>
          <a:spcPct val="0"/>
        </a:spcBef>
        <a:spcAft>
          <a:spcPct val="0"/>
        </a:spcAft>
        <a:defRPr kumimoji="1" sz="4400">
          <a:solidFill>
            <a:schemeClr val="tx1"/>
          </a:solidFill>
          <a:latin typeface="Arial" charset="0"/>
          <a:ea typeface="新細明體" pitchFamily="18" charset="-120"/>
        </a:defRPr>
      </a:lvl8pPr>
      <a:lvl9pPr marL="1828800" algn="l" rtl="0" fontAlgn="base">
        <a:spcBef>
          <a:spcPct val="0"/>
        </a:spcBef>
        <a:spcAft>
          <a:spcPct val="0"/>
        </a:spcAft>
        <a:defRPr kumimoji="1" sz="4400">
          <a:solidFill>
            <a:schemeClr val="tx1"/>
          </a:solidFill>
          <a:latin typeface="Arial" charset="0"/>
          <a:ea typeface="新細明體" pitchFamily="18" charset="-12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5292080" y="260648"/>
            <a:ext cx="2736304" cy="6120680"/>
          </a:xfrm>
        </p:spPr>
        <p:txBody>
          <a:bodyPr vert="eaVert" anchor="t"/>
          <a:lstStyle/>
          <a:p>
            <a:pPr>
              <a:spcBef>
                <a:spcPct val="50000"/>
              </a:spcBef>
            </a:pPr>
            <a:r>
              <a:rPr lang="zh-TW" altLang="en-US" sz="3800" dirty="0">
                <a:solidFill>
                  <a:schemeClr val="tx1"/>
                </a:solidFill>
                <a:latin typeface="華康新特黑體" panose="02010609010101010101" pitchFamily="49" charset="-120"/>
                <a:ea typeface="華康新特黑體" panose="02010609010101010101" pitchFamily="49" charset="-120"/>
              </a:rPr>
              <a:t>第</a:t>
            </a:r>
            <a:r>
              <a:rPr lang="en-US" altLang="zh-TW" sz="3800" dirty="0">
                <a:solidFill>
                  <a:schemeClr val="tx1"/>
                </a:solidFill>
                <a:latin typeface="華康新特黑體" panose="02010609010101010101" pitchFamily="49" charset="-120"/>
                <a:ea typeface="華康新特黑體" panose="02010609010101010101" pitchFamily="49" charset="-120"/>
              </a:rPr>
              <a:t>1</a:t>
            </a:r>
            <a:r>
              <a:rPr lang="zh-TW" altLang="en-US" sz="3800" dirty="0" smtClean="0">
                <a:solidFill>
                  <a:schemeClr val="tx1"/>
                </a:solidFill>
                <a:latin typeface="華康新特黑體" panose="02010609010101010101" pitchFamily="49" charset="-120"/>
                <a:ea typeface="華康新特黑體" panose="02010609010101010101" pitchFamily="49" charset="-120"/>
              </a:rPr>
              <a:t>章</a:t>
            </a:r>
            <a:r>
              <a:rPr lang="en-US" altLang="zh-TW" sz="3800" dirty="0" smtClean="0">
                <a:solidFill>
                  <a:schemeClr val="tx1"/>
                </a:solidFill>
                <a:latin typeface="華康新特黑體" panose="02010609010101010101" pitchFamily="49" charset="-120"/>
                <a:ea typeface="華康新特黑體" panose="02010609010101010101" pitchFamily="49" charset="-120"/>
              </a:rPr>
              <a:t/>
            </a:r>
            <a:br>
              <a:rPr lang="en-US" altLang="zh-TW" sz="3800" dirty="0" smtClean="0">
                <a:solidFill>
                  <a:schemeClr val="tx1"/>
                </a:solidFill>
                <a:latin typeface="華康新特黑體" panose="02010609010101010101" pitchFamily="49" charset="-120"/>
                <a:ea typeface="華康新特黑體" panose="02010609010101010101" pitchFamily="49" charset="-120"/>
              </a:rPr>
            </a:br>
            <a:r>
              <a:rPr lang="zh-TW" altLang="en-US" sz="3800" dirty="0" smtClean="0">
                <a:solidFill>
                  <a:schemeClr val="tx1"/>
                </a:solidFill>
                <a:latin typeface="華康新特黑體" panose="02010609010101010101" pitchFamily="49" charset="-120"/>
                <a:ea typeface="華康新特黑體" panose="02010609010101010101" pitchFamily="49" charset="-120"/>
              </a:rPr>
              <a:t>華人</a:t>
            </a:r>
            <a:r>
              <a:rPr lang="zh-TW" altLang="en-US" sz="3800" dirty="0">
                <a:solidFill>
                  <a:schemeClr val="tx1"/>
                </a:solidFill>
                <a:latin typeface="華康新特黑體" panose="02010609010101010101" pitchFamily="49" charset="-120"/>
                <a:ea typeface="華康新特黑體" panose="02010609010101010101" pitchFamily="49" charset="-120"/>
              </a:rPr>
              <a:t>社會企業發展</a:t>
            </a:r>
            <a:r>
              <a:rPr lang="zh-TW" altLang="en-US" sz="3800" dirty="0" smtClean="0">
                <a:solidFill>
                  <a:schemeClr val="tx1"/>
                </a:solidFill>
                <a:latin typeface="華康新特黑體" panose="02010609010101010101" pitchFamily="49" charset="-120"/>
                <a:ea typeface="華康新特黑體" panose="02010609010101010101" pitchFamily="49" charset="-120"/>
              </a:rPr>
              <a:t>的路徑：</a:t>
            </a:r>
            <a:r>
              <a:rPr lang="en-US" altLang="zh-TW" sz="3800" dirty="0" smtClean="0">
                <a:solidFill>
                  <a:schemeClr val="tx1"/>
                </a:solidFill>
                <a:latin typeface="華康新特黑體" panose="02010609010101010101" pitchFamily="49" charset="-120"/>
                <a:ea typeface="華康新特黑體" panose="02010609010101010101" pitchFamily="49" charset="-120"/>
              </a:rPr>
              <a:t/>
            </a:r>
            <a:br>
              <a:rPr lang="en-US" altLang="zh-TW" sz="3800" dirty="0" smtClean="0">
                <a:solidFill>
                  <a:schemeClr val="tx1"/>
                </a:solidFill>
                <a:latin typeface="華康新特黑體" panose="02010609010101010101" pitchFamily="49" charset="-120"/>
                <a:ea typeface="華康新特黑體" panose="02010609010101010101" pitchFamily="49" charset="-120"/>
              </a:rPr>
            </a:br>
            <a:r>
              <a:rPr lang="zh-TW" altLang="en-US" sz="2800" dirty="0" smtClean="0">
                <a:solidFill>
                  <a:schemeClr val="tx1"/>
                </a:solidFill>
                <a:latin typeface="華康新特黑體" panose="02010609010101010101" pitchFamily="49" charset="-120"/>
                <a:ea typeface="華康新特黑體" panose="02010609010101010101" pitchFamily="49" charset="-120"/>
              </a:rPr>
              <a:t>「</a:t>
            </a:r>
            <a:r>
              <a:rPr lang="zh-TW" altLang="en-US" sz="2800" dirty="0">
                <a:solidFill>
                  <a:schemeClr val="tx1"/>
                </a:solidFill>
                <a:latin typeface="華康新特黑體" panose="02010609010101010101" pitchFamily="49" charset="-120"/>
                <a:ea typeface="華康新特黑體" panose="02010609010101010101" pitchFamily="49" charset="-120"/>
              </a:rPr>
              <a:t>設計思考</a:t>
            </a:r>
            <a:r>
              <a:rPr lang="zh-TW" altLang="en-US" sz="2800" dirty="0" smtClean="0">
                <a:solidFill>
                  <a:schemeClr val="tx1"/>
                </a:solidFill>
                <a:latin typeface="華康新特黑體" panose="02010609010101010101" pitchFamily="49" charset="-120"/>
                <a:ea typeface="華康新特黑體" panose="02010609010101010101" pitchFamily="49" charset="-120"/>
              </a:rPr>
              <a:t>」與「</a:t>
            </a:r>
            <a:r>
              <a:rPr lang="zh-TW" altLang="en-US" sz="2800" dirty="0">
                <a:solidFill>
                  <a:schemeClr val="tx1"/>
                </a:solidFill>
                <a:latin typeface="華康新特黑體" panose="02010609010101010101" pitchFamily="49" charset="-120"/>
                <a:ea typeface="華康新特黑體" panose="02010609010101010101" pitchFamily="49" charset="-120"/>
              </a:rPr>
              <a:t>管理倫理」的取向</a:t>
            </a:r>
          </a:p>
        </p:txBody>
      </p:sp>
      <p:sp>
        <p:nvSpPr>
          <p:cNvPr id="4" name="文字方塊 3"/>
          <p:cNvSpPr txBox="1"/>
          <p:nvPr/>
        </p:nvSpPr>
        <p:spPr>
          <a:xfrm>
            <a:off x="-1" y="6595115"/>
            <a:ext cx="4464000" cy="276999"/>
          </a:xfrm>
          <a:prstGeom prst="rect">
            <a:avLst/>
          </a:prstGeom>
          <a:solidFill>
            <a:schemeClr val="bg1">
              <a:alpha val="60000"/>
            </a:schemeClr>
          </a:solid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zh-TW" altLang="en-US" sz="1200" dirty="0" smtClean="0">
                <a:solidFill>
                  <a:schemeClr val="tx1"/>
                </a:solidFill>
                <a:latin typeface="華康中黑體" panose="020B0509000000000000" pitchFamily="49" charset="-120"/>
                <a:ea typeface="華康中黑體" panose="020B0509000000000000" pitchFamily="49" charset="-120"/>
              </a:rPr>
              <a:t>社會企業的發展：設計思考</a:t>
            </a:r>
            <a:r>
              <a:rPr lang="en-US" altLang="zh-TW" sz="1200" dirty="0" smtClean="0">
                <a:solidFill>
                  <a:schemeClr val="tx1"/>
                </a:solidFill>
                <a:latin typeface="華康中黑體" panose="020B0509000000000000" pitchFamily="49" charset="-120"/>
                <a:ea typeface="華康中黑體" panose="020B0509000000000000" pitchFamily="49" charset="-120"/>
              </a:rPr>
              <a:t>x</a:t>
            </a:r>
            <a:r>
              <a:rPr lang="zh-TW" altLang="en-US" sz="1200" dirty="0" smtClean="0">
                <a:solidFill>
                  <a:schemeClr val="tx1"/>
                </a:solidFill>
                <a:latin typeface="華康中黑體" panose="020B0509000000000000" pitchFamily="49" charset="-120"/>
                <a:ea typeface="華康中黑體" panose="020B0509000000000000" pitchFamily="49" charset="-120"/>
              </a:rPr>
              <a:t>管理倫理</a:t>
            </a:r>
            <a:r>
              <a:rPr lang="zh-TW" altLang="en-US" sz="1200" dirty="0">
                <a:solidFill>
                  <a:schemeClr val="tx1"/>
                </a:solidFill>
                <a:latin typeface="華康中黑體" panose="020B0509000000000000" pitchFamily="49" charset="-120"/>
                <a:ea typeface="華康中黑體" panose="020B0509000000000000" pitchFamily="49" charset="-120"/>
              </a:rPr>
              <a:t> 吳成豐著  </a:t>
            </a:r>
            <a:r>
              <a:rPr lang="zh-TW" altLang="en-US" sz="1200" dirty="0" smtClean="0">
                <a:solidFill>
                  <a:schemeClr val="tx1"/>
                </a:solidFill>
                <a:latin typeface="華康中黑體" panose="020B0509000000000000" pitchFamily="49" charset="-120"/>
                <a:ea typeface="華康中黑體" panose="020B0509000000000000" pitchFamily="49" charset="-120"/>
              </a:rPr>
              <a:t>前程</a:t>
            </a:r>
            <a:r>
              <a:rPr lang="zh-TW" altLang="en-US" sz="1200" dirty="0">
                <a:solidFill>
                  <a:schemeClr val="tx1"/>
                </a:solidFill>
                <a:latin typeface="華康中黑體" panose="020B0509000000000000" pitchFamily="49" charset="-120"/>
                <a:ea typeface="華康中黑體" panose="020B0509000000000000" pitchFamily="49" charset="-120"/>
              </a:rPr>
              <a:t>文化出版</a:t>
            </a:r>
          </a:p>
        </p:txBody>
      </p:sp>
      <p:sp>
        <p:nvSpPr>
          <p:cNvPr id="6" name="副標題 5"/>
          <p:cNvSpPr>
            <a:spLocks noGrp="1"/>
          </p:cNvSpPr>
          <p:nvPr>
            <p:ph type="subTitle" idx="1"/>
          </p:nvPr>
        </p:nvSpPr>
        <p:spPr>
          <a:xfrm>
            <a:off x="4211960" y="3717032"/>
            <a:ext cx="936104" cy="2579018"/>
          </a:xfrm>
        </p:spPr>
        <p:txBody>
          <a:bodyPr vert="eaVert" anchor="ctr"/>
          <a:lstStyle/>
          <a:p>
            <a:r>
              <a:rPr lang="zh-TW" altLang="en-US" sz="2400" dirty="0" smtClean="0">
                <a:latin typeface="華康中黑體" panose="020B0509000000000000" pitchFamily="49" charset="-120"/>
                <a:ea typeface="華康中黑體" panose="020B0509000000000000" pitchFamily="49" charset="-120"/>
              </a:rPr>
              <a:t>授課教師：</a:t>
            </a:r>
            <a:endParaRPr lang="zh-TW" altLang="en-US" sz="2400" dirty="0">
              <a:latin typeface="華康中黑體" panose="020B0509000000000000" pitchFamily="49" charset="-120"/>
              <a:ea typeface="華康中黑體" panose="020B0509000000000000" pitchFamily="49"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257200"/>
            <a:ext cx="8784976" cy="1371600"/>
          </a:xfrm>
        </p:spPr>
        <p:txBody>
          <a:bodyPr/>
          <a:lstStyle/>
          <a:p>
            <a:pPr marL="180000"/>
            <a:r>
              <a:rPr lang="en-US" altLang="zh-TW" sz="4000" dirty="0">
                <a:latin typeface="華康新特明體" panose="02020909000000000000" pitchFamily="49" charset="-120"/>
                <a:ea typeface="華康新特明體" panose="02020909000000000000" pitchFamily="49" charset="-120"/>
                <a:cs typeface="Times New Roman" panose="02020603050405020304" pitchFamily="18" charset="0"/>
              </a:rPr>
              <a:t>1.1 </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心</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的</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設計（</a:t>
            </a:r>
            <a:r>
              <a:rPr lang="en-US" altLang="zh-TW" sz="4000" dirty="0" smtClean="0">
                <a:latin typeface="華康新特明體" panose="02020909000000000000" pitchFamily="49" charset="-120"/>
                <a:ea typeface="華康新特明體" panose="02020909000000000000" pitchFamily="49" charset="-120"/>
                <a:cs typeface="Times New Roman" panose="02020603050405020304" pitchFamily="18" charset="0"/>
              </a:rPr>
              <a:t>Heart Design</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a:t>
            </a:r>
            <a:r>
              <a:rPr lang="en-US" altLang="zh-TW"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a:r>
            <a:br>
              <a:rPr lang="en-US" altLang="zh-TW" sz="4000" dirty="0" smtClean="0">
                <a:latin typeface="華康新特明體" panose="02020909000000000000" pitchFamily="49" charset="-120"/>
                <a:ea typeface="華康新特明體" panose="02020909000000000000" pitchFamily="49" charset="-120"/>
                <a:cs typeface="Times New Roman" panose="02020603050405020304" pitchFamily="18" charset="0"/>
              </a:rPr>
            </a:br>
            <a:r>
              <a:rPr lang="en-US" altLang="zh-TW"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 最基礎</a:t>
            </a:r>
            <a:r>
              <a:rPr lang="zh-TW" altLang="en-US" sz="4000" dirty="0">
                <a:latin typeface="華康新特明體" panose="02020909000000000000" pitchFamily="49" charset="-120"/>
                <a:ea typeface="華康新特明體" panose="02020909000000000000" pitchFamily="49" charset="-120"/>
                <a:cs typeface="Times New Roman" panose="02020603050405020304" pitchFamily="18" charset="0"/>
              </a:rPr>
              <a:t>的利他心</a:t>
            </a:r>
            <a:r>
              <a:rPr lang="zh-TW" altLang="en-US" sz="4000" dirty="0" smtClean="0">
                <a:latin typeface="華康新特明體" panose="02020909000000000000" pitchFamily="49" charset="-120"/>
                <a:ea typeface="華康新特明體" panose="02020909000000000000" pitchFamily="49" charset="-120"/>
                <a:cs typeface="Times New Roman" panose="02020603050405020304" pitchFamily="18" charset="0"/>
              </a:rPr>
              <a:t>念</a:t>
            </a:r>
            <a:endParaRPr lang="zh-TW" altLang="en-US" dirty="0">
              <a:latin typeface="華康新特明體" panose="02020909000000000000" pitchFamily="49" charset="-120"/>
              <a:ea typeface="華康新特明體" panose="02020909000000000000" pitchFamily="49" charset="-120"/>
              <a:cs typeface="Times New Roman" panose="02020603050405020304" pitchFamily="18" charset="0"/>
            </a:endParaRPr>
          </a:p>
        </p:txBody>
      </p:sp>
      <p:sp>
        <p:nvSpPr>
          <p:cNvPr id="3" name="內容版面配置區 2"/>
          <p:cNvSpPr>
            <a:spLocks noGrp="1"/>
          </p:cNvSpPr>
          <p:nvPr>
            <p:ph idx="1"/>
          </p:nvPr>
        </p:nvSpPr>
        <p:spPr>
          <a:xfrm>
            <a:off x="251520" y="1718224"/>
            <a:ext cx="8640960" cy="4464496"/>
          </a:xfrm>
        </p:spPr>
        <p:txBody>
          <a:bodyPr/>
          <a:lstStyle/>
          <a:p>
            <a:pPr algn="just">
              <a:spcAft>
                <a:spcPts val="600"/>
              </a:spcAft>
            </a:pPr>
            <a:r>
              <a:rPr lang="zh-TW" altLang="en-US" sz="3000" b="1" dirty="0" smtClean="0">
                <a:latin typeface="Times New Roman" panose="02020603050405020304" pitchFamily="18" charset="0"/>
                <a:ea typeface="華康中黑體" panose="020B0509000000000000" pitchFamily="49" charset="-120"/>
                <a:cs typeface="Times New Roman" panose="02020603050405020304" pitchFamily="18" charset="0"/>
              </a:rPr>
              <a:t>意涵</a:t>
            </a:r>
            <a:endParaRPr lang="en-US" altLang="zh-TW" sz="3000" b="1" dirty="0" smtClean="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20000"/>
              </a:lnSpc>
              <a:spcAft>
                <a:spcPts val="12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「心的設計」是一種基於利他主義的心</a:t>
            </a: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念</a:t>
            </a:r>
            <a:r>
              <a:rPr lang="en-US" altLang="zh-TW" sz="2600" dirty="0" smtClean="0">
                <a:latin typeface="Times New Roman" panose="02020603050405020304" pitchFamily="18" charset="0"/>
                <a:ea typeface="華康中黑體" panose="020B0509000000000000" pitchFamily="49" charset="-120"/>
                <a:cs typeface="Times New Roman" panose="02020603050405020304" pitchFamily="18" charset="0"/>
              </a:rPr>
              <a:t>(Mindset</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a:t>
            </a: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這種有別於只解決一個特定問題的思考模式方式。</a:t>
            </a:r>
          </a:p>
          <a:p>
            <a:pPr algn="just">
              <a:spcAft>
                <a:spcPts val="600"/>
              </a:spcAft>
            </a:pPr>
            <a:r>
              <a:rPr lang="zh-TW" altLang="en-US" sz="3000" b="1" dirty="0">
                <a:latin typeface="Times New Roman" panose="02020603050405020304" pitchFamily="18" charset="0"/>
                <a:ea typeface="華康中黑體" panose="020B0509000000000000" pitchFamily="49" charset="-120"/>
                <a:cs typeface="Times New Roman" panose="02020603050405020304" pitchFamily="18" charset="0"/>
              </a:rPr>
              <a:t>源起</a:t>
            </a:r>
            <a:endPar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20000"/>
              </a:lnSpc>
              <a:spcAft>
                <a:spcPts val="1200"/>
              </a:spcAft>
            </a:pPr>
            <a:r>
              <a:rPr lang="zh-TW" altLang="zh-TW" sz="2600" dirty="0">
                <a:latin typeface="Times New Roman" panose="02020603050405020304" pitchFamily="18" charset="0"/>
                <a:ea typeface="華康中黑體" panose="020B0509000000000000" pitchFamily="49" charset="-120"/>
                <a:cs typeface="Times New Roman" panose="02020603050405020304" pitchFamily="18" charset="0"/>
              </a:rPr>
              <a:t>企業單純以捐錢來協助解決社會問題，來自於</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20</a:t>
            </a:r>
            <a:r>
              <a:rPr lang="zh-TW" altLang="zh-TW" sz="2600" dirty="0">
                <a:latin typeface="Times New Roman" panose="02020603050405020304" pitchFamily="18" charset="0"/>
                <a:ea typeface="華康中黑體" panose="020B0509000000000000" pitchFamily="49" charset="-120"/>
                <a:cs typeface="Times New Roman" panose="02020603050405020304" pitchFamily="18" charset="0"/>
              </a:rPr>
              <a:t>世紀的「設計思考」，也就是一種將設計業的思考模式和流程套用在企業經營上來解決問題的系統性方式</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a:t>
            </a:r>
          </a:p>
        </p:txBody>
      </p:sp>
    </p:spTree>
    <p:extLst>
      <p:ext uri="{BB962C8B-B14F-4D97-AF65-F5344CB8AC3E}">
        <p14:creationId xmlns:p14="http://schemas.microsoft.com/office/powerpoint/2010/main" val="60119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childTnLst>
                          </p:cTn>
                        </p:par>
                        <p:par>
                          <p:cTn id="11" fill="hold">
                            <p:stCondLst>
                              <p:cond delay="750"/>
                            </p:stCondLst>
                            <p:childTnLst>
                              <p:par>
                                <p:cTn id="12" presetID="10"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750"/>
                                        <p:tgtEl>
                                          <p:spTgt spid="3">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718224"/>
            <a:ext cx="8640960" cy="4464496"/>
          </a:xfrm>
        </p:spPr>
        <p:txBody>
          <a:bodyPr/>
          <a:lstStyle/>
          <a:p>
            <a:pPr algn="just" hangingPunct="0">
              <a:spcAft>
                <a:spcPts val="600"/>
              </a:spcAft>
            </a:pPr>
            <a:r>
              <a:rPr lang="zh-TW" altLang="zh-TW" sz="3000" b="1" dirty="0">
                <a:latin typeface="Times New Roman" panose="02020603050405020304" pitchFamily="18" charset="0"/>
                <a:ea typeface="華康中黑體" panose="020B0509000000000000" pitchFamily="49" charset="-120"/>
                <a:cs typeface="Times New Roman" panose="02020603050405020304" pitchFamily="18" charset="0"/>
              </a:rPr>
              <a:t>西方將社企起源分為幾種型式：</a:t>
            </a:r>
            <a:endPar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endParaRPr>
          </a:p>
        </p:txBody>
      </p:sp>
      <p:sp>
        <p:nvSpPr>
          <p:cNvPr id="7" name="標題 1"/>
          <p:cNvSpPr txBox="1">
            <a:spLocks/>
          </p:cNvSpPr>
          <p:nvPr/>
        </p:nvSpPr>
        <p:spPr bwMode="auto">
          <a:xfrm>
            <a:off x="179512" y="257200"/>
            <a:ext cx="8784976"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180000">
              <a:defRPr sz="4000">
                <a:latin typeface="華康新特明體" panose="02020909000000000000" pitchFamily="49" charset="-120"/>
                <a:ea typeface="華康新特明體" panose="02020909000000000000" pitchFamily="49" charset="-120"/>
                <a:cs typeface="Times New Roman" panose="02020603050405020304" pitchFamily="18" charset="0"/>
              </a:defRPr>
            </a:lvl1pPr>
            <a:lvl2pPr>
              <a:defRPr sz="4400"/>
            </a:lvl2pPr>
            <a:lvl3pPr>
              <a:defRPr sz="4400"/>
            </a:lvl3pPr>
            <a:lvl4pPr>
              <a:defRPr sz="4400"/>
            </a:lvl4pPr>
            <a:lvl5pPr>
              <a:defRPr sz="4400"/>
            </a:lvl5pPr>
            <a:lvl6pPr marL="457200" fontAlgn="base">
              <a:spcBef>
                <a:spcPct val="0"/>
              </a:spcBef>
              <a:spcAft>
                <a:spcPct val="0"/>
              </a:spcAft>
              <a:defRPr sz="4400"/>
            </a:lvl6pPr>
            <a:lvl7pPr marL="914400" fontAlgn="base">
              <a:spcBef>
                <a:spcPct val="0"/>
              </a:spcBef>
              <a:spcAft>
                <a:spcPct val="0"/>
              </a:spcAft>
              <a:defRPr sz="4400"/>
            </a:lvl7pPr>
            <a:lvl8pPr marL="1371600" fontAlgn="base">
              <a:spcBef>
                <a:spcPct val="0"/>
              </a:spcBef>
              <a:spcAft>
                <a:spcPct val="0"/>
              </a:spcAft>
              <a:defRPr sz="4400"/>
            </a:lvl8pPr>
            <a:lvl9pPr marL="1828800" fontAlgn="base">
              <a:spcBef>
                <a:spcPct val="0"/>
              </a:spcBef>
              <a:spcAft>
                <a:spcPct val="0"/>
              </a:spcAft>
              <a:defRPr sz="4400"/>
            </a:lvl9pPr>
          </a:lstStyle>
          <a:p>
            <a:r>
              <a:rPr lang="en-US" altLang="zh-TW" dirty="0"/>
              <a:t>1.2 </a:t>
            </a:r>
            <a:r>
              <a:rPr lang="zh-TW" altLang="en-US" dirty="0" smtClean="0"/>
              <a:t> </a:t>
            </a:r>
            <a:r>
              <a:rPr lang="zh-TW" altLang="zh-TW" dirty="0" smtClean="0"/>
              <a:t>「</a:t>
            </a:r>
            <a:r>
              <a:rPr lang="zh-TW" altLang="zh-TW" dirty="0"/>
              <a:t>社企起源型式」的特質</a:t>
            </a:r>
            <a:r>
              <a:rPr lang="zh-TW" altLang="en-US" dirty="0"/>
              <a:t>－</a:t>
            </a:r>
            <a:r>
              <a:rPr lang="en-US" altLang="zh-TW" dirty="0"/>
              <a:t/>
            </a:r>
            <a:br>
              <a:rPr lang="en-US" altLang="zh-TW" dirty="0"/>
            </a:br>
            <a:r>
              <a:rPr lang="zh-TW" altLang="en-US" dirty="0" smtClean="0"/>
              <a:t>      </a:t>
            </a:r>
            <a:r>
              <a:rPr lang="zh-TW" altLang="zh-TW" dirty="0" smtClean="0"/>
              <a:t>互利</a:t>
            </a:r>
            <a:r>
              <a:rPr lang="zh-TW" altLang="zh-TW" dirty="0"/>
              <a:t>共生與社會運動</a:t>
            </a:r>
            <a:endParaRPr lang="zh-TW" altLang="en-US" dirty="0"/>
          </a:p>
        </p:txBody>
      </p:sp>
      <p:graphicFrame>
        <p:nvGraphicFramePr>
          <p:cNvPr id="2" name="資料庫圖表 1"/>
          <p:cNvGraphicFramePr/>
          <p:nvPr>
            <p:extLst>
              <p:ext uri="{D42A27DB-BD31-4B8C-83A1-F6EECF244321}">
                <p14:modId xmlns:p14="http://schemas.microsoft.com/office/powerpoint/2010/main" val="3661159862"/>
              </p:ext>
            </p:extLst>
          </p:nvPr>
        </p:nvGraphicFramePr>
        <p:xfrm>
          <a:off x="827584" y="2420888"/>
          <a:ext cx="770485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1171263" y="2924944"/>
            <a:ext cx="412292" cy="584775"/>
          </a:xfrm>
          <a:prstGeom prst="rect">
            <a:avLst/>
          </a:prstGeom>
          <a:noFill/>
        </p:spPr>
        <p:txBody>
          <a:bodyPr wrap="none" rtlCol="0">
            <a:spAutoFit/>
          </a:bodyPr>
          <a:lstStyle/>
          <a:p>
            <a:r>
              <a:rPr lang="en-US" altLang="zh-TW" sz="3200" dirty="0" smtClean="0">
                <a:solidFill>
                  <a:schemeClr val="tx1">
                    <a:lumMod val="75000"/>
                    <a:lumOff val="25000"/>
                  </a:schemeClr>
                </a:solidFill>
              </a:rPr>
              <a:t>1</a:t>
            </a:r>
            <a:endParaRPr lang="zh-TW" altLang="en-US" sz="3200" dirty="0">
              <a:solidFill>
                <a:schemeClr val="tx1">
                  <a:lumMod val="75000"/>
                  <a:lumOff val="25000"/>
                </a:schemeClr>
              </a:solidFill>
            </a:endParaRPr>
          </a:p>
        </p:txBody>
      </p:sp>
      <p:sp>
        <p:nvSpPr>
          <p:cNvPr id="19" name="文字方塊 18"/>
          <p:cNvSpPr txBox="1"/>
          <p:nvPr/>
        </p:nvSpPr>
        <p:spPr>
          <a:xfrm>
            <a:off x="1471514" y="4166890"/>
            <a:ext cx="412292" cy="584775"/>
          </a:xfrm>
          <a:prstGeom prst="rect">
            <a:avLst/>
          </a:prstGeom>
          <a:noFill/>
        </p:spPr>
        <p:txBody>
          <a:bodyPr wrap="none" rtlCol="0">
            <a:spAutoFit/>
          </a:bodyPr>
          <a:lstStyle/>
          <a:p>
            <a:r>
              <a:rPr lang="en-US" altLang="zh-TW" sz="3200" dirty="0" smtClean="0">
                <a:solidFill>
                  <a:schemeClr val="tx1">
                    <a:lumMod val="75000"/>
                    <a:lumOff val="25000"/>
                  </a:schemeClr>
                </a:solidFill>
              </a:rPr>
              <a:t>2</a:t>
            </a:r>
            <a:endParaRPr lang="zh-TW" altLang="en-US" sz="3200" dirty="0">
              <a:solidFill>
                <a:schemeClr val="tx1">
                  <a:lumMod val="75000"/>
                  <a:lumOff val="25000"/>
                </a:schemeClr>
              </a:solidFill>
            </a:endParaRPr>
          </a:p>
        </p:txBody>
      </p:sp>
      <p:sp>
        <p:nvSpPr>
          <p:cNvPr id="20" name="文字方塊 19"/>
          <p:cNvSpPr txBox="1"/>
          <p:nvPr/>
        </p:nvSpPr>
        <p:spPr>
          <a:xfrm>
            <a:off x="1184911" y="5381541"/>
            <a:ext cx="412292" cy="584775"/>
          </a:xfrm>
          <a:prstGeom prst="rect">
            <a:avLst/>
          </a:prstGeom>
          <a:noFill/>
        </p:spPr>
        <p:txBody>
          <a:bodyPr wrap="none" rtlCol="0">
            <a:spAutoFit/>
          </a:bodyPr>
          <a:lstStyle/>
          <a:p>
            <a:r>
              <a:rPr lang="en-US" altLang="zh-TW" sz="3200" dirty="0" smtClean="0">
                <a:solidFill>
                  <a:schemeClr val="tx1">
                    <a:lumMod val="75000"/>
                    <a:lumOff val="25000"/>
                  </a:schemeClr>
                </a:solidFill>
              </a:rPr>
              <a:t>3</a:t>
            </a:r>
            <a:endParaRPr lang="zh-TW" altLang="en-US" sz="3200" dirty="0">
              <a:solidFill>
                <a:schemeClr val="tx1">
                  <a:lumMod val="75000"/>
                  <a:lumOff val="25000"/>
                </a:schemeClr>
              </a:solidFill>
            </a:endParaRPr>
          </a:p>
        </p:txBody>
      </p:sp>
    </p:spTree>
    <p:extLst>
      <p:ext uri="{BB962C8B-B14F-4D97-AF65-F5344CB8AC3E}">
        <p14:creationId xmlns:p14="http://schemas.microsoft.com/office/powerpoint/2010/main" val="373992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graphicEl>
                                              <a:dgm id="{7E5DB76C-2FF7-43B6-A817-5B1ECD915365}"/>
                                            </p:graphicEl>
                                          </p:spTgt>
                                        </p:tgtEl>
                                        <p:attrNameLst>
                                          <p:attrName>style.visibility</p:attrName>
                                        </p:attrNameLst>
                                      </p:cBhvr>
                                      <p:to>
                                        <p:strVal val="visible"/>
                                      </p:to>
                                    </p:set>
                                    <p:animEffect transition="in" filter="wipe(left)">
                                      <p:cBhvr>
                                        <p:cTn id="11" dur="500"/>
                                        <p:tgtEl>
                                          <p:spTgt spid="2">
                                            <p:graphicEl>
                                              <a:dgm id="{7E5DB76C-2FF7-43B6-A817-5B1ECD915365}"/>
                                            </p:graphicEl>
                                          </p:spTgt>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2">
                                            <p:graphicEl>
                                              <a:dgm id="{A0E54E37-A7AE-413B-845E-5EED46121E8E}"/>
                                            </p:graphicEl>
                                          </p:spTgt>
                                        </p:tgtEl>
                                        <p:attrNameLst>
                                          <p:attrName>style.visibility</p:attrName>
                                        </p:attrNameLst>
                                      </p:cBhvr>
                                      <p:to>
                                        <p:strVal val="visible"/>
                                      </p:to>
                                    </p:set>
                                    <p:animEffect transition="in" filter="wipe(left)">
                                      <p:cBhvr>
                                        <p:cTn id="15" dur="500"/>
                                        <p:tgtEl>
                                          <p:spTgt spid="2">
                                            <p:graphicEl>
                                              <a:dgm id="{A0E54E37-A7AE-413B-845E-5EED46121E8E}"/>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
                                            <p:graphicEl>
                                              <a:dgm id="{B2DF1BD0-9C37-4D3D-AAB1-F5C22CD90C68}"/>
                                            </p:graphicEl>
                                          </p:spTgt>
                                        </p:tgtEl>
                                        <p:attrNameLst>
                                          <p:attrName>style.visibility</p:attrName>
                                        </p:attrNameLst>
                                      </p:cBhvr>
                                      <p:to>
                                        <p:strVal val="visible"/>
                                      </p:to>
                                    </p:set>
                                    <p:animEffect transition="in" filter="wipe(left)">
                                      <p:cBhvr>
                                        <p:cTn id="22" dur="750"/>
                                        <p:tgtEl>
                                          <p:spTgt spid="2">
                                            <p:graphicEl>
                                              <a:dgm id="{B2DF1BD0-9C37-4D3D-AAB1-F5C22CD90C68}"/>
                                            </p:graphicEl>
                                          </p:spTgt>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2">
                                            <p:graphicEl>
                                              <a:dgm id="{8510B72D-50DF-4AB9-9A00-CDA5DDE06570}"/>
                                            </p:graphicEl>
                                          </p:spTgt>
                                        </p:tgtEl>
                                        <p:attrNameLst>
                                          <p:attrName>style.visibility</p:attrName>
                                        </p:attrNameLst>
                                      </p:cBhvr>
                                      <p:to>
                                        <p:strVal val="visible"/>
                                      </p:to>
                                    </p:set>
                                    <p:animEffect transition="in" filter="wipe(left)">
                                      <p:cBhvr>
                                        <p:cTn id="26" dur="500"/>
                                        <p:tgtEl>
                                          <p:spTgt spid="2">
                                            <p:graphicEl>
                                              <a:dgm id="{8510B72D-50DF-4AB9-9A00-CDA5DDE06570}"/>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2">
                                            <p:graphicEl>
                                              <a:dgm id="{F1FC8994-9938-418A-A8B2-2E9C8AC08AE0}"/>
                                            </p:graphicEl>
                                          </p:spTgt>
                                        </p:tgtEl>
                                        <p:attrNameLst>
                                          <p:attrName>style.visibility</p:attrName>
                                        </p:attrNameLst>
                                      </p:cBhvr>
                                      <p:to>
                                        <p:strVal val="visible"/>
                                      </p:to>
                                    </p:set>
                                    <p:animEffect transition="in" filter="wipe(left)">
                                      <p:cBhvr>
                                        <p:cTn id="33" dur="750"/>
                                        <p:tgtEl>
                                          <p:spTgt spid="2">
                                            <p:graphicEl>
                                              <a:dgm id="{F1FC8994-9938-418A-A8B2-2E9C8AC08AE0}"/>
                                            </p:graphicEl>
                                          </p:spTgt>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2">
                                            <p:graphicEl>
                                              <a:dgm id="{8ED9EDBC-594B-4DA6-B5D8-7C9BB3CB42AD}"/>
                                            </p:graphicEl>
                                          </p:spTgt>
                                        </p:tgtEl>
                                        <p:attrNameLst>
                                          <p:attrName>style.visibility</p:attrName>
                                        </p:attrNameLst>
                                      </p:cBhvr>
                                      <p:to>
                                        <p:strVal val="visible"/>
                                      </p:to>
                                    </p:set>
                                    <p:animEffect transition="in" filter="wipe(left)">
                                      <p:cBhvr>
                                        <p:cTn id="37" dur="500"/>
                                        <p:tgtEl>
                                          <p:spTgt spid="2">
                                            <p:graphicEl>
                                              <a:dgm id="{8ED9EDBC-594B-4DA6-B5D8-7C9BB3CB42AD}"/>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2">
                                            <p:graphicEl>
                                              <a:dgm id="{24694376-5849-4626-97F7-C2B20E26E4BF}"/>
                                            </p:graphicEl>
                                          </p:spTgt>
                                        </p:tgtEl>
                                        <p:attrNameLst>
                                          <p:attrName>style.visibility</p:attrName>
                                        </p:attrNameLst>
                                      </p:cBhvr>
                                      <p:to>
                                        <p:strVal val="visible"/>
                                      </p:to>
                                    </p:set>
                                    <p:animEffect transition="in" filter="wipe(left)">
                                      <p:cBhvr>
                                        <p:cTn id="44" dur="750"/>
                                        <p:tgtEl>
                                          <p:spTgt spid="2">
                                            <p:graphicEl>
                                              <a:dgm id="{24694376-5849-4626-97F7-C2B20E26E4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2" grpId="0" uiExpand="1">
        <p:bldSub>
          <a:bldDgm bld="one"/>
        </p:bldSub>
      </p:bldGraphic>
      <p:bldP spid="4"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718224"/>
            <a:ext cx="8640960" cy="4464496"/>
          </a:xfrm>
        </p:spPr>
        <p:txBody>
          <a:bodyPr/>
          <a:lstStyle/>
          <a:p>
            <a:pPr algn="just" hangingPunct="0">
              <a:spcAft>
                <a:spcPts val="600"/>
              </a:spcAft>
            </a:pPr>
            <a:r>
              <a:rPr lang="zh-TW" altLang="en-US" sz="3000" b="1" dirty="0">
                <a:latin typeface="Times New Roman" panose="02020603050405020304" pitchFamily="18" charset="0"/>
                <a:ea typeface="華康中黑體" panose="020B0509000000000000" pitchFamily="49" charset="-120"/>
                <a:cs typeface="Times New Roman" panose="02020603050405020304" pitchFamily="18" charset="0"/>
              </a:rPr>
              <a:t>西方學者</a:t>
            </a:r>
            <a:r>
              <a:rPr lang="en-US" altLang="zh-TW" sz="3000" b="1" dirty="0" err="1">
                <a:latin typeface="Times New Roman" panose="02020603050405020304" pitchFamily="18" charset="0"/>
                <a:ea typeface="華康中黑體" panose="020B0509000000000000" pitchFamily="49" charset="-120"/>
                <a:cs typeface="Times New Roman" panose="02020603050405020304" pitchFamily="18" charset="0"/>
              </a:rPr>
              <a:t>Rossouw</a:t>
            </a:r>
            <a:r>
              <a:rPr lang="zh-TW" altLang="en-US" sz="3000" b="1" dirty="0">
                <a:latin typeface="Times New Roman" panose="02020603050405020304" pitchFamily="18" charset="0"/>
                <a:ea typeface="華康中黑體" panose="020B0509000000000000" pitchFamily="49" charset="-120"/>
                <a:cs typeface="Times New Roman" panose="02020603050405020304" pitchFamily="18" charset="0"/>
              </a:rPr>
              <a:t>與</a:t>
            </a:r>
            <a:r>
              <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rPr>
              <a:t>Van </a:t>
            </a:r>
            <a:r>
              <a:rPr lang="en-US" altLang="zh-TW" sz="3000" b="1" dirty="0" err="1">
                <a:latin typeface="Times New Roman" panose="02020603050405020304" pitchFamily="18" charset="0"/>
                <a:ea typeface="華康中黑體" panose="020B0509000000000000" pitchFamily="49" charset="-120"/>
                <a:cs typeface="Times New Roman" panose="02020603050405020304" pitchFamily="18" charset="0"/>
              </a:rPr>
              <a:t>Vuuren</a:t>
            </a:r>
            <a:r>
              <a:rPr lang="en-US" altLang="zh-TW" sz="3000" b="1" dirty="0">
                <a:latin typeface="Times New Roman" panose="02020603050405020304" pitchFamily="18" charset="0"/>
                <a:ea typeface="華康中黑體" panose="020B0509000000000000" pitchFamily="49" charset="-120"/>
                <a:cs typeface="Times New Roman" panose="02020603050405020304" pitchFamily="18" charset="0"/>
              </a:rPr>
              <a:t> (2003)</a:t>
            </a:r>
          </a:p>
          <a:p>
            <a:pPr marL="739775" lvl="1" indent="-282575" algn="just" hangingPunct="0">
              <a:lnSpc>
                <a:spcPct val="120000"/>
              </a:lnSpc>
              <a:spcBef>
                <a:spcPts val="300"/>
              </a:spcBef>
              <a:spcAft>
                <a:spcPts val="6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提出</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MMM</a:t>
            </a:r>
            <a:r>
              <a:rPr lang="zh-TW" altLang="en-US" sz="2600" dirty="0" smtClean="0">
                <a:latin typeface="Times New Roman" panose="02020603050405020304" pitchFamily="18" charset="0"/>
                <a:ea typeface="華康中黑體" panose="020B0509000000000000" pitchFamily="49" charset="-120"/>
                <a:cs typeface="Times New Roman" panose="02020603050405020304" pitchFamily="18" charset="0"/>
              </a:rPr>
              <a:t>模式</a:t>
            </a:r>
            <a:r>
              <a:rPr lang="en-US" altLang="zh-TW" sz="2600" dirty="0" smtClean="0">
                <a:latin typeface="Times New Roman" panose="02020603050405020304" pitchFamily="18" charset="0"/>
                <a:ea typeface="華康中黑體" panose="020B0509000000000000" pitchFamily="49" charset="-120"/>
                <a:cs typeface="Times New Roman" panose="02020603050405020304" pitchFamily="18" charset="0"/>
              </a:rPr>
              <a:t>(</a:t>
            </a:r>
            <a:r>
              <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rPr>
              <a:t>Modes of Managing Morality Model)</a:t>
            </a: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，分類五種不同管理倫理的方式。</a:t>
            </a:r>
            <a:endPar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20000"/>
              </a:lnSpc>
              <a:spcBef>
                <a:spcPts val="0"/>
              </a:spcBef>
              <a:spcAft>
                <a:spcPts val="6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每種管理倫理方式的複雜度不同，可以看出比較先進或不先進間的差別。</a:t>
            </a:r>
            <a:endParaRPr lang="en-US" altLang="zh-TW" sz="2600" dirty="0">
              <a:latin typeface="Times New Roman" panose="02020603050405020304" pitchFamily="18" charset="0"/>
              <a:ea typeface="華康中黑體" panose="020B0509000000000000" pitchFamily="49" charset="-120"/>
              <a:cs typeface="Times New Roman" panose="02020603050405020304" pitchFamily="18" charset="0"/>
            </a:endParaRPr>
          </a:p>
          <a:p>
            <a:pPr marL="739775" lvl="1" indent="-282575" algn="just" hangingPunct="0">
              <a:lnSpc>
                <a:spcPct val="120000"/>
              </a:lnSpc>
              <a:spcBef>
                <a:spcPts val="0"/>
              </a:spcBef>
              <a:spcAft>
                <a:spcPts val="600"/>
              </a:spcAft>
            </a:pPr>
            <a:r>
              <a:rPr lang="zh-TW" altLang="en-US" sz="2600" dirty="0">
                <a:latin typeface="Times New Roman" panose="02020603050405020304" pitchFamily="18" charset="0"/>
                <a:ea typeface="華康中黑體" panose="020B0509000000000000" pitchFamily="49" charset="-120"/>
                <a:cs typeface="Times New Roman" panose="02020603050405020304" pitchFamily="18" charset="0"/>
              </a:rPr>
              <a:t>越先進的管理倫理方式比較會出現在建制完善的永續企業。</a:t>
            </a:r>
          </a:p>
        </p:txBody>
      </p:sp>
      <p:sp>
        <p:nvSpPr>
          <p:cNvPr id="7" name="標題 1"/>
          <p:cNvSpPr txBox="1">
            <a:spLocks/>
          </p:cNvSpPr>
          <p:nvPr/>
        </p:nvSpPr>
        <p:spPr bwMode="auto">
          <a:xfrm>
            <a:off x="179512" y="257200"/>
            <a:ext cx="8784976"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zh-TW"/>
            </a:defPPr>
            <a:lvl1pPr marL="180000">
              <a:defRPr sz="4000">
                <a:latin typeface="華康新特明體" panose="02020909000000000000" pitchFamily="49" charset="-120"/>
                <a:ea typeface="華康新特明體" panose="02020909000000000000" pitchFamily="49" charset="-120"/>
                <a:cs typeface="Times New Roman" panose="02020603050405020304" pitchFamily="18" charset="0"/>
              </a:defRPr>
            </a:lvl1pPr>
            <a:lvl2pPr>
              <a:defRPr sz="4400"/>
            </a:lvl2pPr>
            <a:lvl3pPr>
              <a:defRPr sz="4400"/>
            </a:lvl3pPr>
            <a:lvl4pPr>
              <a:defRPr sz="4400"/>
            </a:lvl4pPr>
            <a:lvl5pPr>
              <a:defRPr sz="4400"/>
            </a:lvl5pPr>
            <a:lvl6pPr marL="457200" fontAlgn="base">
              <a:spcBef>
                <a:spcPct val="0"/>
              </a:spcBef>
              <a:spcAft>
                <a:spcPct val="0"/>
              </a:spcAft>
              <a:defRPr sz="4400"/>
            </a:lvl6pPr>
            <a:lvl7pPr marL="914400" fontAlgn="base">
              <a:spcBef>
                <a:spcPct val="0"/>
              </a:spcBef>
              <a:spcAft>
                <a:spcPct val="0"/>
              </a:spcAft>
              <a:defRPr sz="4400"/>
            </a:lvl7pPr>
            <a:lvl8pPr marL="1371600" fontAlgn="base">
              <a:spcBef>
                <a:spcPct val="0"/>
              </a:spcBef>
              <a:spcAft>
                <a:spcPct val="0"/>
              </a:spcAft>
              <a:defRPr sz="4400"/>
            </a:lvl8pPr>
            <a:lvl9pPr marL="1828800" fontAlgn="base">
              <a:spcBef>
                <a:spcPct val="0"/>
              </a:spcBef>
              <a:spcAft>
                <a:spcPct val="0"/>
              </a:spcAft>
              <a:defRPr sz="4400"/>
            </a:lvl9pPr>
          </a:lstStyle>
          <a:p>
            <a:r>
              <a:rPr lang="en-US" altLang="zh-TW" dirty="0"/>
              <a:t>1.3 </a:t>
            </a:r>
            <a:r>
              <a:rPr lang="zh-TW" altLang="en-US" dirty="0" smtClean="0"/>
              <a:t> 「</a:t>
            </a:r>
            <a:r>
              <a:rPr lang="zh-TW" altLang="en-US" dirty="0"/>
              <a:t>管理倫理」－</a:t>
            </a:r>
            <a:endParaRPr lang="en-US" altLang="zh-TW" dirty="0"/>
          </a:p>
          <a:p>
            <a:r>
              <a:rPr lang="zh-TW" altLang="en-US" dirty="0"/>
              <a:t>      </a:t>
            </a:r>
            <a:r>
              <a:rPr lang="zh-TW" altLang="en-US" dirty="0" smtClean="0"/>
              <a:t>企業</a:t>
            </a:r>
            <a:r>
              <a:rPr lang="zh-TW" altLang="en-US" dirty="0"/>
              <a:t>實踐倫理的演化過程</a:t>
            </a:r>
          </a:p>
        </p:txBody>
      </p:sp>
    </p:spTree>
    <p:extLst>
      <p:ext uri="{BB962C8B-B14F-4D97-AF65-F5344CB8AC3E}">
        <p14:creationId xmlns:p14="http://schemas.microsoft.com/office/powerpoint/2010/main" val="158579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5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標題 1"/>
          <p:cNvSpPr txBox="1">
            <a:spLocks/>
          </p:cNvSpPr>
          <p:nvPr/>
        </p:nvSpPr>
        <p:spPr bwMode="auto">
          <a:xfrm>
            <a:off x="179512" y="257200"/>
            <a:ext cx="8784976" cy="114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zh-TW"/>
            </a:defPPr>
            <a:lvl1pPr marL="180000">
              <a:defRPr sz="4000">
                <a:latin typeface="華康新特明體" panose="02020909000000000000" pitchFamily="49" charset="-120"/>
                <a:ea typeface="華康新特明體" panose="02020909000000000000" pitchFamily="49" charset="-120"/>
                <a:cs typeface="Times New Roman" panose="02020603050405020304" pitchFamily="18" charset="0"/>
              </a:defRPr>
            </a:lvl1pPr>
            <a:lvl2pPr>
              <a:defRPr sz="4400"/>
            </a:lvl2pPr>
            <a:lvl3pPr>
              <a:defRPr sz="4400"/>
            </a:lvl3pPr>
            <a:lvl4pPr>
              <a:defRPr sz="4400"/>
            </a:lvl4pPr>
            <a:lvl5pPr>
              <a:defRPr sz="4400"/>
            </a:lvl5pPr>
            <a:lvl6pPr marL="457200" fontAlgn="base">
              <a:spcBef>
                <a:spcPct val="0"/>
              </a:spcBef>
              <a:spcAft>
                <a:spcPct val="0"/>
              </a:spcAft>
              <a:defRPr sz="4400"/>
            </a:lvl6pPr>
            <a:lvl7pPr marL="914400" fontAlgn="base">
              <a:spcBef>
                <a:spcPct val="0"/>
              </a:spcBef>
              <a:spcAft>
                <a:spcPct val="0"/>
              </a:spcAft>
              <a:defRPr sz="4400"/>
            </a:lvl7pPr>
            <a:lvl8pPr marL="1371600" fontAlgn="base">
              <a:spcBef>
                <a:spcPct val="0"/>
              </a:spcBef>
              <a:spcAft>
                <a:spcPct val="0"/>
              </a:spcAft>
              <a:defRPr sz="4400"/>
            </a:lvl8pPr>
            <a:lvl9pPr marL="1828800" fontAlgn="base">
              <a:spcBef>
                <a:spcPct val="0"/>
              </a:spcBef>
              <a:spcAft>
                <a:spcPct val="0"/>
              </a:spcAft>
              <a:defRPr sz="4400"/>
            </a:lvl9pPr>
          </a:lstStyle>
          <a:p>
            <a:r>
              <a:rPr lang="en-US" altLang="zh-TW" dirty="0"/>
              <a:t>1.4 </a:t>
            </a:r>
            <a:r>
              <a:rPr lang="zh-TW" altLang="en-US" dirty="0" smtClean="0"/>
              <a:t> 社</a:t>
            </a:r>
            <a:r>
              <a:rPr lang="zh-TW" altLang="en-US" dirty="0"/>
              <a:t>企發展的概念性模式</a:t>
            </a:r>
          </a:p>
        </p:txBody>
      </p:sp>
      <p:pic>
        <p:nvPicPr>
          <p:cNvPr id="1026" name="Picture 2" descr="C:\Users\NO.43\Desktop\社企\高解析\圖0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305621"/>
            <a:ext cx="5904656" cy="5278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29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1456</TotalTime>
  <Words>239</Words>
  <Application>Microsoft Office PowerPoint</Application>
  <PresentationFormat>如螢幕大小 (4:3)</PresentationFormat>
  <Paragraphs>24</Paragraphs>
  <Slides>5</Slides>
  <Notes>1</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Pixel</vt:lpstr>
      <vt:lpstr>第1章 華人社會企業發展的路徑： 「設計思考」與「管理倫理」的取向</vt:lpstr>
      <vt:lpstr>1.1  心的設計（Heart Design）－      最基礎的利他心念</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劉怡敏</dc:creator>
  <cp:lastModifiedBy>NO.43</cp:lastModifiedBy>
  <cp:revision>351</cp:revision>
  <dcterms:created xsi:type="dcterms:W3CDTF">2002-05-29T16:39:19Z</dcterms:created>
  <dcterms:modified xsi:type="dcterms:W3CDTF">2017-04-19T05:40:05Z</dcterms:modified>
</cp:coreProperties>
</file>