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1" r:id="rId1"/>
  </p:sldMasterIdLst>
  <p:notesMasterIdLst>
    <p:notesMasterId r:id="rId9"/>
  </p:notesMasterIdLst>
  <p:handoutMasterIdLst>
    <p:handoutMasterId r:id="rId10"/>
  </p:handoutMasterIdLst>
  <p:sldIdLst>
    <p:sldId id="257" r:id="rId2"/>
    <p:sldId id="283" r:id="rId3"/>
    <p:sldId id="344" r:id="rId4"/>
    <p:sldId id="345" r:id="rId5"/>
    <p:sldId id="348" r:id="rId6"/>
    <p:sldId id="350" r:id="rId7"/>
    <p:sldId id="352" r:id="rId8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9CA"/>
    <a:srgbClr val="000099"/>
    <a:srgbClr val="FF3300"/>
    <a:srgbClr val="808080"/>
    <a:srgbClr val="5F5F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 autoAdjust="0"/>
  </p:normalViewPr>
  <p:slideViewPr>
    <p:cSldViewPr>
      <p:cViewPr>
        <p:scale>
          <a:sx n="72" d="100"/>
          <a:sy n="72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C7618-B2B0-4F51-922A-FA17B6598E62}" type="doc">
      <dgm:prSet loTypeId="urn:microsoft.com/office/officeart/2005/8/layout/venn3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51C50D0-73BB-4E2E-87F4-E7E6FA6B227B}">
      <dgm:prSet phldrT="[文字]" custT="1"/>
      <dgm:spPr/>
      <dgm:t>
        <a:bodyPr/>
        <a:lstStyle/>
        <a:p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產品</a:t>
          </a:r>
          <a:endParaRPr lang="zh-TW" altLang="en-US" sz="2600" dirty="0"/>
        </a:p>
      </dgm:t>
    </dgm:pt>
    <dgm:pt modelId="{36953B56-90E1-4A4F-8051-5964A63C8302}" type="parTrans" cxnId="{41644CEA-4587-4752-B863-A9AF9CF593D1}">
      <dgm:prSet/>
      <dgm:spPr/>
      <dgm:t>
        <a:bodyPr/>
        <a:lstStyle/>
        <a:p>
          <a:endParaRPr lang="zh-TW" altLang="en-US" sz="2600"/>
        </a:p>
      </dgm:t>
    </dgm:pt>
    <dgm:pt modelId="{53CB9390-E644-48E7-99FC-1B8730E82945}" type="sibTrans" cxnId="{41644CEA-4587-4752-B863-A9AF9CF593D1}">
      <dgm:prSet/>
      <dgm:spPr/>
      <dgm:t>
        <a:bodyPr/>
        <a:lstStyle/>
        <a:p>
          <a:endParaRPr lang="zh-TW" altLang="en-US" sz="2600"/>
        </a:p>
      </dgm:t>
    </dgm:pt>
    <dgm:pt modelId="{5CEBC6DA-324D-4793-AA25-4B182C10B7ED}">
      <dgm:prSet phldrT="[文字]" custT="1"/>
      <dgm:spPr/>
      <dgm:t>
        <a:bodyPr/>
        <a:lstStyle/>
        <a:p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服務</a:t>
          </a:r>
          <a:endParaRPr lang="zh-TW" altLang="en-US" sz="2600" dirty="0"/>
        </a:p>
      </dgm:t>
    </dgm:pt>
    <dgm:pt modelId="{C6D03484-5B80-4A2A-8A2B-CE31AC78A35E}" type="parTrans" cxnId="{3CB2D35B-9974-4EE5-A13F-49CE65762A51}">
      <dgm:prSet/>
      <dgm:spPr/>
      <dgm:t>
        <a:bodyPr/>
        <a:lstStyle/>
        <a:p>
          <a:endParaRPr lang="zh-TW" altLang="en-US" sz="2600"/>
        </a:p>
      </dgm:t>
    </dgm:pt>
    <dgm:pt modelId="{72109850-79F4-4843-8507-7A6451168F1E}" type="sibTrans" cxnId="{3CB2D35B-9974-4EE5-A13F-49CE65762A51}">
      <dgm:prSet/>
      <dgm:spPr/>
      <dgm:t>
        <a:bodyPr/>
        <a:lstStyle/>
        <a:p>
          <a:endParaRPr lang="zh-TW" altLang="en-US" sz="2600"/>
        </a:p>
      </dgm:t>
    </dgm:pt>
    <dgm:pt modelId="{BD8C4218-10B7-44DF-98BE-EC86660D4564}">
      <dgm:prSet phldrT="[文字]" custT="1"/>
      <dgm:spPr/>
      <dgm:t>
        <a:bodyPr/>
        <a:lstStyle/>
        <a:p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流程</a:t>
          </a:r>
          <a:endParaRPr lang="zh-TW" altLang="en-US" sz="2600" dirty="0"/>
        </a:p>
      </dgm:t>
    </dgm:pt>
    <dgm:pt modelId="{7F5AA84B-6002-4411-A5E6-8937C3A6EB16}" type="parTrans" cxnId="{B490A84D-E33D-424B-B94F-66FCB829A3A7}">
      <dgm:prSet/>
      <dgm:spPr/>
      <dgm:t>
        <a:bodyPr/>
        <a:lstStyle/>
        <a:p>
          <a:endParaRPr lang="zh-TW" altLang="en-US" sz="2600"/>
        </a:p>
      </dgm:t>
    </dgm:pt>
    <dgm:pt modelId="{E9B70DB5-F862-4958-BF76-C99D8B8D3369}" type="sibTrans" cxnId="{B490A84D-E33D-424B-B94F-66FCB829A3A7}">
      <dgm:prSet/>
      <dgm:spPr/>
      <dgm:t>
        <a:bodyPr/>
        <a:lstStyle/>
        <a:p>
          <a:endParaRPr lang="zh-TW" altLang="en-US" sz="2600"/>
        </a:p>
      </dgm:t>
    </dgm:pt>
    <dgm:pt modelId="{E7B8A4A3-F7A1-4B89-9ECA-ACFE9247F295}">
      <dgm:prSet phldrT="[文字]" custT="1"/>
      <dgm:spPr/>
      <dgm:t>
        <a:bodyPr/>
        <a:lstStyle/>
        <a:p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產品製造流程</a:t>
          </a:r>
          <a:endParaRPr lang="zh-TW" altLang="en-US" sz="2600" dirty="0"/>
        </a:p>
      </dgm:t>
    </dgm:pt>
    <dgm:pt modelId="{DFE6DDA5-5EFA-4D4A-B9D7-45A7B41D32AB}" type="parTrans" cxnId="{5BEE2864-8D24-4469-B6C1-6D7B2A934225}">
      <dgm:prSet/>
      <dgm:spPr/>
      <dgm:t>
        <a:bodyPr/>
        <a:lstStyle/>
        <a:p>
          <a:endParaRPr lang="zh-TW" altLang="en-US" sz="2600"/>
        </a:p>
      </dgm:t>
    </dgm:pt>
    <dgm:pt modelId="{004365BD-CDDA-45BE-8EE9-F7B8214B106C}" type="sibTrans" cxnId="{5BEE2864-8D24-4469-B6C1-6D7B2A934225}">
      <dgm:prSet/>
      <dgm:spPr/>
      <dgm:t>
        <a:bodyPr/>
        <a:lstStyle/>
        <a:p>
          <a:endParaRPr lang="zh-TW" altLang="en-US" sz="2600"/>
        </a:p>
      </dgm:t>
    </dgm:pt>
    <dgm:pt modelId="{688422A3-B270-4060-AF15-E5C7F9396377}" type="pres">
      <dgm:prSet presAssocID="{786C7618-B2B0-4F51-922A-FA17B6598E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86EDBF9-EA5E-4D41-87F4-5C319DD6C46F}" type="pres">
      <dgm:prSet presAssocID="{051C50D0-73BB-4E2E-87F4-E7E6FA6B227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BFFE65-E890-46F8-B214-9DFDF38A76C3}" type="pres">
      <dgm:prSet presAssocID="{53CB9390-E644-48E7-99FC-1B8730E82945}" presName="space" presStyleCnt="0"/>
      <dgm:spPr/>
    </dgm:pt>
    <dgm:pt modelId="{D014258E-16BA-4CD8-923D-F78999009933}" type="pres">
      <dgm:prSet presAssocID="{5CEBC6DA-324D-4793-AA25-4B182C10B7E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BDB3C2-6F46-42DD-89D6-AC4793F563C9}" type="pres">
      <dgm:prSet presAssocID="{72109850-79F4-4843-8507-7A6451168F1E}" presName="space" presStyleCnt="0"/>
      <dgm:spPr/>
    </dgm:pt>
    <dgm:pt modelId="{B89BBFC6-1091-461B-98DB-B77BA26A4429}" type="pres">
      <dgm:prSet presAssocID="{BD8C4218-10B7-44DF-98BE-EC86660D456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2BBB47-9CEA-4144-AA6F-746B42B13CD4}" type="pres">
      <dgm:prSet presAssocID="{E9B70DB5-F862-4958-BF76-C99D8B8D3369}" presName="space" presStyleCnt="0"/>
      <dgm:spPr/>
    </dgm:pt>
    <dgm:pt modelId="{B9157F31-61D9-4469-8881-F8A05295C0A2}" type="pres">
      <dgm:prSet presAssocID="{E7B8A4A3-F7A1-4B89-9ECA-ACFE9247F29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FAB0047-49F4-4452-A67C-260ABF213548}" type="presOf" srcId="{5CEBC6DA-324D-4793-AA25-4B182C10B7ED}" destId="{D014258E-16BA-4CD8-923D-F78999009933}" srcOrd="0" destOrd="0" presId="urn:microsoft.com/office/officeart/2005/8/layout/venn3"/>
    <dgm:cxn modelId="{41644CEA-4587-4752-B863-A9AF9CF593D1}" srcId="{786C7618-B2B0-4F51-922A-FA17B6598E62}" destId="{051C50D0-73BB-4E2E-87F4-E7E6FA6B227B}" srcOrd="0" destOrd="0" parTransId="{36953B56-90E1-4A4F-8051-5964A63C8302}" sibTransId="{53CB9390-E644-48E7-99FC-1B8730E82945}"/>
    <dgm:cxn modelId="{405EA355-CC5C-465D-8FCC-139A47E70F64}" type="presOf" srcId="{E7B8A4A3-F7A1-4B89-9ECA-ACFE9247F295}" destId="{B9157F31-61D9-4469-8881-F8A05295C0A2}" srcOrd="0" destOrd="0" presId="urn:microsoft.com/office/officeart/2005/8/layout/venn3"/>
    <dgm:cxn modelId="{5BEE2864-8D24-4469-B6C1-6D7B2A934225}" srcId="{786C7618-B2B0-4F51-922A-FA17B6598E62}" destId="{E7B8A4A3-F7A1-4B89-9ECA-ACFE9247F295}" srcOrd="3" destOrd="0" parTransId="{DFE6DDA5-5EFA-4D4A-B9D7-45A7B41D32AB}" sibTransId="{004365BD-CDDA-45BE-8EE9-F7B8214B106C}"/>
    <dgm:cxn modelId="{1F8E0163-A2FF-4C23-BF60-9FF02DEA69E0}" type="presOf" srcId="{051C50D0-73BB-4E2E-87F4-E7E6FA6B227B}" destId="{786EDBF9-EA5E-4D41-87F4-5C319DD6C46F}" srcOrd="0" destOrd="0" presId="urn:microsoft.com/office/officeart/2005/8/layout/venn3"/>
    <dgm:cxn modelId="{3CB2D35B-9974-4EE5-A13F-49CE65762A51}" srcId="{786C7618-B2B0-4F51-922A-FA17B6598E62}" destId="{5CEBC6DA-324D-4793-AA25-4B182C10B7ED}" srcOrd="1" destOrd="0" parTransId="{C6D03484-5B80-4A2A-8A2B-CE31AC78A35E}" sibTransId="{72109850-79F4-4843-8507-7A6451168F1E}"/>
    <dgm:cxn modelId="{61998AD6-7457-4616-968B-6F556086B932}" type="presOf" srcId="{BD8C4218-10B7-44DF-98BE-EC86660D4564}" destId="{B89BBFC6-1091-461B-98DB-B77BA26A4429}" srcOrd="0" destOrd="0" presId="urn:microsoft.com/office/officeart/2005/8/layout/venn3"/>
    <dgm:cxn modelId="{198277FE-FA8F-4F26-B47D-FD8991947834}" type="presOf" srcId="{786C7618-B2B0-4F51-922A-FA17B6598E62}" destId="{688422A3-B270-4060-AF15-E5C7F9396377}" srcOrd="0" destOrd="0" presId="urn:microsoft.com/office/officeart/2005/8/layout/venn3"/>
    <dgm:cxn modelId="{B490A84D-E33D-424B-B94F-66FCB829A3A7}" srcId="{786C7618-B2B0-4F51-922A-FA17B6598E62}" destId="{BD8C4218-10B7-44DF-98BE-EC86660D4564}" srcOrd="2" destOrd="0" parTransId="{7F5AA84B-6002-4411-A5E6-8937C3A6EB16}" sibTransId="{E9B70DB5-F862-4958-BF76-C99D8B8D3369}"/>
    <dgm:cxn modelId="{7A45F3F3-B7B1-4FFC-8AA1-88063632A870}" type="presParOf" srcId="{688422A3-B270-4060-AF15-E5C7F9396377}" destId="{786EDBF9-EA5E-4D41-87F4-5C319DD6C46F}" srcOrd="0" destOrd="0" presId="urn:microsoft.com/office/officeart/2005/8/layout/venn3"/>
    <dgm:cxn modelId="{8C8C6237-E36C-4927-931C-7E8695CCC0D0}" type="presParOf" srcId="{688422A3-B270-4060-AF15-E5C7F9396377}" destId="{45BFFE65-E890-46F8-B214-9DFDF38A76C3}" srcOrd="1" destOrd="0" presId="urn:microsoft.com/office/officeart/2005/8/layout/venn3"/>
    <dgm:cxn modelId="{FF48CF17-C858-4CC9-A9EB-7368D981436B}" type="presParOf" srcId="{688422A3-B270-4060-AF15-E5C7F9396377}" destId="{D014258E-16BA-4CD8-923D-F78999009933}" srcOrd="2" destOrd="0" presId="urn:microsoft.com/office/officeart/2005/8/layout/venn3"/>
    <dgm:cxn modelId="{3C686997-2676-488F-9953-14679EB2D281}" type="presParOf" srcId="{688422A3-B270-4060-AF15-E5C7F9396377}" destId="{6CBDB3C2-6F46-42DD-89D6-AC4793F563C9}" srcOrd="3" destOrd="0" presId="urn:microsoft.com/office/officeart/2005/8/layout/venn3"/>
    <dgm:cxn modelId="{07937D2E-C6E9-4BC4-9ED5-29B479CBEC07}" type="presParOf" srcId="{688422A3-B270-4060-AF15-E5C7F9396377}" destId="{B89BBFC6-1091-461B-98DB-B77BA26A4429}" srcOrd="4" destOrd="0" presId="urn:microsoft.com/office/officeart/2005/8/layout/venn3"/>
    <dgm:cxn modelId="{1E0AFD9C-E991-48AB-9851-F4D0BE386BB3}" type="presParOf" srcId="{688422A3-B270-4060-AF15-E5C7F9396377}" destId="{012BBB47-9CEA-4144-AA6F-746B42B13CD4}" srcOrd="5" destOrd="0" presId="urn:microsoft.com/office/officeart/2005/8/layout/venn3"/>
    <dgm:cxn modelId="{7D0A94E8-B646-45CA-9918-9111E5C0410C}" type="presParOf" srcId="{688422A3-B270-4060-AF15-E5C7F9396377}" destId="{B9157F31-61D9-4469-8881-F8A05295C0A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FCEA1-FD8E-4173-B358-C7CB07659036}" type="doc">
      <dgm:prSet loTypeId="urn:microsoft.com/office/officeart/2005/8/layout/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A2B458D-9EDB-44BC-9E09-C233A9A1C93E}">
      <dgm:prSet phldrT="[文字]" custT="1"/>
      <dgm:spPr/>
      <dgm:t>
        <a:bodyPr/>
        <a:lstStyle/>
        <a:p>
          <a:r>
            <a:rPr lang="zh-TW" altLang="en-US" sz="3000" b="1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里仁公司成立宗旨</a:t>
          </a:r>
          <a:endParaRPr lang="zh-TW" altLang="en-US" sz="3000" b="1" dirty="0"/>
        </a:p>
      </dgm:t>
    </dgm:pt>
    <dgm:pt modelId="{B9882D8F-087F-413B-90FE-7F78B7C63AA4}" type="parTrans" cxnId="{E6A3629D-3CEC-40EE-9571-3D9E1606C52B}">
      <dgm:prSet/>
      <dgm:spPr/>
      <dgm:t>
        <a:bodyPr/>
        <a:lstStyle/>
        <a:p>
          <a:endParaRPr lang="zh-TW" altLang="en-US"/>
        </a:p>
      </dgm:t>
    </dgm:pt>
    <dgm:pt modelId="{E75431B1-6140-4A1C-ADB3-467273266845}" type="sibTrans" cxnId="{E6A3629D-3CEC-40EE-9571-3D9E1606C52B}">
      <dgm:prSet/>
      <dgm:spPr/>
      <dgm:t>
        <a:bodyPr/>
        <a:lstStyle/>
        <a:p>
          <a:endParaRPr lang="zh-TW" altLang="en-US"/>
        </a:p>
      </dgm:t>
    </dgm:pt>
    <dgm:pt modelId="{6B63D7EC-5D31-434B-98FB-4941A324449C}">
      <dgm:prSet custT="1"/>
      <dgm:spPr/>
      <dgm:t>
        <a:bodyPr/>
        <a:lstStyle/>
        <a:p>
          <a:r>
            <a:rPr lang="en-US" altLang="zh-TW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1998</a:t>
          </a:r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年里仁公司成立，成立宗旨是販售有機農產品以實踐愛地球愛人類的環保理念，幾近</a:t>
          </a:r>
          <a:r>
            <a:rPr lang="en-US" altLang="zh-TW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30</a:t>
          </a:r>
          <a:r>
            <a:rPr lang="zh-TW" altLang="en-US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年前「有機農業」的發想並訴之行動。</a:t>
          </a:r>
          <a:endParaRPr lang="zh-TW" altLang="en-US" sz="2600" dirty="0"/>
        </a:p>
      </dgm:t>
    </dgm:pt>
    <dgm:pt modelId="{A71FD827-72C3-4AA2-9536-B93F3E996BD7}" type="parTrans" cxnId="{7E1840DA-48B9-48B3-B564-0943B718B2B5}">
      <dgm:prSet/>
      <dgm:spPr/>
      <dgm:t>
        <a:bodyPr/>
        <a:lstStyle/>
        <a:p>
          <a:endParaRPr lang="zh-TW" altLang="en-US"/>
        </a:p>
      </dgm:t>
    </dgm:pt>
    <dgm:pt modelId="{2297171F-975B-4D69-B564-5C7B8D205255}" type="sibTrans" cxnId="{7E1840DA-48B9-48B3-B564-0943B718B2B5}">
      <dgm:prSet/>
      <dgm:spPr/>
      <dgm:t>
        <a:bodyPr/>
        <a:lstStyle/>
        <a:p>
          <a:endParaRPr lang="zh-TW" altLang="en-US"/>
        </a:p>
      </dgm:t>
    </dgm:pt>
    <dgm:pt modelId="{6740A751-90EF-4D8E-9D62-C13F7D92C86F}" type="pres">
      <dgm:prSet presAssocID="{3E2FCEA1-FD8E-4173-B358-C7CB076590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081F181-2401-4D7E-8132-207697D80906}" type="pres">
      <dgm:prSet presAssocID="{4A2B458D-9EDB-44BC-9E09-C233A9A1C93E}" presName="parentLin" presStyleCnt="0"/>
      <dgm:spPr/>
    </dgm:pt>
    <dgm:pt modelId="{32F8BCFE-DA40-4322-9BEC-CF34CD64DC34}" type="pres">
      <dgm:prSet presAssocID="{4A2B458D-9EDB-44BC-9E09-C233A9A1C93E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A3EFFA50-BB22-4328-8AD0-8B2D556AA6E5}" type="pres">
      <dgm:prSet presAssocID="{4A2B458D-9EDB-44BC-9E09-C233A9A1C9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351EB7-6ADD-4A1C-B121-42AB6FA9F2CD}" type="pres">
      <dgm:prSet presAssocID="{4A2B458D-9EDB-44BC-9E09-C233A9A1C93E}" presName="negativeSpace" presStyleCnt="0"/>
      <dgm:spPr/>
    </dgm:pt>
    <dgm:pt modelId="{60066C8B-DF68-4CC9-AA51-D4151D739DD9}" type="pres">
      <dgm:prSet presAssocID="{4A2B458D-9EDB-44BC-9E09-C233A9A1C93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0781DB8-8AD5-4F1E-B04A-68AB10F11012}" type="presOf" srcId="{3E2FCEA1-FD8E-4173-B358-C7CB07659036}" destId="{6740A751-90EF-4D8E-9D62-C13F7D92C86F}" srcOrd="0" destOrd="0" presId="urn:microsoft.com/office/officeart/2005/8/layout/list1"/>
    <dgm:cxn modelId="{7E1840DA-48B9-48B3-B564-0943B718B2B5}" srcId="{4A2B458D-9EDB-44BC-9E09-C233A9A1C93E}" destId="{6B63D7EC-5D31-434B-98FB-4941A324449C}" srcOrd="0" destOrd="0" parTransId="{A71FD827-72C3-4AA2-9536-B93F3E996BD7}" sibTransId="{2297171F-975B-4D69-B564-5C7B8D205255}"/>
    <dgm:cxn modelId="{C4EB9692-FDEF-497E-9705-3229FD91618E}" type="presOf" srcId="{4A2B458D-9EDB-44BC-9E09-C233A9A1C93E}" destId="{A3EFFA50-BB22-4328-8AD0-8B2D556AA6E5}" srcOrd="1" destOrd="0" presId="urn:microsoft.com/office/officeart/2005/8/layout/list1"/>
    <dgm:cxn modelId="{4A5EB2DD-D5D7-4D5E-978C-B56A9893F5B5}" type="presOf" srcId="{4A2B458D-9EDB-44BC-9E09-C233A9A1C93E}" destId="{32F8BCFE-DA40-4322-9BEC-CF34CD64DC34}" srcOrd="0" destOrd="0" presId="urn:microsoft.com/office/officeart/2005/8/layout/list1"/>
    <dgm:cxn modelId="{02B846CA-6982-4E7F-A17F-42F53A653324}" type="presOf" srcId="{6B63D7EC-5D31-434B-98FB-4941A324449C}" destId="{60066C8B-DF68-4CC9-AA51-D4151D739DD9}" srcOrd="0" destOrd="0" presId="urn:microsoft.com/office/officeart/2005/8/layout/list1"/>
    <dgm:cxn modelId="{E6A3629D-3CEC-40EE-9571-3D9E1606C52B}" srcId="{3E2FCEA1-FD8E-4173-B358-C7CB07659036}" destId="{4A2B458D-9EDB-44BC-9E09-C233A9A1C93E}" srcOrd="0" destOrd="0" parTransId="{B9882D8F-087F-413B-90FE-7F78B7C63AA4}" sibTransId="{E75431B1-6140-4A1C-ADB3-467273266845}"/>
    <dgm:cxn modelId="{E409721C-616F-4E68-A1B8-1FB204C5E66B}" type="presParOf" srcId="{6740A751-90EF-4D8E-9D62-C13F7D92C86F}" destId="{8081F181-2401-4D7E-8132-207697D80906}" srcOrd="0" destOrd="0" presId="urn:microsoft.com/office/officeart/2005/8/layout/list1"/>
    <dgm:cxn modelId="{3DB7E65B-BCFF-4935-B3D3-081CBAF83BD4}" type="presParOf" srcId="{8081F181-2401-4D7E-8132-207697D80906}" destId="{32F8BCFE-DA40-4322-9BEC-CF34CD64DC34}" srcOrd="0" destOrd="0" presId="urn:microsoft.com/office/officeart/2005/8/layout/list1"/>
    <dgm:cxn modelId="{A352BCD2-05F9-4209-8EA1-B94ED5241B45}" type="presParOf" srcId="{8081F181-2401-4D7E-8132-207697D80906}" destId="{A3EFFA50-BB22-4328-8AD0-8B2D556AA6E5}" srcOrd="1" destOrd="0" presId="urn:microsoft.com/office/officeart/2005/8/layout/list1"/>
    <dgm:cxn modelId="{6672C75B-64EA-46A1-9C45-E02D2284E435}" type="presParOf" srcId="{6740A751-90EF-4D8E-9D62-C13F7D92C86F}" destId="{1D351EB7-6ADD-4A1C-B121-42AB6FA9F2CD}" srcOrd="1" destOrd="0" presId="urn:microsoft.com/office/officeart/2005/8/layout/list1"/>
    <dgm:cxn modelId="{55623417-3A9F-4907-B298-24D0FCC890EC}" type="presParOf" srcId="{6740A751-90EF-4D8E-9D62-C13F7D92C86F}" destId="{60066C8B-DF68-4CC9-AA51-D4151D739DD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EDBF9-EA5E-4D41-87F4-5C319DD6C46F}">
      <dsp:nvSpPr>
        <dsp:cNvPr id="0" name=""/>
        <dsp:cNvSpPr/>
      </dsp:nvSpPr>
      <dsp:spPr>
        <a:xfrm>
          <a:off x="1785" y="415974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33020" rIns="98614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產品</a:t>
          </a:r>
          <a:endParaRPr lang="zh-TW" altLang="en-US" sz="2600" kern="1200" dirty="0"/>
        </a:p>
      </dsp:txBody>
      <dsp:txXfrm>
        <a:off x="264201" y="678390"/>
        <a:ext cx="1267058" cy="1267058"/>
      </dsp:txXfrm>
    </dsp:sp>
    <dsp:sp modelId="{D014258E-16BA-4CD8-923D-F78999009933}">
      <dsp:nvSpPr>
        <dsp:cNvPr id="0" name=""/>
        <dsp:cNvSpPr/>
      </dsp:nvSpPr>
      <dsp:spPr>
        <a:xfrm>
          <a:off x="1435298" y="415974"/>
          <a:ext cx="1791890" cy="179189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33020" rIns="98614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服務</a:t>
          </a:r>
          <a:endParaRPr lang="zh-TW" altLang="en-US" sz="2600" kern="1200" dirty="0"/>
        </a:p>
      </dsp:txBody>
      <dsp:txXfrm>
        <a:off x="1697714" y="678390"/>
        <a:ext cx="1267058" cy="1267058"/>
      </dsp:txXfrm>
    </dsp:sp>
    <dsp:sp modelId="{B89BBFC6-1091-461B-98DB-B77BA26A4429}">
      <dsp:nvSpPr>
        <dsp:cNvPr id="0" name=""/>
        <dsp:cNvSpPr/>
      </dsp:nvSpPr>
      <dsp:spPr>
        <a:xfrm>
          <a:off x="2868810" y="415974"/>
          <a:ext cx="1791890" cy="179189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33020" rIns="98614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流程</a:t>
          </a:r>
          <a:endParaRPr lang="zh-TW" altLang="en-US" sz="2600" kern="1200" dirty="0"/>
        </a:p>
      </dsp:txBody>
      <dsp:txXfrm>
        <a:off x="3131226" y="678390"/>
        <a:ext cx="1267058" cy="1267058"/>
      </dsp:txXfrm>
    </dsp:sp>
    <dsp:sp modelId="{B9157F31-61D9-4469-8881-F8A05295C0A2}">
      <dsp:nvSpPr>
        <dsp:cNvPr id="0" name=""/>
        <dsp:cNvSpPr/>
      </dsp:nvSpPr>
      <dsp:spPr>
        <a:xfrm>
          <a:off x="4302323" y="415974"/>
          <a:ext cx="1791890" cy="179189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33020" rIns="98614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產品製造流程</a:t>
          </a:r>
          <a:endParaRPr lang="zh-TW" altLang="en-US" sz="2600" kern="1200" dirty="0"/>
        </a:p>
      </dsp:txBody>
      <dsp:txXfrm>
        <a:off x="4564739" y="678390"/>
        <a:ext cx="1267058" cy="1267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66C8B-DF68-4CC9-AA51-D4151D739DD9}">
      <dsp:nvSpPr>
        <dsp:cNvPr id="0" name=""/>
        <dsp:cNvSpPr/>
      </dsp:nvSpPr>
      <dsp:spPr>
        <a:xfrm>
          <a:off x="0" y="367143"/>
          <a:ext cx="7920880" cy="185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99872" rIns="61474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1998</a:t>
          </a: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年里仁公司成立，成立宗旨是販售有機農產品以實踐愛地球愛人類的環保理念，幾近</a:t>
          </a:r>
          <a:r>
            <a:rPr lang="en-US" altLang="zh-TW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30</a:t>
          </a:r>
          <a:r>
            <a:rPr lang="zh-TW" altLang="en-US" sz="26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年前「有機農業」的發想並訴之行動。</a:t>
          </a:r>
          <a:endParaRPr lang="zh-TW" altLang="en-US" sz="2600" kern="1200" dirty="0"/>
        </a:p>
      </dsp:txBody>
      <dsp:txXfrm>
        <a:off x="0" y="367143"/>
        <a:ext cx="7920880" cy="1852200"/>
      </dsp:txXfrm>
    </dsp:sp>
    <dsp:sp modelId="{A3EFFA50-BB22-4328-8AD0-8B2D556AA6E5}">
      <dsp:nvSpPr>
        <dsp:cNvPr id="0" name=""/>
        <dsp:cNvSpPr/>
      </dsp:nvSpPr>
      <dsp:spPr>
        <a:xfrm>
          <a:off x="396044" y="12903"/>
          <a:ext cx="5544616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里仁公司成立宗旨</a:t>
          </a:r>
          <a:endParaRPr lang="zh-TW" altLang="en-US" sz="3000" b="1" kern="1200" dirty="0"/>
        </a:p>
      </dsp:txBody>
      <dsp:txXfrm>
        <a:off x="430629" y="47488"/>
        <a:ext cx="547544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8F231-4CFC-49B5-9762-31B25E550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25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FB892C-B002-4CDE-B6BC-588A19B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43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0A54B-D5A7-41AA-BFF4-80BD025ECF9B}" type="slidenum">
              <a:rPr lang="en-US" altLang="zh-TW"/>
              <a:pPr/>
              <a:t>0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FED16F-DA1E-493A-8C30-829F5738156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4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57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13F254-B25F-481D-8559-D9A3D11E4BF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0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74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E40984-30D5-4602-AC2C-7FDD3CD6BB4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341232-6CCC-45E7-BB71-95C5E462562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91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97674-2AA8-46BE-9E36-B4989C380F2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642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2906C9-F480-45D3-950A-B91DDFF943F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4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EB1D77-EAAB-405F-B010-31A5F99AF81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2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D5B770-6324-4C86-A642-A014E7F5E8F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94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1E2F5-1545-4019-8DC3-77340D78670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6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 dirty="0"/>
          </a:p>
        </p:txBody>
      </p:sp>
      <p:sp>
        <p:nvSpPr>
          <p:cNvPr id="37905" name="Text Box 17"/>
          <p:cNvSpPr txBox="1">
            <a:spLocks noChangeArrowheads="1"/>
          </p:cNvSpPr>
          <p:nvPr userDrawn="1"/>
        </p:nvSpPr>
        <p:spPr bwMode="auto">
          <a:xfrm>
            <a:off x="5943600" y="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37906" name="Text Box 18"/>
          <p:cNvSpPr txBox="1">
            <a:spLocks noChangeArrowheads="1"/>
          </p:cNvSpPr>
          <p:nvPr userDrawn="1"/>
        </p:nvSpPr>
        <p:spPr bwMode="auto">
          <a:xfrm>
            <a:off x="6096000" y="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-1" y="6595115"/>
            <a:ext cx="4464000" cy="27699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社會企業的發展：設計思考</a:t>
            </a:r>
            <a:r>
              <a:rPr lang="en-US" altLang="zh-TW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x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管理倫理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 吳成豐著  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前程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文化出版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92080" y="260647"/>
            <a:ext cx="2736304" cy="633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第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5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章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/>
            </a:r>
            <a:b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</a:b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企業</a:t>
            </a:r>
            <a:r>
              <a:rPr lang="zh-TW" altLang="en-US" sz="3800" kern="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倫理的擴散與社會企業的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發展─</a:t>
            </a:r>
            <a:r>
              <a:rPr lang="zh-TW" altLang="en-US" sz="280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企業「商業模式」的啟示</a:t>
            </a:r>
            <a:endParaRPr lang="en-US" altLang="zh-TW" sz="2800" dirty="0">
              <a:solidFill>
                <a:schemeClr val="tx1"/>
              </a:solidFill>
              <a:latin typeface="華康新特黑體" panose="02010609010101010101" pitchFamily="49" charset="-120"/>
              <a:ea typeface="華康新特黑體" panose="02010609010101010101" pitchFamily="49" charset="-120"/>
            </a:endParaRPr>
          </a:p>
        </p:txBody>
      </p:sp>
      <p:sp>
        <p:nvSpPr>
          <p:cNvPr id="8" name="副標題 5"/>
          <p:cNvSpPr>
            <a:spLocks noGrp="1"/>
          </p:cNvSpPr>
          <p:nvPr>
            <p:ph type="subTitle" idx="1"/>
          </p:nvPr>
        </p:nvSpPr>
        <p:spPr>
          <a:xfrm>
            <a:off x="4211960" y="3717032"/>
            <a:ext cx="936104" cy="2579018"/>
          </a:xfrm>
        </p:spPr>
        <p:txBody>
          <a:bodyPr vert="eaVert" anchor="ctr"/>
          <a:lstStyle/>
          <a:p>
            <a:r>
              <a:rPr lang="zh-TW" altLang="en-US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授課教師：</a:t>
            </a:r>
            <a:endParaRPr lang="zh-TW" altLang="en-US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5.1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「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企業倫理擴散」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(Business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Ethics 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Diffusion)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的應用性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774672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3000" b="1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</a:t>
            </a: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企業倫理」，具有以下知識擴散的特微</a:t>
            </a:r>
            <a:r>
              <a:rPr lang="zh-TW" altLang="en-US" sz="3000" b="1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885250" y="2481867"/>
            <a:ext cx="7647190" cy="1088450"/>
            <a:chOff x="885250" y="2481867"/>
            <a:chExt cx="7647190" cy="1088450"/>
          </a:xfrm>
        </p:grpSpPr>
        <p:sp>
          <p:nvSpPr>
            <p:cNvPr id="6" name="MH_Other_1"/>
            <p:cNvSpPr/>
            <p:nvPr>
              <p:custDataLst>
                <p:tags r:id="rId3"/>
              </p:custDataLst>
            </p:nvPr>
          </p:nvSpPr>
          <p:spPr>
            <a:xfrm>
              <a:off x="885250" y="2481867"/>
              <a:ext cx="2251075" cy="334963"/>
            </a:xfrm>
            <a:prstGeom prst="round2SameRect">
              <a:avLst>
                <a:gd name="adj1" fmla="val 19408"/>
                <a:gd name="adj2" fmla="val 0"/>
              </a:avLst>
            </a:prstGeom>
            <a:solidFill>
              <a:schemeClr val="accent1"/>
            </a:solidFill>
          </p:spPr>
          <p:txBody>
            <a:bodyPr lIns="36000" tIns="0" bIns="0" anchor="ctr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rgbClr val="FFFFFF"/>
                  </a:solidFill>
                  <a:latin typeface="+mn-lt"/>
                  <a:ea typeface="+mn-ea"/>
                </a:rPr>
                <a:t>01</a:t>
              </a:r>
              <a:endParaRPr lang="zh-CN" altLang="en-US" b="1" dirty="0" err="1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7" name="MH_SubTitle_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247200" y="2526317"/>
              <a:ext cx="7285240" cy="104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D9D9D9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lvl="1" indent="0" algn="just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「企業倫理」是指企業施行倫理的計畫或倫理的行為，使「利害關係者」</a:t>
              </a:r>
              <a:r>
                <a:rPr lang="en-US" altLang="zh-TW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(Stakeholder)</a:t>
              </a: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均能獲益。</a:t>
              </a: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885250" y="4005064"/>
            <a:ext cx="7653739" cy="1872208"/>
            <a:chOff x="885250" y="4005064"/>
            <a:chExt cx="7653739" cy="1872208"/>
          </a:xfrm>
        </p:grpSpPr>
        <p:sp>
          <p:nvSpPr>
            <p:cNvPr id="10" name="MH_Other_4"/>
            <p:cNvSpPr/>
            <p:nvPr>
              <p:custDataLst>
                <p:tags r:id="rId1"/>
              </p:custDataLst>
            </p:nvPr>
          </p:nvSpPr>
          <p:spPr>
            <a:xfrm>
              <a:off x="6289501" y="4005064"/>
              <a:ext cx="2249488" cy="336550"/>
            </a:xfrm>
            <a:prstGeom prst="round2SameRect">
              <a:avLst>
                <a:gd name="adj1" fmla="val 19408"/>
                <a:gd name="adj2" fmla="val 0"/>
              </a:avLst>
            </a:prstGeom>
            <a:solidFill>
              <a:schemeClr val="accent2"/>
            </a:solidFill>
          </p:spPr>
          <p:txBody>
            <a:bodyPr lIns="90000" tIns="0" rIns="36000" bIns="0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rgbClr val="FFFFFF"/>
                  </a:solidFill>
                  <a:latin typeface="+mn-lt"/>
                  <a:ea typeface="+mn-ea"/>
                </a:rPr>
                <a:t>02</a:t>
              </a:r>
              <a:endParaRPr lang="zh-CN" altLang="en-US" b="1" dirty="0" err="1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MH_SubTitle_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85250" y="4051101"/>
              <a:ext cx="7291789" cy="18261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D9D9D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lvl="1" algn="just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「企業倫理」在組織之間可經由標竿（</a:t>
              </a:r>
              <a:r>
                <a:rPr lang="en-US" altLang="zh-TW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Modeling</a:t>
              </a: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）與模仿（</a:t>
              </a:r>
              <a:r>
                <a:rPr lang="en-US" altLang="zh-TW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Imitation</a:t>
              </a: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），被轉化成具體可見的外在行為（</a:t>
              </a:r>
              <a:r>
                <a:rPr lang="en-US" altLang="zh-TW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Carroll and</a:t>
              </a: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600" kern="0" dirty="0" err="1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Buchholtz</a:t>
              </a:r>
              <a:r>
                <a:rPr lang="en-US" altLang="zh-TW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, 2006</a:t>
              </a:r>
              <a:r>
                <a:rPr lang="zh-TW" altLang="en-US" sz="26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）。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119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5.2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企業倫理擴散產生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的服務      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創新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效益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</a:t>
            </a: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服務創新」</a:t>
            </a:r>
            <a:r>
              <a:rPr lang="en-US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(Service Innovation)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包括產品、服務和流程做更進一步的改善，或是具有高度無形性以及異質性之產品製造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流程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</a:t>
            </a:r>
            <a:r>
              <a:rPr lang="en-US" altLang="zh-TW" sz="2600" dirty="0" err="1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Kupper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, 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2001)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934996375"/>
              </p:ext>
            </p:extLst>
          </p:nvPr>
        </p:nvGraphicFramePr>
        <p:xfrm>
          <a:off x="1524000" y="3717032"/>
          <a:ext cx="6096000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EDBF9-EA5E-4D41-87F4-5C319DD6C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4">
                                            <p:graphicEl>
                                              <a:dgm id="{786EDBF9-EA5E-4D41-87F4-5C319DD6C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4258E-16BA-4CD8-923D-F78999009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4">
                                            <p:graphicEl>
                                              <a:dgm id="{D014258E-16BA-4CD8-923D-F78999009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BBFC6-1091-461B-98DB-B77BA26A4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">
                                            <p:graphicEl>
                                              <a:dgm id="{B89BBFC6-1091-461B-98DB-B77BA26A4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157F31-61D9-4469-8881-F8A05295C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graphicEl>
                                              <a:dgm id="{B9157F31-61D9-4469-8881-F8A05295C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5.3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企業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倫理擴散與知識分享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操作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機制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與服務創新的連動關係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企業倫理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被視之為觀念或行為且可以被擴散，是透過「社會系統」比如標竿或模仿傳播出去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。因此，實質意義上，企業倫理的擴散形同「知識分享」的過程或實際行為。</a:t>
            </a:r>
          </a:p>
        </p:txBody>
      </p:sp>
    </p:spTree>
    <p:extLst>
      <p:ext uri="{BB962C8B-B14F-4D97-AF65-F5344CB8AC3E}">
        <p14:creationId xmlns:p14="http://schemas.microsoft.com/office/powerpoint/2010/main" val="32612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5.4 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「企業倫理擴散理論」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的實際  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可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應用性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9906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包含三大變項：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457200" lvl="1" indent="0" algn="just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zh-TW" altLang="en-US" sz="2000" dirty="0">
              <a:ea typeface="華康標楷體" pitchFamily="65" charset="-120"/>
            </a:endParaRPr>
          </a:p>
        </p:txBody>
      </p:sp>
      <p:grpSp>
        <p:nvGrpSpPr>
          <p:cNvPr id="36" name="群組 35"/>
          <p:cNvGrpSpPr/>
          <p:nvPr/>
        </p:nvGrpSpPr>
        <p:grpSpPr>
          <a:xfrm>
            <a:off x="5802114" y="2348880"/>
            <a:ext cx="2749550" cy="2479675"/>
            <a:chOff x="5919787" y="2437061"/>
            <a:chExt cx="2749550" cy="2479675"/>
          </a:xfrm>
        </p:grpSpPr>
        <p:sp>
          <p:nvSpPr>
            <p:cNvPr id="21" name="MH_Other_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919787" y="3278436"/>
              <a:ext cx="2343150" cy="1625600"/>
            </a:xfrm>
            <a:custGeom>
              <a:avLst/>
              <a:gdLst>
                <a:gd name="T0" fmla="*/ 2147483647 w 1781"/>
                <a:gd name="T1" fmla="*/ 1872225255 h 1235"/>
                <a:gd name="T2" fmla="*/ 2147483647 w 1781"/>
                <a:gd name="T3" fmla="*/ 2147483647 h 1235"/>
                <a:gd name="T4" fmla="*/ 2147483647 w 1781"/>
                <a:gd name="T5" fmla="*/ 2147483647 h 1235"/>
                <a:gd name="T6" fmla="*/ 2147483647 w 1781"/>
                <a:gd name="T7" fmla="*/ 2147483647 h 1235"/>
                <a:gd name="T8" fmla="*/ 2147483647 w 1781"/>
                <a:gd name="T9" fmla="*/ 2147483647 h 1235"/>
                <a:gd name="T10" fmla="*/ 2147483647 w 1781"/>
                <a:gd name="T11" fmla="*/ 0 h 1235"/>
                <a:gd name="T12" fmla="*/ 2147483647 w 1781"/>
                <a:gd name="T13" fmla="*/ 1872225255 h 12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1"/>
                <a:gd name="T22" fmla="*/ 0 h 1235"/>
                <a:gd name="T23" fmla="*/ 1781 w 1781"/>
                <a:gd name="T24" fmla="*/ 1235 h 12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1" h="1235">
                  <a:moveTo>
                    <a:pt x="487" y="36"/>
                  </a:moveTo>
                  <a:cubicBezTo>
                    <a:pt x="412" y="169"/>
                    <a:pt x="208" y="597"/>
                    <a:pt x="609" y="785"/>
                  </a:cubicBezTo>
                  <a:cubicBezTo>
                    <a:pt x="830" y="873"/>
                    <a:pt x="1204" y="807"/>
                    <a:pt x="1523" y="363"/>
                  </a:cubicBezTo>
                  <a:cubicBezTo>
                    <a:pt x="1586" y="379"/>
                    <a:pt x="1709" y="419"/>
                    <a:pt x="1781" y="444"/>
                  </a:cubicBezTo>
                  <a:cubicBezTo>
                    <a:pt x="1502" y="949"/>
                    <a:pt x="806" y="1235"/>
                    <a:pt x="452" y="998"/>
                  </a:cubicBezTo>
                  <a:cubicBezTo>
                    <a:pt x="0" y="701"/>
                    <a:pt x="278" y="135"/>
                    <a:pt x="372" y="0"/>
                  </a:cubicBezTo>
                  <a:cubicBezTo>
                    <a:pt x="430" y="17"/>
                    <a:pt x="411" y="11"/>
                    <a:pt x="487" y="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2" name="MH_Other_18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6594475" y="3861048"/>
              <a:ext cx="1725612" cy="1055688"/>
            </a:xfrm>
            <a:custGeom>
              <a:avLst/>
              <a:gdLst>
                <a:gd name="T0" fmla="*/ 0 w 1312"/>
                <a:gd name="T1" fmla="*/ 2147483647 h 803"/>
                <a:gd name="T2" fmla="*/ 2147483647 w 1312"/>
                <a:gd name="T3" fmla="*/ 2147483647 h 803"/>
                <a:gd name="T4" fmla="*/ 2147483647 w 1312"/>
                <a:gd name="T5" fmla="*/ 0 h 803"/>
                <a:gd name="T6" fmla="*/ 2147483647 w 1312"/>
                <a:gd name="T7" fmla="*/ 2147483647 h 803"/>
                <a:gd name="T8" fmla="*/ 2147483647 w 1312"/>
                <a:gd name="T9" fmla="*/ 2147483647 h 803"/>
                <a:gd name="T10" fmla="*/ 0 w 1312"/>
                <a:gd name="T11" fmla="*/ 2147483647 h 8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2"/>
                <a:gd name="T19" fmla="*/ 0 h 803"/>
                <a:gd name="T20" fmla="*/ 1312 w 1312"/>
                <a:gd name="T21" fmla="*/ 803 h 8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2" h="803">
                  <a:moveTo>
                    <a:pt x="0" y="589"/>
                  </a:moveTo>
                  <a:cubicBezTo>
                    <a:pt x="0" y="589"/>
                    <a:pt x="399" y="803"/>
                    <a:pt x="989" y="335"/>
                  </a:cubicBezTo>
                  <a:cubicBezTo>
                    <a:pt x="1163" y="189"/>
                    <a:pt x="1267" y="0"/>
                    <a:pt x="1267" y="0"/>
                  </a:cubicBezTo>
                  <a:cubicBezTo>
                    <a:pt x="1312" y="63"/>
                    <a:pt x="1312" y="63"/>
                    <a:pt x="1312" y="63"/>
                  </a:cubicBezTo>
                  <a:cubicBezTo>
                    <a:pt x="1312" y="63"/>
                    <a:pt x="999" y="633"/>
                    <a:pt x="400" y="678"/>
                  </a:cubicBezTo>
                  <a:cubicBezTo>
                    <a:pt x="148" y="694"/>
                    <a:pt x="0" y="589"/>
                    <a:pt x="0" y="58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3" name="MH_Other_19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6291262" y="3326061"/>
              <a:ext cx="350838" cy="939800"/>
            </a:xfrm>
            <a:custGeom>
              <a:avLst/>
              <a:gdLst>
                <a:gd name="T0" fmla="*/ 2147483647 w 267"/>
                <a:gd name="T1" fmla="*/ 0 h 714"/>
                <a:gd name="T2" fmla="*/ 2147483647 w 267"/>
                <a:gd name="T3" fmla="*/ 2147483647 h 714"/>
                <a:gd name="T4" fmla="*/ 2147483647 w 267"/>
                <a:gd name="T5" fmla="*/ 2147483647 h 714"/>
                <a:gd name="T6" fmla="*/ 2147483647 w 267"/>
                <a:gd name="T7" fmla="*/ 2147483647 h 714"/>
                <a:gd name="T8" fmla="*/ 2147483647 w 267"/>
                <a:gd name="T9" fmla="*/ 0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714"/>
                <a:gd name="T17" fmla="*/ 267 w 267"/>
                <a:gd name="T18" fmla="*/ 714 h 7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714">
                  <a:moveTo>
                    <a:pt x="205" y="0"/>
                  </a:moveTo>
                  <a:cubicBezTo>
                    <a:pt x="205" y="0"/>
                    <a:pt x="254" y="45"/>
                    <a:pt x="261" y="50"/>
                  </a:cubicBezTo>
                  <a:cubicBezTo>
                    <a:pt x="267" y="61"/>
                    <a:pt x="0" y="424"/>
                    <a:pt x="264" y="714"/>
                  </a:cubicBezTo>
                  <a:cubicBezTo>
                    <a:pt x="69" y="593"/>
                    <a:pt x="85" y="409"/>
                    <a:pt x="87" y="363"/>
                  </a:cubicBezTo>
                  <a:cubicBezTo>
                    <a:pt x="88" y="197"/>
                    <a:pt x="205" y="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4" name="MH_Other_20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8331200" y="2937123"/>
              <a:ext cx="236537" cy="915988"/>
            </a:xfrm>
            <a:custGeom>
              <a:avLst/>
              <a:gdLst>
                <a:gd name="T0" fmla="*/ 0 w 179"/>
                <a:gd name="T1" fmla="*/ 2147483647 h 696"/>
                <a:gd name="T2" fmla="*/ 2147483647 w 179"/>
                <a:gd name="T3" fmla="*/ 2147483647 h 696"/>
                <a:gd name="T4" fmla="*/ 2147483647 w 179"/>
                <a:gd name="T5" fmla="*/ 2147483647 h 696"/>
                <a:gd name="T6" fmla="*/ 2147483647 w 179"/>
                <a:gd name="T7" fmla="*/ 2147483647 h 696"/>
                <a:gd name="T8" fmla="*/ 2147483647 w 179"/>
                <a:gd name="T9" fmla="*/ 0 h 696"/>
                <a:gd name="T10" fmla="*/ 0 w 179"/>
                <a:gd name="T11" fmla="*/ 2147483647 h 6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9"/>
                <a:gd name="T19" fmla="*/ 0 h 696"/>
                <a:gd name="T20" fmla="*/ 179 w 179"/>
                <a:gd name="T21" fmla="*/ 696 h 6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9" h="696">
                  <a:moveTo>
                    <a:pt x="0" y="630"/>
                  </a:moveTo>
                  <a:cubicBezTo>
                    <a:pt x="19" y="659"/>
                    <a:pt x="42" y="696"/>
                    <a:pt x="42" y="696"/>
                  </a:cubicBezTo>
                  <a:cubicBezTo>
                    <a:pt x="42" y="696"/>
                    <a:pt x="134" y="518"/>
                    <a:pt x="139" y="315"/>
                  </a:cubicBezTo>
                  <a:cubicBezTo>
                    <a:pt x="146" y="172"/>
                    <a:pt x="91" y="63"/>
                    <a:pt x="91" y="63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179" y="245"/>
                    <a:pt x="0" y="630"/>
                  </a:cubicBez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50000">
                  <a:srgbClr val="949494"/>
                </a:gs>
                <a:gs pos="100000">
                  <a:srgbClr val="C5C5C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5" name="MH_Other_21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7989887" y="3668961"/>
              <a:ext cx="395288" cy="184150"/>
            </a:xfrm>
            <a:custGeom>
              <a:avLst/>
              <a:gdLst>
                <a:gd name="T0" fmla="*/ 0 w 469"/>
                <a:gd name="T1" fmla="*/ 0 h 218"/>
                <a:gd name="T2" fmla="*/ 611008985 w 469"/>
                <a:gd name="T3" fmla="*/ 170417413 h 218"/>
                <a:gd name="T4" fmla="*/ 709314802 w 469"/>
                <a:gd name="T5" fmla="*/ 323052716 h 218"/>
                <a:gd name="T6" fmla="*/ 110405323 w 469"/>
                <a:gd name="T7" fmla="*/ 148189279 h 218"/>
                <a:gd name="T8" fmla="*/ 0 w 469"/>
                <a:gd name="T9" fmla="*/ 0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18"/>
                <a:gd name="T17" fmla="*/ 469 w 469"/>
                <a:gd name="T18" fmla="*/ 218 h 2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18">
                  <a:moveTo>
                    <a:pt x="0" y="0"/>
                  </a:moveTo>
                  <a:lnTo>
                    <a:pt x="404" y="115"/>
                  </a:lnTo>
                  <a:lnTo>
                    <a:pt x="469" y="218"/>
                  </a:lnTo>
                  <a:lnTo>
                    <a:pt x="73" y="10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100000">
                  <a:srgbClr val="C5C5C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6" name="MH_Other_22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459537" y="2437061"/>
              <a:ext cx="2209800" cy="1328737"/>
            </a:xfrm>
            <a:custGeom>
              <a:avLst/>
              <a:gdLst>
                <a:gd name="T0" fmla="*/ 2147483647 w 1678"/>
                <a:gd name="T1" fmla="*/ 2147483647 h 1010"/>
                <a:gd name="T2" fmla="*/ 2147483647 w 1678"/>
                <a:gd name="T3" fmla="*/ 2147483647 h 1010"/>
                <a:gd name="T4" fmla="*/ 2147483647 w 1678"/>
                <a:gd name="T5" fmla="*/ 2147483647 h 1010"/>
                <a:gd name="T6" fmla="*/ 0 w 1678"/>
                <a:gd name="T7" fmla="*/ 2147483647 h 1010"/>
                <a:gd name="T8" fmla="*/ 2147483647 w 1678"/>
                <a:gd name="T9" fmla="*/ 2147483647 h 1010"/>
                <a:gd name="T10" fmla="*/ 2147483647 w 1678"/>
                <a:gd name="T11" fmla="*/ 2147483647 h 1010"/>
                <a:gd name="T12" fmla="*/ 2147483647 w 1678"/>
                <a:gd name="T13" fmla="*/ 2147483647 h 10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8"/>
                <a:gd name="T22" fmla="*/ 0 h 1010"/>
                <a:gd name="T23" fmla="*/ 1678 w 1678"/>
                <a:gd name="T24" fmla="*/ 1010 h 10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8" h="1010">
                  <a:moveTo>
                    <a:pt x="1162" y="936"/>
                  </a:moveTo>
                  <a:cubicBezTo>
                    <a:pt x="1222" y="836"/>
                    <a:pt x="1371" y="388"/>
                    <a:pt x="985" y="252"/>
                  </a:cubicBezTo>
                  <a:cubicBezTo>
                    <a:pt x="471" y="122"/>
                    <a:pt x="116" y="637"/>
                    <a:pt x="116" y="637"/>
                  </a:cubicBezTo>
                  <a:cubicBezTo>
                    <a:pt x="116" y="637"/>
                    <a:pt x="116" y="637"/>
                    <a:pt x="0" y="603"/>
                  </a:cubicBezTo>
                  <a:cubicBezTo>
                    <a:pt x="272" y="215"/>
                    <a:pt x="727" y="0"/>
                    <a:pt x="1077" y="63"/>
                  </a:cubicBezTo>
                  <a:cubicBezTo>
                    <a:pt x="1416" y="123"/>
                    <a:pt x="1678" y="452"/>
                    <a:pt x="1422" y="1010"/>
                  </a:cubicBezTo>
                  <a:cubicBezTo>
                    <a:pt x="1357" y="994"/>
                    <a:pt x="1209" y="950"/>
                    <a:pt x="1162" y="936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6F6"/>
                </a:gs>
                <a:gs pos="100000">
                  <a:srgbClr val="E6E6E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7" name="MH_Other_23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6611937" y="2597398"/>
              <a:ext cx="1447800" cy="744538"/>
            </a:xfrm>
            <a:custGeom>
              <a:avLst/>
              <a:gdLst>
                <a:gd name="T0" fmla="*/ 2147483647 w 1100"/>
                <a:gd name="T1" fmla="*/ 2147483647 h 565"/>
                <a:gd name="T2" fmla="*/ 0 w 1100"/>
                <a:gd name="T3" fmla="*/ 2147483647 h 565"/>
                <a:gd name="T4" fmla="*/ 2147483647 w 1100"/>
                <a:gd name="T5" fmla="*/ 2147483647 h 565"/>
                <a:gd name="T6" fmla="*/ 2147483647 w 1100"/>
                <a:gd name="T7" fmla="*/ 2147483647 h 565"/>
                <a:gd name="T8" fmla="*/ 2147483647 w 1100"/>
                <a:gd name="T9" fmla="*/ 2147483647 h 565"/>
                <a:gd name="T10" fmla="*/ 2147483647 w 1100"/>
                <a:gd name="T11" fmla="*/ 2147483647 h 5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0"/>
                <a:gd name="T19" fmla="*/ 0 h 565"/>
                <a:gd name="T20" fmla="*/ 1100 w 1100"/>
                <a:gd name="T21" fmla="*/ 565 h 5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0" h="565">
                  <a:moveTo>
                    <a:pt x="869" y="130"/>
                  </a:moveTo>
                  <a:cubicBezTo>
                    <a:pt x="355" y="0"/>
                    <a:pt x="0" y="515"/>
                    <a:pt x="0" y="515"/>
                  </a:cubicBezTo>
                  <a:cubicBezTo>
                    <a:pt x="0" y="515"/>
                    <a:pt x="0" y="515"/>
                    <a:pt x="54" y="565"/>
                  </a:cubicBezTo>
                  <a:cubicBezTo>
                    <a:pt x="279" y="285"/>
                    <a:pt x="580" y="120"/>
                    <a:pt x="866" y="186"/>
                  </a:cubicBezTo>
                  <a:cubicBezTo>
                    <a:pt x="1050" y="226"/>
                    <a:pt x="1100" y="347"/>
                    <a:pt x="1100" y="347"/>
                  </a:cubicBezTo>
                  <a:cubicBezTo>
                    <a:pt x="1084" y="303"/>
                    <a:pt x="1043" y="192"/>
                    <a:pt x="869" y="130"/>
                  </a:cubicBez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50000">
                  <a:srgbClr val="949494"/>
                </a:gs>
                <a:gs pos="100000">
                  <a:srgbClr val="C5C5C5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28" name="MH_Other_24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6459537" y="3230811"/>
              <a:ext cx="225425" cy="111125"/>
            </a:xfrm>
            <a:custGeom>
              <a:avLst/>
              <a:gdLst>
                <a:gd name="T0" fmla="*/ 284096031 w 264"/>
                <a:gd name="T1" fmla="*/ 80682365 h 131"/>
                <a:gd name="T2" fmla="*/ 416673414 w 264"/>
                <a:gd name="T3" fmla="*/ 199421258 h 131"/>
                <a:gd name="T4" fmla="*/ 130999428 w 264"/>
                <a:gd name="T5" fmla="*/ 118738893 h 131"/>
                <a:gd name="T6" fmla="*/ 0 w 264"/>
                <a:gd name="T7" fmla="*/ 0 h 131"/>
                <a:gd name="T8" fmla="*/ 284096031 w 264"/>
                <a:gd name="T9" fmla="*/ 8068236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"/>
                <a:gd name="T16" fmla="*/ 0 h 131"/>
                <a:gd name="T17" fmla="*/ 264 w 264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" h="131">
                  <a:moveTo>
                    <a:pt x="180" y="53"/>
                  </a:moveTo>
                  <a:lnTo>
                    <a:pt x="264" y="131"/>
                  </a:lnTo>
                  <a:lnTo>
                    <a:pt x="83" y="78"/>
                  </a:lnTo>
                  <a:lnTo>
                    <a:pt x="0" y="0"/>
                  </a:lnTo>
                  <a:lnTo>
                    <a:pt x="180" y="53"/>
                  </a:lnTo>
                  <a:close/>
                </a:path>
              </a:pathLst>
            </a:custGeom>
            <a:gradFill rotWithShape="1">
              <a:gsLst>
                <a:gs pos="0">
                  <a:srgbClr val="E6E6E6"/>
                </a:gs>
                <a:gs pos="100000">
                  <a:srgbClr val="94949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30" name="MH_SubTitle_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376987" y="2973636"/>
              <a:ext cx="1835150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 anchor="ctr">
              <a:norm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服務創新</a:t>
              </a:r>
              <a:endParaRPr lang="zh-CN" altLang="en-US" sz="2400" kern="0" dirty="0">
                <a:latin typeface="+mn-lt"/>
                <a:ea typeface="+mn-ea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3171627" y="2348880"/>
            <a:ext cx="2747962" cy="2479675"/>
            <a:chOff x="3171627" y="2348880"/>
            <a:chExt cx="2747962" cy="2479675"/>
          </a:xfrm>
        </p:grpSpPr>
        <p:sp>
          <p:nvSpPr>
            <p:cNvPr id="13" name="MH_Other_9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3171627" y="3190255"/>
              <a:ext cx="2341562" cy="1625600"/>
            </a:xfrm>
            <a:custGeom>
              <a:avLst/>
              <a:gdLst>
                <a:gd name="T0" fmla="*/ 2147483647 w 1781"/>
                <a:gd name="T1" fmla="*/ 1872225255 h 1235"/>
                <a:gd name="T2" fmla="*/ 2147483647 w 1781"/>
                <a:gd name="T3" fmla="*/ 2147483647 h 1235"/>
                <a:gd name="T4" fmla="*/ 2147483647 w 1781"/>
                <a:gd name="T5" fmla="*/ 2147483647 h 1235"/>
                <a:gd name="T6" fmla="*/ 2147483647 w 1781"/>
                <a:gd name="T7" fmla="*/ 2147483647 h 1235"/>
                <a:gd name="T8" fmla="*/ 2147483647 w 1781"/>
                <a:gd name="T9" fmla="*/ 2147483647 h 1235"/>
                <a:gd name="T10" fmla="*/ 2147483647 w 1781"/>
                <a:gd name="T11" fmla="*/ 0 h 1235"/>
                <a:gd name="T12" fmla="*/ 2147483647 w 1781"/>
                <a:gd name="T13" fmla="*/ 1872225255 h 12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1"/>
                <a:gd name="T22" fmla="*/ 0 h 1235"/>
                <a:gd name="T23" fmla="*/ 1781 w 1781"/>
                <a:gd name="T24" fmla="*/ 1235 h 12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1" h="1235">
                  <a:moveTo>
                    <a:pt x="487" y="36"/>
                  </a:moveTo>
                  <a:cubicBezTo>
                    <a:pt x="412" y="169"/>
                    <a:pt x="208" y="597"/>
                    <a:pt x="609" y="785"/>
                  </a:cubicBezTo>
                  <a:cubicBezTo>
                    <a:pt x="830" y="873"/>
                    <a:pt x="1204" y="807"/>
                    <a:pt x="1523" y="363"/>
                  </a:cubicBezTo>
                  <a:cubicBezTo>
                    <a:pt x="1586" y="379"/>
                    <a:pt x="1709" y="419"/>
                    <a:pt x="1781" y="444"/>
                  </a:cubicBezTo>
                  <a:cubicBezTo>
                    <a:pt x="1502" y="949"/>
                    <a:pt x="806" y="1235"/>
                    <a:pt x="452" y="998"/>
                  </a:cubicBezTo>
                  <a:cubicBezTo>
                    <a:pt x="0" y="701"/>
                    <a:pt x="278" y="135"/>
                    <a:pt x="372" y="0"/>
                  </a:cubicBezTo>
                  <a:cubicBezTo>
                    <a:pt x="430" y="17"/>
                    <a:pt x="411" y="11"/>
                    <a:pt x="487" y="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grpSp>
          <p:nvGrpSpPr>
            <p:cNvPr id="35" name="群組 34"/>
            <p:cNvGrpSpPr/>
            <p:nvPr/>
          </p:nvGrpSpPr>
          <p:grpSpPr>
            <a:xfrm>
              <a:off x="3543102" y="2348880"/>
              <a:ext cx="2376487" cy="2479675"/>
              <a:chOff x="3660775" y="2437061"/>
              <a:chExt cx="2376487" cy="2479675"/>
            </a:xfrm>
          </p:grpSpPr>
          <p:sp>
            <p:nvSpPr>
              <p:cNvPr id="14" name="MH_Other_10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962400" y="3861048"/>
                <a:ext cx="1727200" cy="1055688"/>
              </a:xfrm>
              <a:custGeom>
                <a:avLst/>
                <a:gdLst>
                  <a:gd name="T0" fmla="*/ 0 w 1312"/>
                  <a:gd name="T1" fmla="*/ 2147483647 h 803"/>
                  <a:gd name="T2" fmla="*/ 2147483647 w 1312"/>
                  <a:gd name="T3" fmla="*/ 2147483647 h 803"/>
                  <a:gd name="T4" fmla="*/ 2147483647 w 1312"/>
                  <a:gd name="T5" fmla="*/ 0 h 803"/>
                  <a:gd name="T6" fmla="*/ 2147483647 w 1312"/>
                  <a:gd name="T7" fmla="*/ 2147483647 h 803"/>
                  <a:gd name="T8" fmla="*/ 2147483647 w 1312"/>
                  <a:gd name="T9" fmla="*/ 2147483647 h 803"/>
                  <a:gd name="T10" fmla="*/ 0 w 1312"/>
                  <a:gd name="T11" fmla="*/ 2147483647 h 8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12"/>
                  <a:gd name="T19" fmla="*/ 0 h 803"/>
                  <a:gd name="T20" fmla="*/ 1312 w 1312"/>
                  <a:gd name="T21" fmla="*/ 803 h 8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12" h="803">
                    <a:moveTo>
                      <a:pt x="0" y="589"/>
                    </a:moveTo>
                    <a:cubicBezTo>
                      <a:pt x="0" y="589"/>
                      <a:pt x="399" y="803"/>
                      <a:pt x="989" y="335"/>
                    </a:cubicBezTo>
                    <a:cubicBezTo>
                      <a:pt x="1163" y="189"/>
                      <a:pt x="1267" y="0"/>
                      <a:pt x="1267" y="0"/>
                    </a:cubicBezTo>
                    <a:cubicBezTo>
                      <a:pt x="1312" y="63"/>
                      <a:pt x="1312" y="63"/>
                      <a:pt x="1312" y="63"/>
                    </a:cubicBezTo>
                    <a:cubicBezTo>
                      <a:pt x="1312" y="63"/>
                      <a:pt x="999" y="633"/>
                      <a:pt x="400" y="678"/>
                    </a:cubicBezTo>
                    <a:cubicBezTo>
                      <a:pt x="148" y="694"/>
                      <a:pt x="0" y="589"/>
                      <a:pt x="0" y="5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15" name="MH_Other_1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660775" y="3326061"/>
                <a:ext cx="349250" cy="939800"/>
              </a:xfrm>
              <a:custGeom>
                <a:avLst/>
                <a:gdLst>
                  <a:gd name="T0" fmla="*/ 2147483647 w 267"/>
                  <a:gd name="T1" fmla="*/ 0 h 714"/>
                  <a:gd name="T2" fmla="*/ 2147483647 w 267"/>
                  <a:gd name="T3" fmla="*/ 2147483647 h 714"/>
                  <a:gd name="T4" fmla="*/ 2147483647 w 267"/>
                  <a:gd name="T5" fmla="*/ 2147483647 h 714"/>
                  <a:gd name="T6" fmla="*/ 2147483647 w 267"/>
                  <a:gd name="T7" fmla="*/ 2147483647 h 714"/>
                  <a:gd name="T8" fmla="*/ 2147483647 w 267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14"/>
                  <a:gd name="T17" fmla="*/ 267 w 267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14">
                    <a:moveTo>
                      <a:pt x="205" y="0"/>
                    </a:moveTo>
                    <a:cubicBezTo>
                      <a:pt x="205" y="0"/>
                      <a:pt x="254" y="45"/>
                      <a:pt x="261" y="50"/>
                    </a:cubicBezTo>
                    <a:cubicBezTo>
                      <a:pt x="267" y="61"/>
                      <a:pt x="0" y="424"/>
                      <a:pt x="264" y="714"/>
                    </a:cubicBezTo>
                    <a:cubicBezTo>
                      <a:pt x="69" y="593"/>
                      <a:pt x="85" y="409"/>
                      <a:pt x="87" y="363"/>
                    </a:cubicBezTo>
                    <a:cubicBezTo>
                      <a:pt x="88" y="197"/>
                      <a:pt x="205" y="0"/>
                      <a:pt x="20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16" name="MH_Other_12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700712" y="2937123"/>
                <a:ext cx="234950" cy="915988"/>
              </a:xfrm>
              <a:custGeom>
                <a:avLst/>
                <a:gdLst>
                  <a:gd name="T0" fmla="*/ 0 w 179"/>
                  <a:gd name="T1" fmla="*/ 2147483647 h 696"/>
                  <a:gd name="T2" fmla="*/ 2147483647 w 179"/>
                  <a:gd name="T3" fmla="*/ 2147483647 h 696"/>
                  <a:gd name="T4" fmla="*/ 2147483647 w 179"/>
                  <a:gd name="T5" fmla="*/ 2147483647 h 696"/>
                  <a:gd name="T6" fmla="*/ 2147483647 w 179"/>
                  <a:gd name="T7" fmla="*/ 2147483647 h 696"/>
                  <a:gd name="T8" fmla="*/ 2147483647 w 179"/>
                  <a:gd name="T9" fmla="*/ 0 h 696"/>
                  <a:gd name="T10" fmla="*/ 0 w 179"/>
                  <a:gd name="T11" fmla="*/ 2147483647 h 6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696"/>
                  <a:gd name="T20" fmla="*/ 179 w 179"/>
                  <a:gd name="T21" fmla="*/ 696 h 6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696">
                    <a:moveTo>
                      <a:pt x="0" y="630"/>
                    </a:moveTo>
                    <a:cubicBezTo>
                      <a:pt x="19" y="659"/>
                      <a:pt x="42" y="696"/>
                      <a:pt x="42" y="696"/>
                    </a:cubicBezTo>
                    <a:cubicBezTo>
                      <a:pt x="42" y="696"/>
                      <a:pt x="134" y="518"/>
                      <a:pt x="139" y="315"/>
                    </a:cubicBezTo>
                    <a:cubicBezTo>
                      <a:pt x="146" y="172"/>
                      <a:pt x="91" y="63"/>
                      <a:pt x="91" y="63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0"/>
                      <a:pt x="179" y="245"/>
                      <a:pt x="0" y="6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5C5C5"/>
                  </a:gs>
                  <a:gs pos="50000">
                    <a:srgbClr val="949494"/>
                  </a:gs>
                  <a:gs pos="100000">
                    <a:srgbClr val="C5C5C5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17" name="MH_Other_1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357812" y="3668961"/>
                <a:ext cx="396875" cy="184150"/>
              </a:xfrm>
              <a:custGeom>
                <a:avLst/>
                <a:gdLst>
                  <a:gd name="T0" fmla="*/ 0 w 469"/>
                  <a:gd name="T1" fmla="*/ 0 h 218"/>
                  <a:gd name="T2" fmla="*/ 611008985 w 469"/>
                  <a:gd name="T3" fmla="*/ 170417413 h 218"/>
                  <a:gd name="T4" fmla="*/ 709314802 w 469"/>
                  <a:gd name="T5" fmla="*/ 323052716 h 218"/>
                  <a:gd name="T6" fmla="*/ 110405323 w 469"/>
                  <a:gd name="T7" fmla="*/ 148189279 h 218"/>
                  <a:gd name="T8" fmla="*/ 0 w 469"/>
                  <a:gd name="T9" fmla="*/ 0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9"/>
                  <a:gd name="T16" fmla="*/ 0 h 218"/>
                  <a:gd name="T17" fmla="*/ 469 w 469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9" h="218">
                    <a:moveTo>
                      <a:pt x="0" y="0"/>
                    </a:moveTo>
                    <a:lnTo>
                      <a:pt x="404" y="115"/>
                    </a:lnTo>
                    <a:lnTo>
                      <a:pt x="469" y="218"/>
                    </a:lnTo>
                    <a:lnTo>
                      <a:pt x="73" y="10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5C5C5"/>
                  </a:gs>
                  <a:gs pos="100000">
                    <a:srgbClr val="C5C5C5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18" name="MH_Other_14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829050" y="2437061"/>
                <a:ext cx="2208212" cy="1328737"/>
              </a:xfrm>
              <a:custGeom>
                <a:avLst/>
                <a:gdLst>
                  <a:gd name="T0" fmla="*/ 2147483647 w 1678"/>
                  <a:gd name="T1" fmla="*/ 2147483647 h 1010"/>
                  <a:gd name="T2" fmla="*/ 2147483647 w 1678"/>
                  <a:gd name="T3" fmla="*/ 2147483647 h 1010"/>
                  <a:gd name="T4" fmla="*/ 2147483647 w 1678"/>
                  <a:gd name="T5" fmla="*/ 2147483647 h 1010"/>
                  <a:gd name="T6" fmla="*/ 0 w 1678"/>
                  <a:gd name="T7" fmla="*/ 2147483647 h 1010"/>
                  <a:gd name="T8" fmla="*/ 2147483647 w 1678"/>
                  <a:gd name="T9" fmla="*/ 2147483647 h 1010"/>
                  <a:gd name="T10" fmla="*/ 2147483647 w 1678"/>
                  <a:gd name="T11" fmla="*/ 2147483647 h 1010"/>
                  <a:gd name="T12" fmla="*/ 2147483647 w 1678"/>
                  <a:gd name="T13" fmla="*/ 2147483647 h 10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8"/>
                  <a:gd name="T22" fmla="*/ 0 h 1010"/>
                  <a:gd name="T23" fmla="*/ 1678 w 1678"/>
                  <a:gd name="T24" fmla="*/ 1010 h 10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8" h="1010">
                    <a:moveTo>
                      <a:pt x="1162" y="936"/>
                    </a:moveTo>
                    <a:cubicBezTo>
                      <a:pt x="1222" y="836"/>
                      <a:pt x="1371" y="388"/>
                      <a:pt x="985" y="252"/>
                    </a:cubicBezTo>
                    <a:cubicBezTo>
                      <a:pt x="471" y="122"/>
                      <a:pt x="116" y="637"/>
                      <a:pt x="116" y="637"/>
                    </a:cubicBezTo>
                    <a:cubicBezTo>
                      <a:pt x="116" y="637"/>
                      <a:pt x="116" y="637"/>
                      <a:pt x="0" y="603"/>
                    </a:cubicBezTo>
                    <a:cubicBezTo>
                      <a:pt x="272" y="215"/>
                      <a:pt x="727" y="0"/>
                      <a:pt x="1077" y="63"/>
                    </a:cubicBezTo>
                    <a:cubicBezTo>
                      <a:pt x="1416" y="123"/>
                      <a:pt x="1678" y="452"/>
                      <a:pt x="1422" y="1010"/>
                    </a:cubicBezTo>
                    <a:cubicBezTo>
                      <a:pt x="1357" y="994"/>
                      <a:pt x="1209" y="950"/>
                      <a:pt x="1162" y="9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6F6"/>
                  </a:gs>
                  <a:gs pos="100000">
                    <a:srgbClr val="E6E6E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19" name="MH_Other_15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981450" y="2597398"/>
                <a:ext cx="1447800" cy="744538"/>
              </a:xfrm>
              <a:custGeom>
                <a:avLst/>
                <a:gdLst>
                  <a:gd name="T0" fmla="*/ 2147483647 w 1100"/>
                  <a:gd name="T1" fmla="*/ 2147483647 h 565"/>
                  <a:gd name="T2" fmla="*/ 0 w 1100"/>
                  <a:gd name="T3" fmla="*/ 2147483647 h 565"/>
                  <a:gd name="T4" fmla="*/ 2147483647 w 1100"/>
                  <a:gd name="T5" fmla="*/ 2147483647 h 565"/>
                  <a:gd name="T6" fmla="*/ 2147483647 w 1100"/>
                  <a:gd name="T7" fmla="*/ 2147483647 h 565"/>
                  <a:gd name="T8" fmla="*/ 2147483647 w 1100"/>
                  <a:gd name="T9" fmla="*/ 2147483647 h 565"/>
                  <a:gd name="T10" fmla="*/ 2147483647 w 1100"/>
                  <a:gd name="T11" fmla="*/ 2147483647 h 5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00"/>
                  <a:gd name="T19" fmla="*/ 0 h 565"/>
                  <a:gd name="T20" fmla="*/ 1100 w 1100"/>
                  <a:gd name="T21" fmla="*/ 565 h 5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00" h="565">
                    <a:moveTo>
                      <a:pt x="869" y="130"/>
                    </a:moveTo>
                    <a:cubicBezTo>
                      <a:pt x="355" y="0"/>
                      <a:pt x="0" y="515"/>
                      <a:pt x="0" y="515"/>
                    </a:cubicBezTo>
                    <a:cubicBezTo>
                      <a:pt x="0" y="515"/>
                      <a:pt x="0" y="515"/>
                      <a:pt x="54" y="565"/>
                    </a:cubicBezTo>
                    <a:cubicBezTo>
                      <a:pt x="279" y="285"/>
                      <a:pt x="580" y="120"/>
                      <a:pt x="866" y="186"/>
                    </a:cubicBezTo>
                    <a:cubicBezTo>
                      <a:pt x="1050" y="226"/>
                      <a:pt x="1100" y="347"/>
                      <a:pt x="1100" y="347"/>
                    </a:cubicBezTo>
                    <a:cubicBezTo>
                      <a:pt x="1084" y="303"/>
                      <a:pt x="1043" y="192"/>
                      <a:pt x="869" y="1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5C5C5"/>
                  </a:gs>
                  <a:gs pos="50000">
                    <a:srgbClr val="949494"/>
                  </a:gs>
                  <a:gs pos="100000">
                    <a:srgbClr val="C5C5C5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20" name="MH_Other_16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29050" y="3230811"/>
                <a:ext cx="223837" cy="111125"/>
              </a:xfrm>
              <a:custGeom>
                <a:avLst/>
                <a:gdLst>
                  <a:gd name="T0" fmla="*/ 284096031 w 264"/>
                  <a:gd name="T1" fmla="*/ 80682365 h 131"/>
                  <a:gd name="T2" fmla="*/ 416673414 w 264"/>
                  <a:gd name="T3" fmla="*/ 199421258 h 131"/>
                  <a:gd name="T4" fmla="*/ 130999428 w 264"/>
                  <a:gd name="T5" fmla="*/ 118738893 h 131"/>
                  <a:gd name="T6" fmla="*/ 0 w 264"/>
                  <a:gd name="T7" fmla="*/ 0 h 131"/>
                  <a:gd name="T8" fmla="*/ 284096031 w 264"/>
                  <a:gd name="T9" fmla="*/ 80682365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4"/>
                  <a:gd name="T16" fmla="*/ 0 h 131"/>
                  <a:gd name="T17" fmla="*/ 264 w 264"/>
                  <a:gd name="T18" fmla="*/ 131 h 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4" h="131">
                    <a:moveTo>
                      <a:pt x="180" y="53"/>
                    </a:moveTo>
                    <a:lnTo>
                      <a:pt x="264" y="131"/>
                    </a:lnTo>
                    <a:lnTo>
                      <a:pt x="83" y="78"/>
                    </a:lnTo>
                    <a:lnTo>
                      <a:pt x="0" y="0"/>
                    </a:lnTo>
                    <a:lnTo>
                      <a:pt x="180" y="5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6E6E6"/>
                  </a:gs>
                  <a:gs pos="100000">
                    <a:srgbClr val="949494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 dirty="0">
                  <a:latin typeface="+mn-ea"/>
                  <a:ea typeface="+mn-ea"/>
                </a:endParaRPr>
              </a:p>
            </p:txBody>
          </p:sp>
          <p:sp>
            <p:nvSpPr>
              <p:cNvPr id="31" name="MH_SubTitle_2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746500" y="2973636"/>
                <a:ext cx="1833562" cy="1209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0" bIns="0" anchor="ctr">
                <a:normAutofit/>
              </a:bodyPr>
              <a:lstStyle/>
              <a:p>
                <a:pPr algn="ctr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400" kern="0" dirty="0">
                    <a:latin typeface="Times New Roman" panose="02020603050405020304" pitchFamily="18" charset="0"/>
                    <a:ea typeface="華康中黑體" panose="020B0509000000000000" pitchFamily="49" charset="-120"/>
                    <a:cs typeface="Times New Roman" panose="02020603050405020304" pitchFamily="18" charset="0"/>
                  </a:rPr>
                  <a:t>知識</a:t>
                </a:r>
                <a:r>
                  <a:rPr lang="zh-TW" altLang="en-US" sz="2400" kern="0" dirty="0" smtClean="0">
                    <a:latin typeface="Times New Roman" panose="02020603050405020304" pitchFamily="18" charset="0"/>
                    <a:ea typeface="華康中黑體" panose="020B0509000000000000" pitchFamily="49" charset="-120"/>
                    <a:cs typeface="Times New Roman" panose="02020603050405020304" pitchFamily="18" charset="0"/>
                  </a:rPr>
                  <a:t>分享</a:t>
                </a:r>
                <a:endParaRPr lang="en-US" altLang="zh-TW" sz="2400" kern="0" dirty="0" smtClean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endParaRPr>
              </a:p>
              <a:p>
                <a:pPr algn="ctr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2400" kern="0" dirty="0" smtClean="0">
                    <a:latin typeface="Times New Roman" panose="02020603050405020304" pitchFamily="18" charset="0"/>
                    <a:ea typeface="華康中黑體" panose="020B0509000000000000" pitchFamily="49" charset="-120"/>
                    <a:cs typeface="Times New Roman" panose="02020603050405020304" pitchFamily="18" charset="0"/>
                  </a:rPr>
                  <a:t>操作</a:t>
                </a:r>
                <a:r>
                  <a:rPr lang="zh-TW" altLang="en-US" sz="2400" kern="0" dirty="0">
                    <a:latin typeface="Times New Roman" panose="02020603050405020304" pitchFamily="18" charset="0"/>
                    <a:ea typeface="華康中黑體" panose="020B0509000000000000" pitchFamily="49" charset="-120"/>
                    <a:cs typeface="Times New Roman" panose="02020603050405020304" pitchFamily="18" charset="0"/>
                  </a:rPr>
                  <a:t>機制</a:t>
                </a:r>
                <a:endParaRPr lang="zh-CN" altLang="en-US" sz="2400" kern="0" dirty="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34" name="群組 33"/>
          <p:cNvGrpSpPr/>
          <p:nvPr/>
        </p:nvGrpSpPr>
        <p:grpSpPr>
          <a:xfrm>
            <a:off x="539552" y="2348880"/>
            <a:ext cx="2749550" cy="2479675"/>
            <a:chOff x="657225" y="2437061"/>
            <a:chExt cx="2749550" cy="2479675"/>
          </a:xfrm>
        </p:grpSpPr>
        <p:sp>
          <p:nvSpPr>
            <p:cNvPr id="5" name="MH_Other_1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657225" y="3278436"/>
              <a:ext cx="2343150" cy="1625600"/>
            </a:xfrm>
            <a:custGeom>
              <a:avLst/>
              <a:gdLst>
                <a:gd name="T0" fmla="*/ 2147483647 w 1781"/>
                <a:gd name="T1" fmla="*/ 1872225255 h 1235"/>
                <a:gd name="T2" fmla="*/ 2147483647 w 1781"/>
                <a:gd name="T3" fmla="*/ 2147483647 h 1235"/>
                <a:gd name="T4" fmla="*/ 2147483647 w 1781"/>
                <a:gd name="T5" fmla="*/ 2147483647 h 1235"/>
                <a:gd name="T6" fmla="*/ 2147483647 w 1781"/>
                <a:gd name="T7" fmla="*/ 2147483647 h 1235"/>
                <a:gd name="T8" fmla="*/ 2147483647 w 1781"/>
                <a:gd name="T9" fmla="*/ 2147483647 h 1235"/>
                <a:gd name="T10" fmla="*/ 2147483647 w 1781"/>
                <a:gd name="T11" fmla="*/ 0 h 1235"/>
                <a:gd name="T12" fmla="*/ 2147483647 w 1781"/>
                <a:gd name="T13" fmla="*/ 1872225255 h 12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1"/>
                <a:gd name="T22" fmla="*/ 0 h 1235"/>
                <a:gd name="T23" fmla="*/ 1781 w 1781"/>
                <a:gd name="T24" fmla="*/ 1235 h 12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1" h="1235">
                  <a:moveTo>
                    <a:pt x="487" y="36"/>
                  </a:moveTo>
                  <a:cubicBezTo>
                    <a:pt x="412" y="169"/>
                    <a:pt x="208" y="597"/>
                    <a:pt x="609" y="785"/>
                  </a:cubicBezTo>
                  <a:cubicBezTo>
                    <a:pt x="830" y="873"/>
                    <a:pt x="1204" y="807"/>
                    <a:pt x="1523" y="363"/>
                  </a:cubicBezTo>
                  <a:cubicBezTo>
                    <a:pt x="1586" y="379"/>
                    <a:pt x="1709" y="419"/>
                    <a:pt x="1781" y="444"/>
                  </a:cubicBezTo>
                  <a:cubicBezTo>
                    <a:pt x="1502" y="949"/>
                    <a:pt x="806" y="1235"/>
                    <a:pt x="452" y="998"/>
                  </a:cubicBezTo>
                  <a:cubicBezTo>
                    <a:pt x="0" y="701"/>
                    <a:pt x="278" y="135"/>
                    <a:pt x="372" y="0"/>
                  </a:cubicBezTo>
                  <a:cubicBezTo>
                    <a:pt x="430" y="17"/>
                    <a:pt x="411" y="11"/>
                    <a:pt x="487" y="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6" name="MH_Other_2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331912" y="3861048"/>
              <a:ext cx="1725613" cy="1055688"/>
            </a:xfrm>
            <a:custGeom>
              <a:avLst/>
              <a:gdLst>
                <a:gd name="T0" fmla="*/ 0 w 1312"/>
                <a:gd name="T1" fmla="*/ 2147483647 h 803"/>
                <a:gd name="T2" fmla="*/ 2147483647 w 1312"/>
                <a:gd name="T3" fmla="*/ 2147483647 h 803"/>
                <a:gd name="T4" fmla="*/ 2147483647 w 1312"/>
                <a:gd name="T5" fmla="*/ 0 h 803"/>
                <a:gd name="T6" fmla="*/ 2147483647 w 1312"/>
                <a:gd name="T7" fmla="*/ 2147483647 h 803"/>
                <a:gd name="T8" fmla="*/ 2147483647 w 1312"/>
                <a:gd name="T9" fmla="*/ 2147483647 h 803"/>
                <a:gd name="T10" fmla="*/ 0 w 1312"/>
                <a:gd name="T11" fmla="*/ 2147483647 h 8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2"/>
                <a:gd name="T19" fmla="*/ 0 h 803"/>
                <a:gd name="T20" fmla="*/ 1312 w 1312"/>
                <a:gd name="T21" fmla="*/ 803 h 8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2" h="803">
                  <a:moveTo>
                    <a:pt x="0" y="589"/>
                  </a:moveTo>
                  <a:cubicBezTo>
                    <a:pt x="0" y="589"/>
                    <a:pt x="399" y="803"/>
                    <a:pt x="989" y="335"/>
                  </a:cubicBezTo>
                  <a:cubicBezTo>
                    <a:pt x="1163" y="189"/>
                    <a:pt x="1267" y="0"/>
                    <a:pt x="1267" y="0"/>
                  </a:cubicBezTo>
                  <a:cubicBezTo>
                    <a:pt x="1312" y="63"/>
                    <a:pt x="1312" y="63"/>
                    <a:pt x="1312" y="63"/>
                  </a:cubicBezTo>
                  <a:cubicBezTo>
                    <a:pt x="1312" y="63"/>
                    <a:pt x="999" y="633"/>
                    <a:pt x="400" y="678"/>
                  </a:cubicBezTo>
                  <a:cubicBezTo>
                    <a:pt x="148" y="694"/>
                    <a:pt x="0" y="589"/>
                    <a:pt x="0" y="58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7" name="MH_Other_3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1028700" y="3326061"/>
              <a:ext cx="350837" cy="939800"/>
            </a:xfrm>
            <a:custGeom>
              <a:avLst/>
              <a:gdLst>
                <a:gd name="T0" fmla="*/ 2147483647 w 267"/>
                <a:gd name="T1" fmla="*/ 0 h 714"/>
                <a:gd name="T2" fmla="*/ 2147483647 w 267"/>
                <a:gd name="T3" fmla="*/ 2147483647 h 714"/>
                <a:gd name="T4" fmla="*/ 2147483647 w 267"/>
                <a:gd name="T5" fmla="*/ 2147483647 h 714"/>
                <a:gd name="T6" fmla="*/ 2147483647 w 267"/>
                <a:gd name="T7" fmla="*/ 2147483647 h 714"/>
                <a:gd name="T8" fmla="*/ 2147483647 w 267"/>
                <a:gd name="T9" fmla="*/ 0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714"/>
                <a:gd name="T17" fmla="*/ 267 w 267"/>
                <a:gd name="T18" fmla="*/ 714 h 7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714">
                  <a:moveTo>
                    <a:pt x="205" y="0"/>
                  </a:moveTo>
                  <a:cubicBezTo>
                    <a:pt x="205" y="0"/>
                    <a:pt x="254" y="45"/>
                    <a:pt x="261" y="50"/>
                  </a:cubicBezTo>
                  <a:cubicBezTo>
                    <a:pt x="267" y="61"/>
                    <a:pt x="0" y="424"/>
                    <a:pt x="264" y="714"/>
                  </a:cubicBezTo>
                  <a:cubicBezTo>
                    <a:pt x="69" y="593"/>
                    <a:pt x="85" y="409"/>
                    <a:pt x="87" y="363"/>
                  </a:cubicBezTo>
                  <a:cubicBezTo>
                    <a:pt x="88" y="197"/>
                    <a:pt x="205" y="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8" name="MH_Other_4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3070225" y="2937123"/>
              <a:ext cx="234950" cy="915988"/>
            </a:xfrm>
            <a:custGeom>
              <a:avLst/>
              <a:gdLst>
                <a:gd name="T0" fmla="*/ 0 w 179"/>
                <a:gd name="T1" fmla="*/ 2147483647 h 696"/>
                <a:gd name="T2" fmla="*/ 2147483647 w 179"/>
                <a:gd name="T3" fmla="*/ 2147483647 h 696"/>
                <a:gd name="T4" fmla="*/ 2147483647 w 179"/>
                <a:gd name="T5" fmla="*/ 2147483647 h 696"/>
                <a:gd name="T6" fmla="*/ 2147483647 w 179"/>
                <a:gd name="T7" fmla="*/ 2147483647 h 696"/>
                <a:gd name="T8" fmla="*/ 2147483647 w 179"/>
                <a:gd name="T9" fmla="*/ 0 h 696"/>
                <a:gd name="T10" fmla="*/ 0 w 179"/>
                <a:gd name="T11" fmla="*/ 2147483647 h 6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9"/>
                <a:gd name="T19" fmla="*/ 0 h 696"/>
                <a:gd name="T20" fmla="*/ 179 w 179"/>
                <a:gd name="T21" fmla="*/ 696 h 6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9" h="696">
                  <a:moveTo>
                    <a:pt x="0" y="630"/>
                  </a:moveTo>
                  <a:cubicBezTo>
                    <a:pt x="19" y="659"/>
                    <a:pt x="42" y="696"/>
                    <a:pt x="42" y="696"/>
                  </a:cubicBezTo>
                  <a:cubicBezTo>
                    <a:pt x="42" y="696"/>
                    <a:pt x="134" y="518"/>
                    <a:pt x="139" y="315"/>
                  </a:cubicBezTo>
                  <a:cubicBezTo>
                    <a:pt x="146" y="172"/>
                    <a:pt x="91" y="63"/>
                    <a:pt x="91" y="63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179" y="245"/>
                    <a:pt x="0" y="630"/>
                  </a:cubicBez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50000">
                  <a:srgbClr val="949494"/>
                </a:gs>
                <a:gs pos="100000">
                  <a:srgbClr val="C5C5C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9" name="MH_Other_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2727325" y="3668961"/>
              <a:ext cx="396875" cy="184150"/>
            </a:xfrm>
            <a:custGeom>
              <a:avLst/>
              <a:gdLst>
                <a:gd name="T0" fmla="*/ 0 w 469"/>
                <a:gd name="T1" fmla="*/ 0 h 218"/>
                <a:gd name="T2" fmla="*/ 611008985 w 469"/>
                <a:gd name="T3" fmla="*/ 170417413 h 218"/>
                <a:gd name="T4" fmla="*/ 709314802 w 469"/>
                <a:gd name="T5" fmla="*/ 323052716 h 218"/>
                <a:gd name="T6" fmla="*/ 110405323 w 469"/>
                <a:gd name="T7" fmla="*/ 148189279 h 218"/>
                <a:gd name="T8" fmla="*/ 0 w 469"/>
                <a:gd name="T9" fmla="*/ 0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18"/>
                <a:gd name="T17" fmla="*/ 469 w 469"/>
                <a:gd name="T18" fmla="*/ 218 h 2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18">
                  <a:moveTo>
                    <a:pt x="0" y="0"/>
                  </a:moveTo>
                  <a:lnTo>
                    <a:pt x="404" y="115"/>
                  </a:lnTo>
                  <a:lnTo>
                    <a:pt x="469" y="218"/>
                  </a:lnTo>
                  <a:lnTo>
                    <a:pt x="73" y="10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100000">
                  <a:srgbClr val="C5C5C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10" name="MH_Other_6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196975" y="2437061"/>
              <a:ext cx="2209800" cy="1328737"/>
            </a:xfrm>
            <a:custGeom>
              <a:avLst/>
              <a:gdLst>
                <a:gd name="T0" fmla="*/ 2147483647 w 1678"/>
                <a:gd name="T1" fmla="*/ 2147483647 h 1010"/>
                <a:gd name="T2" fmla="*/ 2147483647 w 1678"/>
                <a:gd name="T3" fmla="*/ 2147483647 h 1010"/>
                <a:gd name="T4" fmla="*/ 2147483647 w 1678"/>
                <a:gd name="T5" fmla="*/ 2147483647 h 1010"/>
                <a:gd name="T6" fmla="*/ 0 w 1678"/>
                <a:gd name="T7" fmla="*/ 2147483647 h 1010"/>
                <a:gd name="T8" fmla="*/ 2147483647 w 1678"/>
                <a:gd name="T9" fmla="*/ 2147483647 h 1010"/>
                <a:gd name="T10" fmla="*/ 2147483647 w 1678"/>
                <a:gd name="T11" fmla="*/ 2147483647 h 1010"/>
                <a:gd name="T12" fmla="*/ 2147483647 w 1678"/>
                <a:gd name="T13" fmla="*/ 2147483647 h 10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8"/>
                <a:gd name="T22" fmla="*/ 0 h 1010"/>
                <a:gd name="T23" fmla="*/ 1678 w 1678"/>
                <a:gd name="T24" fmla="*/ 1010 h 10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8" h="1010">
                  <a:moveTo>
                    <a:pt x="1162" y="936"/>
                  </a:moveTo>
                  <a:cubicBezTo>
                    <a:pt x="1222" y="836"/>
                    <a:pt x="1371" y="388"/>
                    <a:pt x="985" y="252"/>
                  </a:cubicBezTo>
                  <a:cubicBezTo>
                    <a:pt x="471" y="122"/>
                    <a:pt x="116" y="637"/>
                    <a:pt x="116" y="637"/>
                  </a:cubicBezTo>
                  <a:cubicBezTo>
                    <a:pt x="116" y="637"/>
                    <a:pt x="116" y="637"/>
                    <a:pt x="0" y="603"/>
                  </a:cubicBezTo>
                  <a:cubicBezTo>
                    <a:pt x="272" y="215"/>
                    <a:pt x="727" y="0"/>
                    <a:pt x="1077" y="63"/>
                  </a:cubicBezTo>
                  <a:cubicBezTo>
                    <a:pt x="1416" y="123"/>
                    <a:pt x="1678" y="452"/>
                    <a:pt x="1422" y="1010"/>
                  </a:cubicBezTo>
                  <a:cubicBezTo>
                    <a:pt x="1357" y="994"/>
                    <a:pt x="1209" y="950"/>
                    <a:pt x="1162" y="936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6F6"/>
                </a:gs>
                <a:gs pos="100000">
                  <a:srgbClr val="E6E6E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11" name="MH_Other_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349375" y="2597398"/>
              <a:ext cx="1447800" cy="744538"/>
            </a:xfrm>
            <a:custGeom>
              <a:avLst/>
              <a:gdLst>
                <a:gd name="T0" fmla="*/ 2147483647 w 1100"/>
                <a:gd name="T1" fmla="*/ 2147483647 h 565"/>
                <a:gd name="T2" fmla="*/ 0 w 1100"/>
                <a:gd name="T3" fmla="*/ 2147483647 h 565"/>
                <a:gd name="T4" fmla="*/ 2147483647 w 1100"/>
                <a:gd name="T5" fmla="*/ 2147483647 h 565"/>
                <a:gd name="T6" fmla="*/ 2147483647 w 1100"/>
                <a:gd name="T7" fmla="*/ 2147483647 h 565"/>
                <a:gd name="T8" fmla="*/ 2147483647 w 1100"/>
                <a:gd name="T9" fmla="*/ 2147483647 h 565"/>
                <a:gd name="T10" fmla="*/ 2147483647 w 1100"/>
                <a:gd name="T11" fmla="*/ 2147483647 h 5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0"/>
                <a:gd name="T19" fmla="*/ 0 h 565"/>
                <a:gd name="T20" fmla="*/ 1100 w 1100"/>
                <a:gd name="T21" fmla="*/ 565 h 5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0" h="565">
                  <a:moveTo>
                    <a:pt x="869" y="130"/>
                  </a:moveTo>
                  <a:cubicBezTo>
                    <a:pt x="355" y="0"/>
                    <a:pt x="0" y="515"/>
                    <a:pt x="0" y="515"/>
                  </a:cubicBezTo>
                  <a:cubicBezTo>
                    <a:pt x="0" y="515"/>
                    <a:pt x="0" y="515"/>
                    <a:pt x="54" y="565"/>
                  </a:cubicBezTo>
                  <a:cubicBezTo>
                    <a:pt x="279" y="285"/>
                    <a:pt x="580" y="120"/>
                    <a:pt x="866" y="186"/>
                  </a:cubicBezTo>
                  <a:cubicBezTo>
                    <a:pt x="1050" y="226"/>
                    <a:pt x="1100" y="347"/>
                    <a:pt x="1100" y="347"/>
                  </a:cubicBezTo>
                  <a:cubicBezTo>
                    <a:pt x="1084" y="303"/>
                    <a:pt x="1043" y="192"/>
                    <a:pt x="869" y="130"/>
                  </a:cubicBezTo>
                  <a:close/>
                </a:path>
              </a:pathLst>
            </a:custGeom>
            <a:gradFill rotWithShape="1">
              <a:gsLst>
                <a:gs pos="0">
                  <a:srgbClr val="C5C5C5"/>
                </a:gs>
                <a:gs pos="50000">
                  <a:srgbClr val="949494"/>
                </a:gs>
                <a:gs pos="100000">
                  <a:srgbClr val="C5C5C5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12" name="MH_Other_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196975" y="3230811"/>
              <a:ext cx="225425" cy="111125"/>
            </a:xfrm>
            <a:custGeom>
              <a:avLst/>
              <a:gdLst>
                <a:gd name="T0" fmla="*/ 284096031 w 264"/>
                <a:gd name="T1" fmla="*/ 80682365 h 131"/>
                <a:gd name="T2" fmla="*/ 416673414 w 264"/>
                <a:gd name="T3" fmla="*/ 199421258 h 131"/>
                <a:gd name="T4" fmla="*/ 130999428 w 264"/>
                <a:gd name="T5" fmla="*/ 118738893 h 131"/>
                <a:gd name="T6" fmla="*/ 0 w 264"/>
                <a:gd name="T7" fmla="*/ 0 h 131"/>
                <a:gd name="T8" fmla="*/ 284096031 w 264"/>
                <a:gd name="T9" fmla="*/ 80682365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"/>
                <a:gd name="T16" fmla="*/ 0 h 131"/>
                <a:gd name="T17" fmla="*/ 264 w 264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" h="131">
                  <a:moveTo>
                    <a:pt x="180" y="53"/>
                  </a:moveTo>
                  <a:lnTo>
                    <a:pt x="264" y="131"/>
                  </a:lnTo>
                  <a:lnTo>
                    <a:pt x="83" y="78"/>
                  </a:lnTo>
                  <a:lnTo>
                    <a:pt x="0" y="0"/>
                  </a:lnTo>
                  <a:lnTo>
                    <a:pt x="180" y="53"/>
                  </a:lnTo>
                  <a:close/>
                </a:path>
              </a:pathLst>
            </a:custGeom>
            <a:gradFill rotWithShape="1">
              <a:gsLst>
                <a:gs pos="0">
                  <a:srgbClr val="E6E6E6"/>
                </a:gs>
                <a:gs pos="100000">
                  <a:srgbClr val="94949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 dirty="0">
                <a:latin typeface="+mn-ea"/>
                <a:ea typeface="+mn-ea"/>
              </a:endParaRPr>
            </a:p>
          </p:txBody>
        </p:sp>
        <p:sp>
          <p:nvSpPr>
            <p:cNvPr id="32" name="MH_SubTitle_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14425" y="2973636"/>
              <a:ext cx="1835150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 anchor="ctr">
              <a:normAutofit/>
            </a:bodyPr>
            <a:lstStyle/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kern="0" dirty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企業</a:t>
              </a:r>
              <a:r>
                <a:rPr lang="zh-TW" altLang="en-US" sz="2400" kern="0" dirty="0" smtClean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倫理</a:t>
              </a:r>
              <a:endParaRPr lang="en-US" altLang="zh-TW" sz="2400" kern="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endParaRPr>
            </a:p>
            <a:p>
              <a:pPr algn="ctr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2400" kern="0" dirty="0" smtClean="0">
                  <a:latin typeface="Times New Roman" panose="02020603050405020304" pitchFamily="18" charset="0"/>
                  <a:ea typeface="華康中黑體" panose="020B0509000000000000" pitchFamily="49" charset="-120"/>
                  <a:cs typeface="Times New Roman" panose="02020603050405020304" pitchFamily="18" charset="0"/>
                </a:rPr>
                <a:t>擴散</a:t>
              </a:r>
              <a:endParaRPr lang="zh-CN" altLang="en-US" sz="2400" kern="0" dirty="0">
                <a:latin typeface="+mn-lt"/>
                <a:ea typeface="+mn-ea"/>
              </a:endParaRPr>
            </a:p>
          </p:txBody>
        </p:sp>
      </p:grpSp>
      <p:sp>
        <p:nvSpPr>
          <p:cNvPr id="37" name="MH_Other_25"/>
          <p:cNvSpPr/>
          <p:nvPr>
            <p:custDataLst>
              <p:tags r:id="rId1"/>
            </p:custDataLst>
          </p:nvPr>
        </p:nvSpPr>
        <p:spPr bwMode="auto">
          <a:xfrm>
            <a:off x="656431" y="4941168"/>
            <a:ext cx="7831138" cy="174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b="1" kern="1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8" name="MH_Desc_1"/>
          <p:cNvSpPr/>
          <p:nvPr>
            <p:custDataLst>
              <p:tags r:id="rId2"/>
            </p:custDataLst>
          </p:nvPr>
        </p:nvSpPr>
        <p:spPr bwMode="auto">
          <a:xfrm>
            <a:off x="615751" y="5025672"/>
            <a:ext cx="7859713" cy="1395412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>
            <a:normAutofit/>
          </a:bodyPr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zh-TW" altLang="en-US" sz="2600" kern="0" dirty="0">
                <a:solidFill>
                  <a:schemeClr val="tx1"/>
                </a:solidFill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在企業組織內實際應用時，「企業倫理擴散」只要透過「知識分享操作機制」傳遞倫理的知識與經驗，可達到服務創新的目的。</a:t>
            </a:r>
            <a:endParaRPr lang="en-US" altLang="zh-TW" sz="2600" kern="0" dirty="0">
              <a:solidFill>
                <a:schemeClr val="tx1"/>
              </a:solidFill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3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5.5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里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仁公司倫理擴散的實例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848071196"/>
              </p:ext>
            </p:extLst>
          </p:nvPr>
        </p:nvGraphicFramePr>
        <p:xfrm>
          <a:off x="611560" y="2492896"/>
          <a:ext cx="792088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4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5.6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美國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最大戶外用品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公司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Patagonia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的服務創新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10000"/>
              </a:lnSpc>
              <a:spcAft>
                <a:spcPts val="300"/>
              </a:spcAft>
            </a:pPr>
            <a:r>
              <a:rPr lang="en-US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Patagonia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美國最大的戶外用品公司，創辦人伊方修納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Yvon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600" dirty="0" err="1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Chouinard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於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1957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年設立公司，懷抱「守護環保，拯救地球」為他的人生第一要務。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營運目標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lvl="2" algn="just" hangingPunct="0">
              <a:lnSpc>
                <a:spcPts val="2600"/>
              </a:lnSpc>
            </a:pPr>
            <a:r>
              <a:rPr lang="en-US" altLang="zh-TW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Patagonia</a:t>
            </a:r>
            <a:r>
              <a:rPr lang="zh-TW" altLang="en-US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年營業額近</a:t>
            </a:r>
            <a:r>
              <a:rPr lang="en-US" altLang="zh-TW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億美金，其中每年至少百分之一的營業額捐助給全世界各環保團體。</a:t>
            </a:r>
            <a:endParaRPr lang="en-US" altLang="zh-TW" sz="22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lvl="2" algn="just" hangingPunct="0">
              <a:lnSpc>
                <a:spcPts val="2600"/>
              </a:lnSpc>
            </a:pPr>
            <a:r>
              <a:rPr lang="zh-TW" altLang="en-US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不只如此，公司的員工可以自由選擇某個世界環保組織去當數星期的義工，</a:t>
            </a:r>
            <a:r>
              <a:rPr lang="en-US" altLang="zh-TW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Patagonia</a:t>
            </a:r>
            <a:r>
              <a:rPr lang="zh-TW" altLang="en-US" sz="22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照常支薪。</a:t>
            </a:r>
          </a:p>
        </p:txBody>
      </p:sp>
    </p:spTree>
    <p:extLst>
      <p:ext uri="{BB962C8B-B14F-4D97-AF65-F5344CB8AC3E}">
        <p14:creationId xmlns:p14="http://schemas.microsoft.com/office/powerpoint/2010/main" val="330111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4121"/>
  <p:tag name="MH_LIBRARY" val="GRAPHIC"/>
  <p:tag name="MH_TYPE" val="Other"/>
  <p:tag name="MH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SubTitle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4121"/>
  <p:tag name="MH_LIBRARY" val="GRAPHIC"/>
  <p:tag name="MH_TYPE" val="SubTitle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SubTitle"/>
  <p:tag name="MH_ORDER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4121"/>
  <p:tag name="MH_LIBRARY" val="GRAPHIC"/>
  <p:tag name="MH_TYPE" val="Other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4121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Desc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45103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1948</TotalTime>
  <Words>410</Words>
  <Application>Microsoft Office PowerPoint</Application>
  <PresentationFormat>如螢幕大小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Pixel</vt:lpstr>
      <vt:lpstr>PowerPoint 簡報</vt:lpstr>
      <vt:lpstr>5.1  「企業倫理擴散」(Business         Ethics Diffusion)的應用性</vt:lpstr>
      <vt:lpstr>5.2  企業倫理擴散產生的服務             創新效益</vt:lpstr>
      <vt:lpstr>5.3  企業倫理擴散與知識分享操作      機制與服務創新的連動關係</vt:lpstr>
      <vt:lpstr>5.4 「企業倫理擴散理論」的實際         可應用性</vt:lpstr>
      <vt:lpstr>5.5  里仁公司倫理擴散的實例</vt:lpstr>
      <vt:lpstr>5.6  美國最大戶外用品公司      Patagonia的服務創新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劉怡敏</dc:creator>
  <cp:lastModifiedBy>NO.43</cp:lastModifiedBy>
  <cp:revision>365</cp:revision>
  <dcterms:created xsi:type="dcterms:W3CDTF">2002-05-29T16:39:19Z</dcterms:created>
  <dcterms:modified xsi:type="dcterms:W3CDTF">2017-04-19T05:41:02Z</dcterms:modified>
</cp:coreProperties>
</file>