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8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305" r:id="rId43"/>
    <p:sldId id="301" r:id="rId44"/>
    <p:sldId id="302" r:id="rId45"/>
    <p:sldId id="303" r:id="rId46"/>
    <p:sldId id="304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1" r:id="rId62"/>
    <p:sldId id="322" r:id="rId63"/>
    <p:sldId id="323" r:id="rId64"/>
    <p:sldId id="324" r:id="rId65"/>
    <p:sldId id="325" r:id="rId66"/>
    <p:sldId id="326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C19234-85F8-4532-AB75-CA00835D67E5}" type="datetimeFigureOut">
              <a:rPr lang="zh-TW" altLang="en-US" smtClean="0"/>
              <a:pPr/>
              <a:t>2017/5/15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863671-CB60-439A-8843-38253A0B5C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ad01.com/Kkem6O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管理心理學 實務問題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授課教師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林文寶 教授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Q8: </a:t>
            </a:r>
            <a:r>
              <a:rPr lang="zh-TW" altLang="en-US" sz="3200" dirty="0" smtClean="0"/>
              <a:t>決策風格主要受 哪些因素的影響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決策的個體差異：每個人有不同的人格與能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zh-TW" altLang="en-US" dirty="0" smtClean="0"/>
              <a:t>力，有不同的過去經驗，故做決策的方式當</a:t>
            </a:r>
          </a:p>
          <a:p>
            <a:pPr>
              <a:buNone/>
            </a:pPr>
            <a:r>
              <a:rPr lang="zh-TW" altLang="en-US" dirty="0" smtClean="0"/>
              <a:t>     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然也不盡相同。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zh-TW" altLang="en-US" dirty="0" smtClean="0"/>
              <a:t>一個人的決策風格由兩個向度所構成</a:t>
            </a:r>
            <a:r>
              <a:rPr lang="en-US" altLang="zh-TW" dirty="0" smtClean="0"/>
              <a:t>1.</a:t>
            </a:r>
            <a:r>
              <a:rPr lang="zh-TW" altLang="en-US" dirty="0" smtClean="0"/>
              <a:t>思維方式：是理性或直覺，</a:t>
            </a:r>
            <a:r>
              <a:rPr lang="en-US" altLang="zh-TW" dirty="0" smtClean="0"/>
              <a:t> 2.</a:t>
            </a:r>
            <a:r>
              <a:rPr lang="zh-TW" altLang="en-US" dirty="0" smtClean="0"/>
              <a:t>對不確定性的耐受度：高或低。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</a:t>
            </a:r>
          </a:p>
          <a:p>
            <a:r>
              <a:rPr lang="zh-TW" altLang="en-US" dirty="0" smtClean="0"/>
              <a:t>    </a:t>
            </a:r>
            <a:br>
              <a:rPr lang="zh-TW" altLang="en-US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決策的文化差異：不同的文化會有不同的價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</a:t>
            </a:r>
            <a:r>
              <a:rPr lang="zh-TW" altLang="en-US" dirty="0" smtClean="0"/>
              <a:t>值觀，他們在進行決策時，也會有不同的風</a:t>
            </a:r>
          </a:p>
          <a:p>
            <a:pPr>
              <a:buNone/>
            </a:pPr>
            <a:r>
              <a:rPr lang="zh-TW" altLang="en-US" dirty="0" smtClean="0"/>
              <a:t>     </a:t>
            </a:r>
            <a:r>
              <a:rPr lang="en-US" altLang="zh-TW" dirty="0" smtClean="0"/>
              <a:t>     </a:t>
            </a:r>
            <a:r>
              <a:rPr lang="zh-TW" altLang="en-US" dirty="0" smtClean="0"/>
              <a:t>格。美國以個人決策；東方以集體決策。時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</a:t>
            </a:r>
            <a:r>
              <a:rPr lang="zh-TW" altLang="en-US" dirty="0" smtClean="0"/>
              <a:t>間觀念亦有不同，美國西方極重視時間觀念，</a:t>
            </a:r>
          </a:p>
          <a:p>
            <a:r>
              <a:rPr lang="zh-TW" altLang="en-US" dirty="0" smtClean="0"/>
              <a:t> 東南亞觀念淡薄；美國較注重短期效應，東方注重長期效應。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600" dirty="0" smtClean="0"/>
              <a:t>Q9: </a:t>
            </a:r>
            <a:r>
              <a:rPr lang="zh-TW" altLang="en-US" sz="3600" dirty="0" smtClean="0"/>
              <a:t>你平常所作的決策是理性模式 還是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      </a:t>
            </a:r>
            <a:r>
              <a:rPr lang="zh-TW" altLang="en-US" sz="3600" dirty="0" smtClean="0"/>
              <a:t>直覺 或政治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權謀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模式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Ans</a:t>
            </a:r>
            <a:r>
              <a:rPr lang="en-US" altLang="zh-TW" dirty="0" smtClean="0"/>
              <a:t>: </a:t>
            </a:r>
            <a:r>
              <a:rPr lang="zh-TW" altLang="en-US" dirty="0" smtClean="0"/>
              <a:t>非完全理性 也非直覺模式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100" dirty="0" smtClean="0"/>
              <a:t>Q10: </a:t>
            </a:r>
            <a:r>
              <a:rPr lang="zh-TW" altLang="en-US" sz="3100" dirty="0" smtClean="0"/>
              <a:t>如果可以選擇 你喜歡哪一種工作型態</a:t>
            </a:r>
            <a:r>
              <a:rPr lang="en-US" altLang="zh-TW" sz="3100" dirty="0" smtClean="0"/>
              <a:t>?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</a:t>
            </a:r>
            <a:r>
              <a:rPr lang="zh-TW" altLang="en-US" sz="3100" dirty="0" smtClean="0"/>
              <a:t>並說明理由</a:t>
            </a:r>
            <a:r>
              <a:rPr lang="en-US" altLang="zh-TW" sz="3100" dirty="0" smtClean="0"/>
              <a:t>?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(a) </a:t>
            </a:r>
            <a:r>
              <a:rPr lang="zh-TW" altLang="en-US" dirty="0" smtClean="0"/>
              <a:t>固定工時制</a:t>
            </a:r>
            <a:endParaRPr lang="en-US" altLang="zh-TW" dirty="0" smtClean="0"/>
          </a:p>
          <a:p>
            <a:r>
              <a:rPr lang="en-US" altLang="zh-TW" dirty="0" smtClean="0"/>
              <a:t>(b) </a:t>
            </a:r>
            <a:r>
              <a:rPr lang="zh-TW" altLang="en-US" dirty="0" smtClean="0"/>
              <a:t>彈性工時制</a:t>
            </a:r>
            <a:endParaRPr lang="en-US" altLang="zh-TW" dirty="0" smtClean="0"/>
          </a:p>
          <a:p>
            <a:r>
              <a:rPr lang="en-US" altLang="zh-TW" dirty="0" smtClean="0"/>
              <a:t>(C) </a:t>
            </a:r>
            <a:r>
              <a:rPr lang="zh-TW" altLang="en-US" dirty="0" smtClean="0"/>
              <a:t>責任中心制</a:t>
            </a:r>
            <a:endParaRPr lang="en-US" altLang="zh-TW" dirty="0" smtClean="0"/>
          </a:p>
          <a:p>
            <a:r>
              <a:rPr lang="en-US" altLang="zh-TW" dirty="0" smtClean="0"/>
              <a:t>(D) </a:t>
            </a:r>
            <a:r>
              <a:rPr lang="zh-TW" altLang="en-US" dirty="0" smtClean="0"/>
              <a:t>工作分享制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/>
              <a:t>Q11: </a:t>
            </a:r>
            <a:r>
              <a:rPr lang="zh-TW" altLang="en-US" sz="3200" dirty="0" smtClean="0"/>
              <a:t>如果你的主管是一位集權 </a:t>
            </a:r>
            <a:r>
              <a:rPr lang="en-US" altLang="zh-TW" sz="3200" dirty="0" smtClean="0"/>
              <a:t>&amp; </a:t>
            </a:r>
            <a:r>
              <a:rPr lang="zh-TW" altLang="en-US" sz="3200" dirty="0" smtClean="0"/>
              <a:t>自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</a:t>
            </a:r>
            <a:r>
              <a:rPr lang="zh-TW" altLang="en-US" sz="3200" dirty="0" smtClean="0"/>
              <a:t>我為中心的性格者</a:t>
            </a:r>
            <a:r>
              <a:rPr lang="en-US" altLang="zh-TW" sz="3200" dirty="0" smtClean="0"/>
              <a:t>?  </a:t>
            </a:r>
            <a:r>
              <a:rPr lang="zh-TW" altLang="en-US" sz="3200" dirty="0" smtClean="0"/>
              <a:t>你該如何因應</a:t>
            </a:r>
            <a:r>
              <a:rPr lang="en-US" altLang="zh-TW" sz="3200" dirty="0" smtClean="0"/>
              <a:t>?</a:t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樂在工作</a:t>
            </a:r>
            <a:endParaRPr lang="en-US" altLang="zh-TW" dirty="0" smtClean="0"/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聽命就好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騎驢找馬 </a:t>
            </a:r>
            <a:r>
              <a:rPr lang="en-US" altLang="zh-TW" dirty="0" smtClean="0"/>
              <a:t>(</a:t>
            </a:r>
            <a:r>
              <a:rPr lang="zh-TW" altLang="en-US" dirty="0" smtClean="0"/>
              <a:t>趕快謀職</a:t>
            </a:r>
            <a:r>
              <a:rPr lang="en-US" altLang="zh-TW" dirty="0" smtClean="0"/>
              <a:t>…)</a:t>
            </a:r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其他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 smtClean="0"/>
              <a:t>Q12: </a:t>
            </a:r>
            <a:r>
              <a:rPr lang="zh-TW" altLang="en-US" sz="3600" dirty="0" smtClean="0"/>
              <a:t>假如可以重新謀職  你喜歡  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   </a:t>
            </a:r>
            <a:r>
              <a:rPr lang="zh-TW" altLang="en-US" sz="3600" dirty="0" smtClean="0"/>
              <a:t>哪一種組織文化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有道德的文化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創新的文化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官僚的文化</a:t>
            </a:r>
            <a:endParaRPr lang="en-US" altLang="zh-TW" dirty="0" smtClean="0"/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回應顧客的文化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Q13: </a:t>
            </a:r>
            <a:r>
              <a:rPr lang="zh-TW" altLang="en-US" sz="3600" dirty="0" smtClean="0"/>
              <a:t>你的工作 未來會被取代嗎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研究預測，到</a:t>
            </a:r>
            <a:r>
              <a:rPr lang="en-US" altLang="zh-TW" dirty="0" smtClean="0"/>
              <a:t>2033</a:t>
            </a:r>
            <a:r>
              <a:rPr lang="zh-TW" altLang="en-US" dirty="0" smtClean="0"/>
              <a:t>年，約有</a:t>
            </a:r>
            <a:r>
              <a:rPr lang="en-US" altLang="zh-TW" dirty="0" smtClean="0"/>
              <a:t>45%</a:t>
            </a:r>
            <a:r>
              <a:rPr lang="zh-TW" altLang="en-US" dirty="0" smtClean="0"/>
              <a:t>的工作會被人工智慧所取代。不僅那些「</a:t>
            </a:r>
            <a:r>
              <a:rPr lang="en-US" altLang="zh-TW" dirty="0" smtClean="0"/>
              <a:t>3D</a:t>
            </a:r>
            <a:r>
              <a:rPr lang="zh-TW" altLang="en-US" dirty="0" smtClean="0"/>
              <a:t>」性質</a:t>
            </a:r>
            <a:r>
              <a:rPr lang="en-US" altLang="zh-TW" dirty="0" smtClean="0"/>
              <a:t>(</a:t>
            </a:r>
            <a:r>
              <a:rPr lang="zh-TW" altLang="en-US" dirty="0" smtClean="0"/>
              <a:t>骯髒、危險、枯燥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的工作會被替代，像保潔、門衛、護工等，一些目前有一定專業和技術性的工作</a:t>
            </a:r>
            <a:r>
              <a:rPr lang="en-US" altLang="zh-TW" dirty="0" smtClean="0"/>
              <a:t>(</a:t>
            </a:r>
            <a:r>
              <a:rPr lang="zh-TW" altLang="en-US" dirty="0" smtClean="0"/>
              <a:t>比如駕駛，行政助理，甚至機場的簽證人員等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也可能被人工智慧替代。</a:t>
            </a:r>
            <a:br>
              <a:rPr lang="zh-TW" altLang="en-US" dirty="0" smtClean="0"/>
            </a:br>
            <a:r>
              <a:rPr lang="zh-TW" altLang="en-US" dirty="0" smtClean="0"/>
              <a:t>原文網址：</a:t>
            </a:r>
            <a:r>
              <a:rPr lang="en-US" altLang="zh-TW" dirty="0" smtClean="0">
                <a:hlinkClick r:id="rId2"/>
              </a:rPr>
              <a:t>https://read01.com/Kkem6O.html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 smtClean="0"/>
              <a:t>Q14: </a:t>
            </a:r>
            <a:r>
              <a:rPr lang="zh-TW" altLang="en-US" sz="3600" dirty="0" smtClean="0"/>
              <a:t>如果可以重來  你喜歡哪一種工   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      </a:t>
            </a:r>
            <a:r>
              <a:rPr lang="zh-TW" altLang="en-US" sz="3600" dirty="0" smtClean="0"/>
              <a:t>作類型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高壓高薪</a:t>
            </a:r>
            <a:endParaRPr lang="en-US" altLang="zh-TW" dirty="0" smtClean="0"/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低壓低薪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低壓高薪 </a:t>
            </a:r>
            <a:r>
              <a:rPr lang="en-US" altLang="zh-TW" dirty="0" smtClean="0"/>
              <a:t>(</a:t>
            </a:r>
            <a:r>
              <a:rPr lang="zh-TW" altLang="en-US" dirty="0" smtClean="0"/>
              <a:t>早一點睡覺 在夢中追尋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自主性高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有興趣</a:t>
            </a:r>
            <a:endParaRPr lang="en-US" altLang="zh-TW" dirty="0" smtClean="0"/>
          </a:p>
          <a:p>
            <a:r>
              <a:rPr lang="en-US" altLang="zh-TW" dirty="0" smtClean="0"/>
              <a:t>(5) </a:t>
            </a:r>
            <a:r>
              <a:rPr lang="zh-TW" altLang="en-US" dirty="0" smtClean="0"/>
              <a:t>自主性低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有興趣</a:t>
            </a:r>
            <a:endParaRPr lang="en-US" altLang="zh-TW" dirty="0" smtClean="0"/>
          </a:p>
          <a:p>
            <a:r>
              <a:rPr lang="en-US" altLang="zh-TW" dirty="0" smtClean="0"/>
              <a:t>(6) </a:t>
            </a:r>
            <a:r>
              <a:rPr lang="zh-TW" altLang="en-US" dirty="0" smtClean="0"/>
              <a:t>利他優先</a:t>
            </a:r>
            <a:endParaRPr lang="en-US" altLang="zh-TW" dirty="0" smtClean="0"/>
          </a:p>
          <a:p>
            <a:r>
              <a:rPr lang="en-US" altLang="zh-TW" dirty="0" smtClean="0"/>
              <a:t>(7) </a:t>
            </a:r>
            <a:r>
              <a:rPr lang="zh-TW" altLang="en-US" dirty="0" smtClean="0"/>
              <a:t>其他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/>
              <a:t>Q15: </a:t>
            </a:r>
            <a:r>
              <a:rPr lang="zh-TW" altLang="en-US" sz="3200" dirty="0" smtClean="0"/>
              <a:t>如果你是單位的主管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你覺得 過剩的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人力 該如何面對處理</a:t>
            </a:r>
            <a:r>
              <a:rPr lang="en-US" altLang="zh-TW" sz="3200" dirty="0" smtClean="0"/>
              <a:t>?</a:t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優退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或強制退休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調動至其他單位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先詢問 老闆的意見 </a:t>
            </a:r>
            <a:r>
              <a:rPr lang="en-US" altLang="zh-TW" dirty="0" smtClean="0"/>
              <a:t>(</a:t>
            </a:r>
            <a:r>
              <a:rPr lang="zh-TW" altLang="en-US" dirty="0" smtClean="0"/>
              <a:t>先揣摩上意</a:t>
            </a:r>
            <a:r>
              <a:rPr lang="en-US" altLang="zh-TW" dirty="0" smtClean="0"/>
              <a:t>….)</a:t>
            </a:r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再看其有無雄厚背景</a:t>
            </a:r>
            <a:r>
              <a:rPr lang="en-US" altLang="zh-TW" dirty="0" smtClean="0"/>
              <a:t>…….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個別處理之</a:t>
            </a:r>
            <a:endParaRPr lang="en-US" altLang="zh-TW" dirty="0" smtClean="0"/>
          </a:p>
          <a:p>
            <a:r>
              <a:rPr lang="en-US" altLang="zh-TW" dirty="0" smtClean="0"/>
              <a:t>(5) </a:t>
            </a:r>
            <a:r>
              <a:rPr lang="zh-TW" altLang="en-US" dirty="0" smtClean="0"/>
              <a:t>展現魄力  一律 公平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公正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公開之原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則</a:t>
            </a:r>
            <a:r>
              <a:rPr lang="en-US" altLang="zh-TW" dirty="0"/>
              <a:t>(</a:t>
            </a:r>
            <a:r>
              <a:rPr lang="zh-TW" altLang="en-US" dirty="0"/>
              <a:t>教科書的教法</a:t>
            </a:r>
            <a:r>
              <a:rPr lang="en-US" altLang="zh-TW" dirty="0" smtClean="0"/>
              <a:t>….)</a:t>
            </a:r>
          </a:p>
          <a:p>
            <a:pPr marL="36576" indent="0">
              <a:buNone/>
            </a:pPr>
            <a:r>
              <a:rPr lang="en-US" altLang="zh-TW" dirty="0" smtClean="0"/>
              <a:t>     (6)</a:t>
            </a:r>
            <a:r>
              <a:rPr lang="zh-TW" altLang="en-US" dirty="0" smtClean="0"/>
              <a:t>其他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Q16: </a:t>
            </a:r>
            <a:r>
              <a:rPr lang="zh-TW" altLang="en-US" sz="3200" dirty="0" smtClean="0"/>
              <a:t>情境實務</a:t>
            </a:r>
            <a:r>
              <a:rPr lang="zh-TW" altLang="en-US" sz="3200" dirty="0"/>
              <a:t>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/>
              <a:t>如果你是財務部門主管</a:t>
            </a:r>
            <a:r>
              <a:rPr lang="en-US" altLang="zh-TW" dirty="0"/>
              <a:t>,  </a:t>
            </a:r>
            <a:r>
              <a:rPr lang="zh-TW" altLang="en-US" dirty="0"/>
              <a:t>徵求儲備幹部</a:t>
            </a:r>
            <a:r>
              <a:rPr lang="en-US" altLang="zh-TW" dirty="0"/>
              <a:t>, </a:t>
            </a:r>
            <a:r>
              <a:rPr lang="zh-TW" altLang="en-US" dirty="0"/>
              <a:t>有下列五種不同人格特質</a:t>
            </a:r>
            <a:r>
              <a:rPr lang="en-US" altLang="zh-TW" dirty="0"/>
              <a:t>(</a:t>
            </a:r>
            <a:r>
              <a:rPr lang="zh-TW" altLang="en-US" dirty="0"/>
              <a:t>經過人格特質測驗與面談後</a:t>
            </a:r>
            <a:r>
              <a:rPr lang="en-US" altLang="zh-TW" dirty="0"/>
              <a:t>)</a:t>
            </a:r>
            <a:r>
              <a:rPr lang="zh-TW" altLang="en-US" dirty="0"/>
              <a:t>的人來應徵</a:t>
            </a:r>
            <a:r>
              <a:rPr lang="en-US" altLang="zh-TW" dirty="0"/>
              <a:t>?  </a:t>
            </a:r>
            <a:r>
              <a:rPr lang="zh-TW" altLang="en-US" dirty="0"/>
              <a:t>請排列優先次序</a:t>
            </a:r>
            <a:r>
              <a:rPr lang="en-US" altLang="zh-TW" dirty="0"/>
              <a:t>? </a:t>
            </a:r>
            <a:r>
              <a:rPr lang="zh-TW" altLang="en-US" dirty="0"/>
              <a:t>並說明理由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  (a) </a:t>
            </a:r>
            <a:r>
              <a:rPr lang="zh-TW" altLang="en-US" dirty="0"/>
              <a:t>外向開朗 </a:t>
            </a:r>
            <a:r>
              <a:rPr lang="en-US" altLang="zh-TW" dirty="0"/>
              <a:t>(</a:t>
            </a:r>
            <a:r>
              <a:rPr lang="zh-TW" altLang="en-US" dirty="0"/>
              <a:t>善與人溝通</a:t>
            </a:r>
            <a:r>
              <a:rPr lang="en-US" altLang="zh-TW" dirty="0"/>
              <a:t>)….</a:t>
            </a:r>
            <a:r>
              <a:rPr lang="zh-TW" altLang="en-US" dirty="0"/>
              <a:t>但是會說謊</a:t>
            </a:r>
            <a:r>
              <a:rPr lang="en-US" altLang="zh-TW" dirty="0"/>
              <a:t>….</a:t>
            </a:r>
          </a:p>
          <a:p>
            <a:r>
              <a:rPr lang="en-US" altLang="zh-TW" dirty="0"/>
              <a:t>  (b) </a:t>
            </a:r>
            <a:r>
              <a:rPr lang="zh-TW" altLang="en-US" dirty="0" smtClean="0"/>
              <a:t>內向保守 </a:t>
            </a:r>
            <a:r>
              <a:rPr lang="zh-TW" altLang="en-US" dirty="0"/>
              <a:t>但是負責任</a:t>
            </a:r>
          </a:p>
          <a:p>
            <a:r>
              <a:rPr lang="zh-TW" altLang="en-US" dirty="0"/>
              <a:t>  </a:t>
            </a:r>
            <a:r>
              <a:rPr lang="en-US" altLang="zh-TW" dirty="0"/>
              <a:t>(c)  </a:t>
            </a:r>
            <a:r>
              <a:rPr lang="zh-TW" altLang="en-US" dirty="0"/>
              <a:t>自信內控型 但是不善於溝通</a:t>
            </a:r>
          </a:p>
          <a:p>
            <a:r>
              <a:rPr lang="zh-TW" altLang="en-US" dirty="0"/>
              <a:t>  </a:t>
            </a:r>
            <a:r>
              <a:rPr lang="en-US" altLang="zh-TW" dirty="0"/>
              <a:t>(d)  </a:t>
            </a:r>
            <a:r>
              <a:rPr lang="zh-TW" altLang="en-US" dirty="0"/>
              <a:t>完美主義追求者</a:t>
            </a:r>
            <a:r>
              <a:rPr lang="en-US" altLang="zh-TW" dirty="0"/>
              <a:t>…..</a:t>
            </a:r>
            <a:r>
              <a:rPr lang="zh-TW" altLang="en-US" dirty="0"/>
              <a:t>但是思想偏激</a:t>
            </a:r>
          </a:p>
          <a:p>
            <a:r>
              <a:rPr lang="zh-TW" altLang="en-US" dirty="0"/>
              <a:t>  </a:t>
            </a:r>
            <a:r>
              <a:rPr lang="en-US" altLang="zh-TW" dirty="0"/>
              <a:t>(e)  </a:t>
            </a:r>
            <a:r>
              <a:rPr lang="zh-TW" altLang="en-US" dirty="0"/>
              <a:t>心思細膩 </a:t>
            </a:r>
            <a:r>
              <a:rPr lang="en-US" altLang="zh-TW" dirty="0"/>
              <a:t>….</a:t>
            </a:r>
            <a:r>
              <a:rPr lang="zh-TW" altLang="en-US" dirty="0"/>
              <a:t>但是喜歡攻擊他人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712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200" dirty="0" smtClean="0">
                <a:solidFill>
                  <a:srgbClr val="00B0F0"/>
                </a:solidFill>
              </a:rPr>
              <a:t>Q17</a:t>
            </a:r>
            <a:r>
              <a:rPr lang="en-US" altLang="zh-TW" sz="2200" dirty="0" smtClean="0"/>
              <a:t>:</a:t>
            </a:r>
            <a:r>
              <a:rPr lang="zh-TW" altLang="en-US" sz="2200" dirty="0">
                <a:solidFill>
                  <a:srgbClr val="00B0F0"/>
                </a:solidFill>
              </a:rPr>
              <a:t>你認為「畢馬龍效應」（</a:t>
            </a:r>
            <a:r>
              <a:rPr lang="en-US" altLang="zh-TW" sz="2200" dirty="0">
                <a:solidFill>
                  <a:srgbClr val="00B0F0"/>
                </a:solidFill>
              </a:rPr>
              <a:t>Pygmalion Effect</a:t>
            </a:r>
            <a:r>
              <a:rPr lang="zh-TW" altLang="en-US" sz="2200" dirty="0">
                <a:solidFill>
                  <a:srgbClr val="00B0F0"/>
                </a:solidFill>
              </a:rPr>
              <a:t>）</a:t>
            </a:r>
            <a:r>
              <a:rPr lang="zh-TW" altLang="en-US" sz="2200" dirty="0" smtClean="0">
                <a:solidFill>
                  <a:srgbClr val="00B0F0"/>
                </a:solidFill>
              </a:rPr>
              <a:t>所</a:t>
            </a:r>
            <a:r>
              <a:rPr lang="en-US" altLang="zh-TW" sz="2200" dirty="0" smtClean="0">
                <a:solidFill>
                  <a:srgbClr val="00B0F0"/>
                </a:solidFill>
              </a:rPr>
              <a:t/>
            </a:r>
            <a:br>
              <a:rPr lang="en-US" altLang="zh-TW" sz="2200" dirty="0" smtClean="0">
                <a:solidFill>
                  <a:srgbClr val="00B0F0"/>
                </a:solidFill>
              </a:rPr>
            </a:br>
            <a:r>
              <a:rPr lang="en-US" altLang="zh-TW" sz="2200" dirty="0" smtClean="0">
                <a:solidFill>
                  <a:srgbClr val="00B0F0"/>
                </a:solidFill>
              </a:rPr>
              <a:t>          </a:t>
            </a:r>
            <a:r>
              <a:rPr lang="zh-TW" altLang="en-US" sz="2200" dirty="0" smtClean="0">
                <a:solidFill>
                  <a:srgbClr val="00B0F0"/>
                </a:solidFill>
              </a:rPr>
              <a:t>揭示的管理思維，「給鼓勵、給肯定、給方向、給意義</a:t>
            </a:r>
            <a:r>
              <a:rPr lang="en-US" altLang="zh-TW" sz="2200" dirty="0" smtClean="0">
                <a:solidFill>
                  <a:srgbClr val="00B0F0"/>
                </a:solidFill>
              </a:rPr>
              <a:t/>
            </a:r>
            <a:br>
              <a:rPr lang="en-US" altLang="zh-TW" sz="2200" dirty="0" smtClean="0">
                <a:solidFill>
                  <a:srgbClr val="00B0F0"/>
                </a:solidFill>
              </a:rPr>
            </a:br>
            <a:r>
              <a:rPr lang="en-US" altLang="zh-TW" sz="2200" dirty="0">
                <a:solidFill>
                  <a:srgbClr val="00B0F0"/>
                </a:solidFill>
              </a:rPr>
              <a:t> </a:t>
            </a:r>
            <a:r>
              <a:rPr lang="en-US" altLang="zh-TW" sz="2200" dirty="0" smtClean="0">
                <a:solidFill>
                  <a:srgbClr val="00B0F0"/>
                </a:solidFill>
              </a:rPr>
              <a:t>  </a:t>
            </a:r>
            <a:r>
              <a:rPr lang="zh-TW" altLang="en-US" sz="2200" dirty="0" smtClean="0">
                <a:solidFill>
                  <a:srgbClr val="00B0F0"/>
                </a:solidFill>
              </a:rPr>
              <a:t>，員工的潛能才會激發出來。」</a:t>
            </a:r>
            <a:r>
              <a:rPr lang="en-US" altLang="zh-TW" sz="2700" dirty="0" smtClean="0">
                <a:solidFill>
                  <a:srgbClr val="00B0F0"/>
                </a:solidFill>
              </a:rPr>
              <a:t/>
            </a:r>
            <a:br>
              <a:rPr lang="en-US" altLang="zh-TW" sz="2700" dirty="0" smtClean="0">
                <a:solidFill>
                  <a:srgbClr val="00B0F0"/>
                </a:solidFill>
              </a:rPr>
            </a:br>
            <a:endParaRPr lang="zh-TW" altLang="en-US" sz="27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你認同上述的看法嗎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/>
              <a:t> </a:t>
            </a:r>
            <a:r>
              <a:rPr lang="zh-TW" altLang="en-US" sz="2400" dirty="0" smtClean="0"/>
              <a:t>是否應該加入 前提要件</a:t>
            </a:r>
            <a:r>
              <a:rPr lang="en-US" altLang="zh-TW" sz="2400" dirty="0" smtClean="0"/>
              <a:t>? </a:t>
            </a:r>
            <a:endParaRPr lang="zh-TW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04729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92150"/>
            <a:ext cx="8243887" cy="7254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000" smtClean="0">
                <a:solidFill>
                  <a:srgbClr val="A50021"/>
                </a:solidFill>
                <a:latin typeface="王漢宗超明體繁" pitchFamily="18" charset="-120"/>
                <a:ea typeface="王漢宗超明體繁" pitchFamily="18" charset="-120"/>
              </a:rPr>
              <a:t>管理心理學從哪裡實現應用</a:t>
            </a:r>
            <a:r>
              <a:rPr lang="en-US" altLang="zh-TW" sz="4000" smtClean="0">
                <a:solidFill>
                  <a:srgbClr val="A50021"/>
                </a:solidFill>
                <a:latin typeface="王漢宗超明體繁" pitchFamily="18" charset="-120"/>
                <a:ea typeface="王漢宗超明體繁" pitchFamily="18" charset="-120"/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848600" cy="4456113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新細明體" charset="-120"/>
              </a:rPr>
              <a:t>自我管理做起：自我瞭解、生活規劃、形象管理、人際</a:t>
            </a:r>
            <a:r>
              <a:rPr lang="en-US" altLang="zh-TW" b="1" smtClean="0">
                <a:latin typeface="新細明體" charset="-120"/>
              </a:rPr>
              <a:t>VIP</a:t>
            </a:r>
            <a:r>
              <a:rPr lang="zh-TW" altLang="en-US" b="1" smtClean="0">
                <a:latin typeface="新細明體" charset="-120"/>
              </a:rPr>
              <a:t>經營、時間管理、創意企劃、激勵領導、目標管理、危機管理、生涯歷程檔案管理</a:t>
            </a:r>
            <a:endParaRPr lang="en-US" altLang="zh-TW" b="1" smtClean="0">
              <a:latin typeface="新細明體" charset="-120"/>
            </a:endParaRPr>
          </a:p>
          <a:p>
            <a:pPr eaLnBrk="1" hangingPunct="1"/>
            <a:r>
              <a:rPr lang="zh-TW" altLang="en-US" b="1" smtClean="0">
                <a:latin typeface="新細明體" charset="-120"/>
              </a:rPr>
              <a:t>觀摩典範：他人經驗</a:t>
            </a:r>
          </a:p>
          <a:p>
            <a:pPr eaLnBrk="1" hangingPunct="1"/>
            <a:r>
              <a:rPr lang="zh-TW" altLang="en-US" b="1" smtClean="0">
                <a:latin typeface="新細明體" charset="-120"/>
              </a:rPr>
              <a:t>資料蒐集：進修課程、報章雜誌網站、</a:t>
            </a:r>
          </a:p>
          <a:p>
            <a:pPr eaLnBrk="1" fontAlgn="t" hangingPunct="1"/>
            <a:r>
              <a:rPr lang="zh-TW" altLang="en-US" b="1" smtClean="0">
                <a:latin typeface="新細明體" charset="-120"/>
              </a:rPr>
              <a:t>實務練習：</a:t>
            </a:r>
            <a:r>
              <a:rPr lang="en-US" altLang="zh-TW" b="1" smtClean="0">
                <a:latin typeface="新細明體" charset="-120"/>
              </a:rPr>
              <a:t>A</a:t>
            </a:r>
            <a:r>
              <a:rPr lang="zh-TW" altLang="en-US" b="1" smtClean="0">
                <a:latin typeface="新細明體" charset="-120"/>
              </a:rPr>
              <a:t>到</a:t>
            </a:r>
            <a:r>
              <a:rPr lang="en-US" altLang="zh-TW" b="1" smtClean="0">
                <a:latin typeface="新細明體" charset="-120"/>
              </a:rPr>
              <a:t>A</a:t>
            </a:r>
            <a:r>
              <a:rPr lang="zh-TW" altLang="en-US" b="1" smtClean="0">
                <a:latin typeface="新細明體" charset="-120"/>
              </a:rPr>
              <a:t>＋的執行力</a:t>
            </a:r>
          </a:p>
          <a:p>
            <a:pPr eaLnBrk="1" hangingPunct="1">
              <a:buFontTx/>
              <a:buNone/>
            </a:pPr>
            <a:r>
              <a:rPr lang="zh-TW" altLang="en-US" b="1" smtClean="0">
                <a:latin typeface="新細明體" charset="-120"/>
              </a:rPr>
              <a:t>            行動演練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4000" dirty="0" smtClean="0">
                <a:solidFill>
                  <a:srgbClr val="0070C0"/>
                </a:solidFill>
              </a:rPr>
              <a:t>Q18: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r>
              <a:rPr lang="zh-TW" altLang="en-US" sz="4000" dirty="0" smtClean="0">
                <a:solidFill>
                  <a:srgbClr val="0070C0"/>
                </a:solidFill>
              </a:rPr>
              <a:t>台灣服務業軟實力 下滑的原因</a:t>
            </a:r>
            <a:r>
              <a:rPr lang="en-US" altLang="zh-TW" sz="4000" dirty="0" smtClean="0">
                <a:solidFill>
                  <a:srgbClr val="0070C0"/>
                </a:solidFill>
              </a:rPr>
              <a:t>?</a:t>
            </a:r>
            <a:endParaRPr lang="zh-TW" altLang="en-US" sz="40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大量的使用實習生，接近於人力外包情況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陸客大量湧入，超出服務能量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以快速增加營業據點方式爭取市占</a:t>
            </a:r>
          </a:p>
          <a:p>
            <a:pPr marL="36576" indent="0">
              <a:buNone/>
            </a:pPr>
            <a:r>
              <a:rPr lang="en-US" altLang="zh-TW" dirty="0" smtClean="0"/>
              <a:t>  </a:t>
            </a:r>
            <a:r>
              <a:rPr lang="zh-TW" altLang="en-US" dirty="0" smtClean="0"/>
              <a:t>除了 上述原因外</a:t>
            </a:r>
            <a:r>
              <a:rPr lang="en-US" altLang="zh-TW" dirty="0" smtClean="0"/>
              <a:t>? </a:t>
            </a:r>
            <a:r>
              <a:rPr lang="zh-TW" altLang="en-US" dirty="0" smtClean="0"/>
              <a:t>你認為還有甚麼原因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985464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 </a:t>
            </a:r>
            <a:r>
              <a:rPr lang="en-US" altLang="zh-TW" sz="3600" dirty="0" smtClean="0"/>
              <a:t>Q19: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zh-TW" altLang="en-US" sz="3600" dirty="0"/>
              <a:t>如果可以重來  你喜歡哪一種工作類型</a:t>
            </a:r>
            <a:r>
              <a:rPr lang="en-US" altLang="zh-TW" sz="3600" dirty="0" smtClean="0"/>
              <a:t>? </a:t>
            </a:r>
            <a:r>
              <a:rPr lang="zh-TW" altLang="en-US" sz="3600" dirty="0" smtClean="0"/>
              <a:t>並說明原因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(1) </a:t>
            </a:r>
            <a:r>
              <a:rPr lang="zh-TW" altLang="en-US" dirty="0"/>
              <a:t>高壓高薪</a:t>
            </a:r>
          </a:p>
          <a:p>
            <a:r>
              <a:rPr lang="en-US" altLang="zh-TW" dirty="0"/>
              <a:t>(2) </a:t>
            </a:r>
            <a:r>
              <a:rPr lang="zh-TW" altLang="en-US" dirty="0"/>
              <a:t>低壓低薪</a:t>
            </a:r>
          </a:p>
          <a:p>
            <a:r>
              <a:rPr lang="en-US" altLang="zh-TW" dirty="0"/>
              <a:t>(3) </a:t>
            </a:r>
            <a:r>
              <a:rPr lang="zh-TW" altLang="en-US" dirty="0"/>
              <a:t>低壓高薪 </a:t>
            </a:r>
            <a:r>
              <a:rPr lang="en-US" altLang="zh-TW" dirty="0"/>
              <a:t>(</a:t>
            </a:r>
            <a:r>
              <a:rPr lang="zh-TW" altLang="en-US" dirty="0"/>
              <a:t>早一點睡覺吧</a:t>
            </a:r>
            <a:r>
              <a:rPr lang="en-US" altLang="zh-TW" dirty="0"/>
              <a:t>! </a:t>
            </a:r>
            <a:r>
              <a:rPr lang="zh-TW" altLang="en-US" dirty="0"/>
              <a:t>在夢中追尋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(4) </a:t>
            </a:r>
            <a:r>
              <a:rPr lang="zh-TW" altLang="en-US" dirty="0"/>
              <a:t>自主性高</a:t>
            </a:r>
            <a:r>
              <a:rPr lang="en-US" altLang="zh-TW" dirty="0"/>
              <a:t>&amp; </a:t>
            </a:r>
            <a:r>
              <a:rPr lang="zh-TW" altLang="en-US" dirty="0"/>
              <a:t>有興趣</a:t>
            </a:r>
          </a:p>
          <a:p>
            <a:r>
              <a:rPr lang="en-US" altLang="zh-TW" dirty="0"/>
              <a:t>(5) </a:t>
            </a:r>
            <a:r>
              <a:rPr lang="zh-TW" altLang="en-US" dirty="0"/>
              <a:t>自主性低</a:t>
            </a:r>
            <a:r>
              <a:rPr lang="en-US" altLang="zh-TW" dirty="0"/>
              <a:t>&amp; </a:t>
            </a:r>
            <a:r>
              <a:rPr lang="zh-TW" altLang="en-US" dirty="0"/>
              <a:t>有興趣</a:t>
            </a:r>
          </a:p>
          <a:p>
            <a:r>
              <a:rPr lang="en-US" altLang="zh-TW" dirty="0"/>
              <a:t>(6) </a:t>
            </a:r>
            <a:r>
              <a:rPr lang="zh-TW" altLang="en-US" dirty="0"/>
              <a:t>利他優先</a:t>
            </a:r>
          </a:p>
          <a:p>
            <a:r>
              <a:rPr lang="en-US" altLang="zh-TW" dirty="0"/>
              <a:t>(7) </a:t>
            </a:r>
            <a:r>
              <a:rPr lang="zh-TW" altLang="en-US" dirty="0"/>
              <a:t>其他  </a:t>
            </a:r>
            <a:r>
              <a:rPr lang="en-US" altLang="zh-TW" dirty="0"/>
              <a:t>(</a:t>
            </a:r>
            <a:r>
              <a:rPr lang="zh-TW" altLang="en-US" dirty="0"/>
              <a:t>請說明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61899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Q20:</a:t>
            </a:r>
            <a:r>
              <a:rPr lang="zh-TW" altLang="en-US" dirty="0"/>
              <a:t>你的工作 未來會被取代嗎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研究預測，到</a:t>
            </a:r>
            <a:r>
              <a:rPr lang="en-US" altLang="zh-TW" dirty="0"/>
              <a:t>2033</a:t>
            </a:r>
            <a:r>
              <a:rPr lang="zh-TW" altLang="en-US" dirty="0"/>
              <a:t>年，約有</a:t>
            </a:r>
            <a:r>
              <a:rPr lang="en-US" altLang="zh-TW" dirty="0"/>
              <a:t>45%</a:t>
            </a:r>
            <a:r>
              <a:rPr lang="zh-TW" altLang="en-US" dirty="0"/>
              <a:t>的工作會被人工智慧所取代。不僅那些「</a:t>
            </a:r>
            <a:r>
              <a:rPr lang="en-US" altLang="zh-TW" dirty="0"/>
              <a:t>3D</a:t>
            </a:r>
            <a:r>
              <a:rPr lang="zh-TW" altLang="en-US" dirty="0"/>
              <a:t>」性質</a:t>
            </a:r>
            <a:r>
              <a:rPr lang="en-US" altLang="zh-TW" dirty="0"/>
              <a:t>(</a:t>
            </a:r>
            <a:r>
              <a:rPr lang="zh-TW" altLang="en-US" dirty="0"/>
              <a:t>骯髒、危險、枯燥</a:t>
            </a:r>
            <a:r>
              <a:rPr lang="en-US" altLang="zh-TW" dirty="0"/>
              <a:t>)</a:t>
            </a:r>
            <a:r>
              <a:rPr lang="zh-TW" altLang="en-US" dirty="0"/>
              <a:t>的工作會被替代，像保潔、門衛、護工等，一些目前有一定專業和技術性的工作</a:t>
            </a:r>
            <a:r>
              <a:rPr lang="en-US" altLang="zh-TW" dirty="0"/>
              <a:t>(</a:t>
            </a:r>
            <a:r>
              <a:rPr lang="zh-TW" altLang="en-US" dirty="0"/>
              <a:t>比如駕駛，行政助理，甚至機場的簽證人員等</a:t>
            </a:r>
            <a:r>
              <a:rPr lang="en-US" altLang="zh-TW" dirty="0"/>
              <a:t>)</a:t>
            </a:r>
            <a:r>
              <a:rPr lang="zh-TW" altLang="en-US" dirty="0"/>
              <a:t>也可能被人工智慧替代。</a:t>
            </a:r>
            <a:br>
              <a:rPr lang="zh-TW" altLang="en-US" dirty="0"/>
            </a:br>
            <a:r>
              <a:rPr lang="zh-TW" altLang="en-US" dirty="0"/>
              <a:t>原文網址：</a:t>
            </a:r>
            <a:r>
              <a:rPr lang="en-US" altLang="zh-TW" dirty="0"/>
              <a:t>https://read01.com/Kkem6O.html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11588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100" dirty="0" smtClean="0"/>
              <a:t>Q21: </a:t>
            </a:r>
            <a:r>
              <a:rPr lang="zh-TW" altLang="en-US" sz="3100" dirty="0" smtClean="0"/>
              <a:t>不適當組織的症狀</a:t>
            </a:r>
            <a:r>
              <a:rPr lang="en-US" altLang="zh-TW" sz="3100" dirty="0" smtClean="0"/>
              <a:t>? </a:t>
            </a:r>
            <a:r>
              <a:rPr lang="zh-TW" altLang="en-US" sz="3100" dirty="0" smtClean="0"/>
              <a:t>你認同下列哪   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/>
              <a:t> </a:t>
            </a:r>
            <a:r>
              <a:rPr lang="en-US" altLang="zh-TW" sz="3100" dirty="0" smtClean="0"/>
              <a:t>          </a:t>
            </a:r>
            <a:r>
              <a:rPr lang="zh-TW" altLang="en-US" sz="3100" dirty="0" smtClean="0"/>
              <a:t>一些症狀</a:t>
            </a:r>
            <a:r>
              <a:rPr lang="en-US" altLang="zh-TW" sz="3100" dirty="0" smtClean="0"/>
              <a:t>?  </a:t>
            </a:r>
            <a:r>
              <a:rPr lang="zh-TW" altLang="en-US" sz="3100" dirty="0" smtClean="0"/>
              <a:t>為什麼</a:t>
            </a:r>
            <a:r>
              <a:rPr lang="en-US" altLang="zh-TW" sz="3100" dirty="0" smtClean="0"/>
              <a:t>?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管理層級增加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經常提到跨部門合作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許多人開許多會議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人浮於事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需要協調者與助理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有許多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凡事都沾一點邊的工作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83037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600" dirty="0" smtClean="0"/>
              <a:t>Q22: </a:t>
            </a:r>
            <a:r>
              <a:rPr lang="zh-TW" altLang="en-US" sz="3600" dirty="0" smtClean="0"/>
              <a:t>一個優秀的管理者 </a:t>
            </a:r>
            <a:r>
              <a:rPr lang="zh-TW" altLang="en-US" sz="3600" dirty="0"/>
              <a:t>何者應列為</a:t>
            </a:r>
            <a:r>
              <a:rPr lang="zh-TW" altLang="en-US" sz="3600" dirty="0" smtClean="0"/>
              <a:t>最優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</a:t>
            </a:r>
            <a:r>
              <a:rPr lang="zh-TW" altLang="en-US" sz="3600" dirty="0" smtClean="0"/>
              <a:t>先</a:t>
            </a:r>
            <a:r>
              <a:rPr lang="zh-TW" altLang="en-US" sz="3600" dirty="0"/>
              <a:t>的</a:t>
            </a:r>
            <a:r>
              <a:rPr lang="zh-TW" altLang="en-US" sz="3600" dirty="0" smtClean="0"/>
              <a:t>條件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規劃能力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解決問題的能力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妥協的能力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執行的決斷能力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危機應變的能力</a:t>
            </a:r>
            <a:endParaRPr lang="en-US" altLang="zh-TW" dirty="0" smtClean="0"/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98469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4000" dirty="0" smtClean="0"/>
              <a:t>Q23: </a:t>
            </a:r>
            <a:r>
              <a:rPr lang="zh-TW" altLang="en-US" sz="4000" dirty="0" smtClean="0"/>
              <a:t>看勵志電影 得到哪一些啟示</a:t>
            </a:r>
            <a:r>
              <a:rPr lang="en-US" altLang="zh-TW" sz="4000" dirty="0" smtClean="0"/>
              <a:t>?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印度片</a:t>
            </a:r>
            <a:r>
              <a:rPr lang="en-US" altLang="zh-TW" dirty="0" smtClean="0"/>
              <a:t>:</a:t>
            </a:r>
            <a:r>
              <a:rPr lang="zh-TW" altLang="en-US" dirty="0" smtClean="0"/>
              <a:t>我和我的冠軍女兒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啟示</a:t>
            </a:r>
            <a:r>
              <a:rPr lang="en-US" altLang="zh-TW" dirty="0" smtClean="0"/>
              <a:t>: </a:t>
            </a:r>
            <a:r>
              <a:rPr lang="zh-TW" altLang="en-US" dirty="0" smtClean="0"/>
              <a:t>堅持理想 </a:t>
            </a:r>
            <a:r>
              <a:rPr lang="en-US" altLang="zh-TW" dirty="0" smtClean="0"/>
              <a:t>(</a:t>
            </a:r>
            <a:r>
              <a:rPr lang="zh-TW" altLang="en-US" dirty="0" smtClean="0"/>
              <a:t>機會成本可能很大</a:t>
            </a:r>
            <a:r>
              <a:rPr lang="en-US" altLang="zh-TW" dirty="0" smtClean="0"/>
              <a:t>)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(2) </a:t>
            </a:r>
            <a:r>
              <a:rPr lang="zh-TW" altLang="en-US" dirty="0" smtClean="0"/>
              <a:t>美國片</a:t>
            </a:r>
            <a:r>
              <a:rPr lang="en-US" altLang="zh-TW" dirty="0" smtClean="0"/>
              <a:t>: </a:t>
            </a:r>
            <a:r>
              <a:rPr lang="zh-TW" altLang="en-US" dirty="0"/>
              <a:t>同盟</a:t>
            </a:r>
            <a:r>
              <a:rPr lang="zh-TW" altLang="en-US" dirty="0" smtClean="0"/>
              <a:t>鶼鰈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啟示</a:t>
            </a:r>
            <a:r>
              <a:rPr lang="en-US" altLang="zh-TW" dirty="0"/>
              <a:t>: </a:t>
            </a:r>
            <a:r>
              <a:rPr lang="zh-TW" altLang="en-US" dirty="0"/>
              <a:t>面對人生未來不可知的</a:t>
            </a:r>
            <a:r>
              <a:rPr lang="zh-TW" altLang="en-US" dirty="0" smtClean="0"/>
              <a:t>命運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</a:t>
            </a:r>
            <a:r>
              <a:rPr lang="zh-TW" altLang="en-US" dirty="0" smtClean="0"/>
              <a:t>外在環境如何讓你面臨難以抉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</a:t>
            </a:r>
            <a:r>
              <a:rPr lang="zh-TW" altLang="en-US" dirty="0" smtClean="0"/>
              <a:t>擇的困境</a:t>
            </a:r>
            <a:endParaRPr lang="en-US" altLang="zh-TW" dirty="0" smtClean="0"/>
          </a:p>
          <a:p>
            <a:pPr marL="3657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(3)</a:t>
            </a:r>
            <a:r>
              <a:rPr lang="zh-TW" altLang="en-US" dirty="0" smtClean="0"/>
              <a:t> </a:t>
            </a:r>
            <a:r>
              <a:rPr lang="zh-TW" altLang="en-US" dirty="0"/>
              <a:t>美國</a:t>
            </a:r>
            <a:r>
              <a:rPr lang="zh-TW" altLang="en-US" dirty="0" smtClean="0"/>
              <a:t>片</a:t>
            </a:r>
            <a:r>
              <a:rPr lang="en-US" altLang="zh-TW" dirty="0" smtClean="0"/>
              <a:t>: </a:t>
            </a:r>
            <a:r>
              <a:rPr lang="zh-TW" altLang="en-US" dirty="0" smtClean="0"/>
              <a:t>華爾街之狼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啟示</a:t>
            </a:r>
            <a:r>
              <a:rPr lang="en-US" altLang="zh-TW" dirty="0" smtClean="0"/>
              <a:t>: </a:t>
            </a:r>
            <a:r>
              <a:rPr lang="zh-TW" altLang="en-US" dirty="0" smtClean="0"/>
              <a:t>手段方法不對  但是追求理想的夢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</a:t>
            </a:r>
            <a:r>
              <a:rPr lang="zh-TW" altLang="en-US" dirty="0" smtClean="0"/>
              <a:t>勇敢實踐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(4)</a:t>
            </a:r>
            <a:r>
              <a:rPr lang="zh-TW" altLang="en-US" dirty="0" smtClean="0"/>
              <a:t> </a:t>
            </a:r>
            <a:r>
              <a:rPr lang="zh-TW" altLang="en-US" dirty="0"/>
              <a:t>美國片</a:t>
            </a:r>
            <a:r>
              <a:rPr lang="en-US" altLang="zh-TW" dirty="0"/>
              <a:t>:</a:t>
            </a:r>
            <a:r>
              <a:rPr lang="zh-TW" altLang="en-US" dirty="0" smtClean="0"/>
              <a:t>鋼鐵英雄</a:t>
            </a:r>
            <a:r>
              <a:rPr lang="en-US" altLang="zh-TW" dirty="0" smtClean="0"/>
              <a:t>: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</a:t>
            </a:r>
            <a:r>
              <a:rPr lang="zh-TW" altLang="en-US" dirty="0" smtClean="0"/>
              <a:t>啟示</a:t>
            </a:r>
            <a:r>
              <a:rPr lang="en-US" altLang="zh-TW" dirty="0" smtClean="0"/>
              <a:t>: </a:t>
            </a:r>
            <a:r>
              <a:rPr lang="zh-TW" altLang="en-US" dirty="0" smtClean="0"/>
              <a:t>堅持中心思想  不向現實低頭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</a:t>
            </a:r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51023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sz="3200" dirty="0" smtClean="0"/>
              <a:t>Q24: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21 </a:t>
            </a:r>
            <a:r>
              <a:rPr lang="zh-TW" altLang="en-US" sz="3200" dirty="0" smtClean="0"/>
              <a:t>世紀人才需要的特質</a:t>
            </a:r>
            <a:r>
              <a:rPr lang="en-US" altLang="zh-TW" sz="3200" dirty="0" smtClean="0"/>
              <a:t>?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融會貫通者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創新與實踐相結合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跨領域的綜合性人才</a:t>
            </a:r>
            <a:endParaRPr lang="en-US" altLang="zh-TW" dirty="0" smtClean="0"/>
          </a:p>
          <a:p>
            <a:r>
              <a:rPr lang="en-US" altLang="zh-TW" dirty="0" smtClean="0"/>
              <a:t>4.IQ +EQ +SQ (Spiritual Quotient)</a:t>
            </a:r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溝通與合作能力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從事熱愛的工作</a:t>
            </a:r>
            <a:endParaRPr lang="en-US" altLang="zh-TW" dirty="0" smtClean="0"/>
          </a:p>
          <a:p>
            <a:r>
              <a:rPr lang="en-US" altLang="zh-TW" dirty="0" smtClean="0"/>
              <a:t>7. </a:t>
            </a:r>
            <a:r>
              <a:rPr lang="zh-TW" altLang="en-US" dirty="0" smtClean="0"/>
              <a:t>積極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樂觀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</a:t>
            </a:r>
            <a:r>
              <a:rPr lang="zh-TW" altLang="en-US" dirty="0" smtClean="0">
                <a:solidFill>
                  <a:srgbClr val="FF0000"/>
                </a:solidFill>
              </a:rPr>
              <a:t>您具備哪幾項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600" dirty="0" smtClean="0"/>
              <a:t>Q25: </a:t>
            </a:r>
            <a:r>
              <a:rPr lang="zh-TW" altLang="en-US" sz="3600" dirty="0" smtClean="0"/>
              <a:t>人才輪調實施時 你被輪調要面對甚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       </a:t>
            </a:r>
            <a:r>
              <a:rPr lang="zh-TW" altLang="en-US" sz="3600" dirty="0" smtClean="0"/>
              <a:t>麼問題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意願的問題 </a:t>
            </a:r>
            <a:r>
              <a:rPr lang="en-US" altLang="zh-TW" dirty="0" smtClean="0"/>
              <a:t>Ex: </a:t>
            </a:r>
            <a:r>
              <a:rPr lang="zh-TW" altLang="en-US" dirty="0" smtClean="0"/>
              <a:t>離鄉背井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適應的問題 </a:t>
            </a:r>
            <a:r>
              <a:rPr lang="en-US" altLang="zh-TW" dirty="0" smtClean="0"/>
              <a:t>Ex: </a:t>
            </a:r>
            <a:r>
              <a:rPr lang="zh-TW" altLang="en-US" dirty="0" smtClean="0"/>
              <a:t>文化 </a:t>
            </a:r>
            <a:r>
              <a:rPr lang="en-US" altLang="zh-TW" dirty="0" smtClean="0"/>
              <a:t>,</a:t>
            </a:r>
            <a:r>
              <a:rPr lang="zh-TW" altLang="en-US" dirty="0" smtClean="0"/>
              <a:t>語言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習俗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回任的現實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心理調適的問題</a:t>
            </a:r>
            <a:endParaRPr lang="en-US" altLang="zh-TW" dirty="0" smtClean="0"/>
          </a:p>
          <a:p>
            <a:r>
              <a:rPr lang="zh-TW" altLang="en-US" dirty="0" smtClean="0"/>
              <a:t>其他</a:t>
            </a:r>
            <a:r>
              <a:rPr lang="en-US" altLang="zh-TW" dirty="0" smtClean="0"/>
              <a:t>….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Q26: </a:t>
            </a:r>
            <a:r>
              <a:rPr lang="zh-TW" altLang="en-US" sz="3200" dirty="0" smtClean="0"/>
              <a:t>在何種情況下 你會選擇到海外就業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不願屈就低薪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找不到有興趣的工作機會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找不到有成就的工作機會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找不到適合的工作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移民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愛人跑到海外</a:t>
            </a:r>
            <a:endParaRPr lang="en-US" altLang="zh-TW" dirty="0" smtClean="0"/>
          </a:p>
          <a:p>
            <a:r>
              <a:rPr lang="en-US" altLang="zh-TW" dirty="0" smtClean="0"/>
              <a:t>7. </a:t>
            </a:r>
            <a:r>
              <a:rPr lang="zh-TW" altLang="en-US" dirty="0" smtClean="0"/>
              <a:t>絕不到海外就業</a:t>
            </a:r>
            <a:endParaRPr lang="en-US" altLang="zh-TW" dirty="0" smtClean="0"/>
          </a:p>
          <a:p>
            <a:r>
              <a:rPr lang="en-US" altLang="zh-TW" dirty="0" smtClean="0"/>
              <a:t>8.</a:t>
            </a:r>
            <a:r>
              <a:rPr lang="zh-TW" altLang="en-US" dirty="0" smtClean="0"/>
              <a:t>其他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Q27: </a:t>
            </a:r>
            <a:r>
              <a:rPr lang="zh-TW" altLang="en-US" sz="2800" dirty="0" smtClean="0"/>
              <a:t>假設你是被外派至海外工作  你願意回任嗎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1. </a:t>
            </a:r>
            <a:r>
              <a:rPr lang="zh-TW" altLang="en-US" sz="2800" dirty="0" smtClean="0"/>
              <a:t>飄浮的落葉 終須落土</a:t>
            </a:r>
            <a:r>
              <a:rPr lang="en-US" altLang="zh-TW" sz="2800" dirty="0" smtClean="0"/>
              <a:t>….</a:t>
            </a:r>
          </a:p>
          <a:p>
            <a:r>
              <a:rPr lang="en-US" altLang="zh-TW" sz="2800" dirty="0" smtClean="0"/>
              <a:t>2. </a:t>
            </a:r>
            <a:r>
              <a:rPr lang="zh-TW" altLang="en-US" sz="2800" dirty="0" smtClean="0"/>
              <a:t>先詢問家人的意見</a:t>
            </a:r>
            <a:endParaRPr lang="en-US" altLang="zh-TW" sz="2800" dirty="0" smtClean="0"/>
          </a:p>
          <a:p>
            <a:r>
              <a:rPr lang="en-US" altLang="zh-TW" sz="2800" dirty="0" smtClean="0"/>
              <a:t>3. </a:t>
            </a:r>
            <a:r>
              <a:rPr lang="zh-TW" altLang="en-US" sz="2800" dirty="0" smtClean="0"/>
              <a:t>等待國內有利的工作機會再轉職</a:t>
            </a:r>
            <a:endParaRPr lang="en-US" altLang="zh-TW" sz="2800" dirty="0" smtClean="0"/>
          </a:p>
          <a:p>
            <a:r>
              <a:rPr lang="en-US" altLang="zh-TW" sz="2800" dirty="0" smtClean="0"/>
              <a:t>4. </a:t>
            </a:r>
            <a:r>
              <a:rPr lang="zh-TW" altLang="en-US" sz="2800" dirty="0" smtClean="0"/>
              <a:t>海外有更好的機會發展  先不用想那麼多</a:t>
            </a:r>
            <a:endParaRPr lang="en-US" altLang="zh-TW" sz="2800" dirty="0" smtClean="0"/>
          </a:p>
          <a:p>
            <a:r>
              <a:rPr lang="en-US" altLang="zh-TW" sz="2800" dirty="0" smtClean="0"/>
              <a:t>5. </a:t>
            </a:r>
            <a:r>
              <a:rPr lang="zh-TW" altLang="en-US" sz="2800" dirty="0" smtClean="0"/>
              <a:t>看公司的指示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67600" cy="810344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Q1: </a:t>
            </a:r>
            <a:r>
              <a:rPr lang="zh-TW" altLang="en-US" sz="3200" dirty="0" smtClean="0"/>
              <a:t>如果你是用人單位的主管 你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      會遵照下列哪一個原則行事</a:t>
            </a:r>
            <a:r>
              <a:rPr lang="en-US" altLang="zh-TW" sz="3200" dirty="0" smtClean="0"/>
              <a:t>?</a:t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用人唯才</a:t>
            </a:r>
            <a:r>
              <a:rPr lang="en-US" altLang="zh-TW" dirty="0" smtClean="0"/>
              <a:t>(</a:t>
            </a:r>
            <a:r>
              <a:rPr lang="zh-TW" altLang="en-US" dirty="0" smtClean="0"/>
              <a:t>集中化策略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低成本策略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差異化策略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人才分級管理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其他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Q28: </a:t>
            </a:r>
            <a:r>
              <a:rPr lang="zh-TW" altLang="en-US" sz="3200" dirty="0" smtClean="0"/>
              <a:t>如果單位績效變差了</a:t>
            </a:r>
            <a:r>
              <a:rPr lang="en-US" altLang="zh-TW" sz="3200" dirty="0" smtClean="0"/>
              <a:t>? </a:t>
            </a:r>
            <a:r>
              <a:rPr lang="zh-TW" altLang="en-US" sz="3200" dirty="0" smtClean="0"/>
              <a:t>你是單位主管應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       </a:t>
            </a:r>
            <a:r>
              <a:rPr lang="zh-TW" altLang="en-US" sz="3200" dirty="0" smtClean="0"/>
              <a:t>該如何做</a:t>
            </a:r>
            <a:r>
              <a:rPr lang="en-US" altLang="zh-TW" sz="3200" dirty="0" smtClean="0"/>
              <a:t>? (</a:t>
            </a:r>
            <a:r>
              <a:rPr lang="zh-TW" altLang="en-US" sz="3200" dirty="0" smtClean="0"/>
              <a:t>複選題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了解原因</a:t>
            </a:r>
            <a:endParaRPr lang="en-US" altLang="zh-TW" dirty="0" smtClean="0"/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找出績效最差者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害群之馬</a:t>
            </a:r>
            <a:r>
              <a:rPr lang="en-US" altLang="zh-TW" dirty="0" smtClean="0"/>
              <a:t>…)</a:t>
            </a:r>
            <a:r>
              <a:rPr lang="zh-TW" altLang="en-US" dirty="0" smtClean="0"/>
              <a:t>然後特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</a:t>
            </a:r>
            <a:r>
              <a:rPr lang="zh-TW" altLang="en-US" dirty="0" smtClean="0"/>
              <a:t>訓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加強團體訓練的方法</a:t>
            </a:r>
            <a:endParaRPr lang="en-US" altLang="zh-TW" dirty="0" smtClean="0"/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只看數字  裁員績效不佳者</a:t>
            </a:r>
            <a:endParaRPr lang="en-US" altLang="zh-TW" dirty="0" smtClean="0"/>
          </a:p>
          <a:p>
            <a:r>
              <a:rPr lang="en-US" altLang="zh-TW" dirty="0" smtClean="0"/>
              <a:t>(5) </a:t>
            </a:r>
            <a:r>
              <a:rPr lang="zh-TW" altLang="en-US" dirty="0" smtClean="0"/>
              <a:t>其他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Q29:  </a:t>
            </a:r>
            <a:r>
              <a:rPr lang="zh-TW" altLang="en-US" sz="2800" dirty="0" smtClean="0"/>
              <a:t>你認為  何謂有溫度的工作環境</a:t>
            </a:r>
            <a:r>
              <a:rPr lang="en-US" altLang="zh-TW" sz="2800" dirty="0" smtClean="0"/>
              <a:t>? (</a:t>
            </a:r>
            <a:r>
              <a:rPr lang="zh-TW" altLang="en-US" sz="2800" dirty="0" smtClean="0"/>
              <a:t>複選題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完整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完善的教育訓練制度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自由開放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信任的工作環境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仁慈有人情味的老闆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相處融洽的工作氣氛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能夠發揮所長的工作機會</a:t>
            </a:r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Q30:  </a:t>
            </a:r>
            <a:r>
              <a:rPr lang="zh-TW" altLang="en-US" sz="2800" dirty="0" smtClean="0"/>
              <a:t>你選擇工作 會重視工作中的哪一些特性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1. </a:t>
            </a:r>
            <a:r>
              <a:rPr lang="zh-TW" altLang="en-US" sz="3200" dirty="0" smtClean="0"/>
              <a:t>技能多樣性</a:t>
            </a:r>
            <a:endParaRPr lang="en-US" altLang="zh-TW" sz="3200" dirty="0" smtClean="0"/>
          </a:p>
          <a:p>
            <a:r>
              <a:rPr lang="en-US" altLang="zh-TW" sz="3200" dirty="0" smtClean="0"/>
              <a:t>2. </a:t>
            </a:r>
            <a:r>
              <a:rPr lang="zh-TW" altLang="en-US" sz="3200" dirty="0" smtClean="0"/>
              <a:t>任務完整性</a:t>
            </a:r>
            <a:endParaRPr lang="en-US" altLang="zh-TW" sz="3200" dirty="0" smtClean="0"/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任務重要性</a:t>
            </a:r>
            <a:endParaRPr lang="en-US" altLang="zh-TW" sz="3200" dirty="0" smtClean="0"/>
          </a:p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自主性</a:t>
            </a:r>
            <a:endParaRPr lang="en-US" altLang="zh-TW" sz="3200" dirty="0" smtClean="0"/>
          </a:p>
          <a:p>
            <a:r>
              <a:rPr lang="en-US" altLang="zh-TW" sz="3200" dirty="0" smtClean="0"/>
              <a:t>5. </a:t>
            </a:r>
            <a:r>
              <a:rPr lang="zh-TW" altLang="en-US" sz="3200" dirty="0" smtClean="0"/>
              <a:t>回饋性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Q31: </a:t>
            </a:r>
            <a:r>
              <a:rPr lang="zh-TW" altLang="en-US" sz="2800" dirty="0" smtClean="0"/>
              <a:t>你認為 下列哪幾種性格的人</a:t>
            </a:r>
            <a:r>
              <a:rPr lang="en-US" altLang="zh-TW" sz="2800" dirty="0" smtClean="0"/>
              <a:t>? </a:t>
            </a:r>
            <a:r>
              <a:rPr lang="zh-TW" altLang="en-US" sz="2800" dirty="0" smtClean="0"/>
              <a:t>難以在職場生存</a:t>
            </a:r>
            <a:r>
              <a:rPr lang="en-US" altLang="zh-TW" sz="2800" dirty="0" smtClean="0"/>
              <a:t>! 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1. </a:t>
            </a:r>
            <a:r>
              <a:rPr lang="zh-TW" altLang="en-US" sz="2800" dirty="0" smtClean="0"/>
              <a:t>豺狼虎豹野性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具侵略性與攻擊性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的性格 </a:t>
            </a:r>
            <a:endParaRPr lang="en-US" altLang="zh-TW" sz="2800" dirty="0" smtClean="0"/>
          </a:p>
          <a:p>
            <a:r>
              <a:rPr lang="en-US" altLang="zh-TW" sz="2800" dirty="0" smtClean="0"/>
              <a:t>2. </a:t>
            </a:r>
            <a:r>
              <a:rPr lang="zh-TW" altLang="en-US" sz="2800" dirty="0" smtClean="0"/>
              <a:t>白目的性格 </a:t>
            </a:r>
            <a:endParaRPr lang="en-US" altLang="zh-TW" sz="2800" dirty="0" smtClean="0"/>
          </a:p>
          <a:p>
            <a:r>
              <a:rPr lang="en-US" altLang="zh-TW" sz="2800" dirty="0" smtClean="0"/>
              <a:t>3. </a:t>
            </a:r>
            <a:r>
              <a:rPr lang="zh-TW" altLang="en-US" sz="2800" dirty="0" smtClean="0"/>
              <a:t>自卑的性格</a:t>
            </a:r>
            <a:endParaRPr lang="en-US" altLang="zh-TW" sz="2800" dirty="0" smtClean="0"/>
          </a:p>
          <a:p>
            <a:r>
              <a:rPr lang="en-US" altLang="zh-TW" sz="2800" dirty="0" smtClean="0"/>
              <a:t>4. </a:t>
            </a:r>
            <a:r>
              <a:rPr lang="zh-TW" altLang="en-US" sz="2800" dirty="0" smtClean="0"/>
              <a:t>驕傲炫耀的性格</a:t>
            </a:r>
            <a:endParaRPr lang="en-US" altLang="zh-TW" sz="2800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Q32: </a:t>
            </a:r>
            <a:r>
              <a:rPr lang="zh-TW" altLang="en-US" sz="2800" dirty="0" smtClean="0"/>
              <a:t>你認為何謂較佳的績效方法</a:t>
            </a:r>
            <a:r>
              <a:rPr lang="en-US" altLang="zh-TW" sz="2800" dirty="0" smtClean="0"/>
              <a:t>?  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公平</a:t>
            </a:r>
            <a:r>
              <a:rPr lang="en-US" altLang="zh-TW" dirty="0" smtClean="0"/>
              <a:t>,</a:t>
            </a:r>
            <a:r>
              <a:rPr lang="zh-TW" altLang="en-US" dirty="0" smtClean="0"/>
              <a:t>公開且公正的績效方法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汰弱補強的績效方法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淘汰最弱的績效方法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英雄主義至上的績效方法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大家都能和平生存的績效方法</a:t>
            </a:r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Q33: </a:t>
            </a:r>
            <a:r>
              <a:rPr lang="zh-TW" altLang="en-US" sz="3200" dirty="0" smtClean="0"/>
              <a:t>您目前在職場上最迫切的需求事項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轉換任職單位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轉換行業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兼職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減壓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轉換自己的心情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其他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600" dirty="0" smtClean="0"/>
              <a:t>Q34: </a:t>
            </a:r>
            <a:r>
              <a:rPr lang="zh-TW" altLang="en-US" sz="3600" dirty="0" smtClean="0"/>
              <a:t>您認為在職場中哪幾種在職訓練 最  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       </a:t>
            </a:r>
            <a:r>
              <a:rPr lang="zh-TW" altLang="en-US" sz="3600" dirty="0" smtClean="0"/>
              <a:t>有效</a:t>
            </a:r>
            <a:r>
              <a:rPr lang="en-US" altLang="zh-TW" sz="3600" dirty="0" smtClean="0"/>
              <a:t>? </a:t>
            </a:r>
            <a:r>
              <a:rPr lang="zh-TW" altLang="en-US" sz="3600" dirty="0" smtClean="0"/>
              <a:t>並說明原因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傳統課堂講授</a:t>
            </a:r>
            <a:endParaRPr lang="en-US" altLang="zh-TW" dirty="0" smtClean="0"/>
          </a:p>
          <a:p>
            <a:r>
              <a:rPr lang="zh-TW" altLang="en-US" dirty="0" smtClean="0"/>
              <a:t>情境模擬演練</a:t>
            </a:r>
            <a:endParaRPr lang="en-US" altLang="zh-TW" dirty="0" smtClean="0"/>
          </a:p>
          <a:p>
            <a:r>
              <a:rPr lang="zh-TW" altLang="en-US" dirty="0" smtClean="0"/>
              <a:t>視聽個案分析</a:t>
            </a:r>
            <a:endParaRPr lang="en-US" altLang="zh-TW" dirty="0" smtClean="0"/>
          </a:p>
          <a:p>
            <a:r>
              <a:rPr lang="zh-TW" altLang="en-US" dirty="0" smtClean="0"/>
              <a:t>技能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或資訊工具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的學習</a:t>
            </a:r>
            <a:endParaRPr lang="en-US" altLang="zh-TW" dirty="0" smtClean="0"/>
          </a:p>
          <a:p>
            <a:r>
              <a:rPr lang="zh-TW" altLang="en-US" dirty="0" smtClean="0"/>
              <a:t>其他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Q35: </a:t>
            </a:r>
            <a:r>
              <a:rPr lang="zh-TW" altLang="en-US" sz="2800" dirty="0" smtClean="0"/>
              <a:t>你認為永續經營的企業 對員工應該採取那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           </a:t>
            </a:r>
            <a:r>
              <a:rPr lang="zh-TW" altLang="en-US" sz="2800" dirty="0" smtClean="0"/>
              <a:t>一些積極的作法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輔導與訓練發展的重視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關懷與人性管理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績效管理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生命共同體的建立與凝聚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叢林生存法則的重視</a:t>
            </a:r>
            <a:endParaRPr lang="zh-TW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Q36: </a:t>
            </a:r>
            <a:r>
              <a:rPr lang="zh-TW" altLang="en-US" sz="3200" dirty="0" smtClean="0"/>
              <a:t>你對職場文化的價值觀為何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叢林生存法則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零和遊戲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為生活而工作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為實現自我而工作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為理想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目標而奮鬥</a:t>
            </a:r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100" dirty="0" smtClean="0"/>
              <a:t>Q38: </a:t>
            </a:r>
            <a:r>
              <a:rPr lang="zh-TW" altLang="en-US" sz="3100" dirty="0" smtClean="0"/>
              <a:t>你認為 離職除了薪水低的原因之外</a:t>
            </a:r>
            <a:r>
              <a:rPr lang="en-US" altLang="zh-TW" sz="3100" dirty="0" smtClean="0"/>
              <a:t>, </a:t>
            </a:r>
            <a:r>
              <a:rPr lang="zh-TW" altLang="en-US" sz="3100" dirty="0" smtClean="0"/>
              <a:t>應該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r>
              <a:rPr lang="en-US" altLang="zh-TW" sz="3100" dirty="0" smtClean="0"/>
              <a:t>           </a:t>
            </a:r>
            <a:r>
              <a:rPr lang="zh-TW" altLang="en-US" sz="3100" dirty="0" smtClean="0"/>
              <a:t>還包含哪一些原因</a:t>
            </a:r>
            <a:r>
              <a:rPr lang="en-US" altLang="zh-TW" sz="3100" dirty="0" smtClean="0"/>
              <a:t>?</a:t>
            </a:r>
            <a:r>
              <a:rPr lang="zh-TW" altLang="en-US" sz="3100" dirty="0" smtClean="0"/>
              <a:t> </a:t>
            </a:r>
            <a:r>
              <a:rPr lang="en-US" altLang="zh-TW" sz="3100" dirty="0" smtClean="0"/>
              <a:t/>
            </a:r>
            <a:br>
              <a:rPr lang="en-US" altLang="zh-TW" sz="3100" dirty="0" smtClean="0"/>
            </a:b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 工作或職場不如預期</a:t>
            </a:r>
            <a:endParaRPr lang="en-US" altLang="zh-TW" sz="2800" dirty="0" smtClean="0"/>
          </a:p>
          <a:p>
            <a:r>
              <a:rPr lang="en-US" altLang="zh-TW" sz="2800" dirty="0" smtClean="0"/>
              <a:t>2. </a:t>
            </a:r>
            <a:r>
              <a:rPr lang="zh-TW" altLang="en-US" sz="2800" dirty="0" smtClean="0"/>
              <a:t>工作與人不搭配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指導太少與回饋不足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/>
              <a:t>成長與晉升機會太少</a:t>
            </a:r>
            <a:endParaRPr lang="en-US" altLang="zh-TW" sz="2800" dirty="0" smtClean="0"/>
          </a:p>
          <a:p>
            <a:r>
              <a:rPr lang="en-US" altLang="zh-TW" sz="2800" dirty="0" smtClean="0"/>
              <a:t>5.</a:t>
            </a:r>
            <a:r>
              <a:rPr lang="zh-TW" altLang="en-US" sz="2800" dirty="0" smtClean="0"/>
              <a:t>覺得被貶低與不受重視</a:t>
            </a:r>
            <a:endParaRPr lang="en-US" altLang="zh-TW" sz="2800" dirty="0" smtClean="0"/>
          </a:p>
          <a:p>
            <a:r>
              <a:rPr lang="en-US" altLang="zh-TW" sz="2800" dirty="0" smtClean="0"/>
              <a:t>6.</a:t>
            </a:r>
            <a:r>
              <a:rPr lang="zh-TW" altLang="en-US" sz="2800" dirty="0" smtClean="0"/>
              <a:t>超時工作造成的壓力 以及工作與生活失衡</a:t>
            </a:r>
            <a:endParaRPr lang="en-US" altLang="zh-TW" sz="2800" dirty="0" smtClean="0"/>
          </a:p>
          <a:p>
            <a:r>
              <a:rPr lang="en-US" altLang="zh-TW" sz="2800" dirty="0" smtClean="0"/>
              <a:t>7.</a:t>
            </a:r>
            <a:r>
              <a:rPr lang="zh-TW" altLang="en-US" sz="2800" dirty="0" smtClean="0"/>
              <a:t>員工對高層主管失去信任與信心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</a:t>
            </a:r>
            <a:r>
              <a:rPr lang="zh-TW" altLang="en-US" sz="2800" dirty="0" smtClean="0">
                <a:solidFill>
                  <a:srgbClr val="FF0000"/>
                </a:solidFill>
              </a:rPr>
              <a:t>您最不能忍受上述哪幾個原因</a:t>
            </a:r>
            <a:r>
              <a:rPr lang="en-US" altLang="zh-TW" sz="2800" dirty="0" smtClean="0">
                <a:solidFill>
                  <a:srgbClr val="FF0000"/>
                </a:solidFill>
              </a:rPr>
              <a:t>? </a:t>
            </a:r>
            <a:r>
              <a:rPr lang="zh-TW" altLang="en-US" sz="2800" dirty="0" smtClean="0">
                <a:solidFill>
                  <a:srgbClr val="FF0000"/>
                </a:solidFill>
              </a:rPr>
              <a:t>說明之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Q2: </a:t>
            </a:r>
            <a:r>
              <a:rPr lang="zh-TW" altLang="en-US" dirty="0" smtClean="0"/>
              <a:t>下列何者是你 工作信守 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座右銘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一分耕耘  一分收穫</a:t>
            </a:r>
            <a:r>
              <a:rPr lang="en-US" altLang="zh-TW" dirty="0" smtClean="0"/>
              <a:t>(</a:t>
            </a:r>
            <a:r>
              <a:rPr lang="zh-TW" altLang="en-US" dirty="0" smtClean="0"/>
              <a:t>要怎麼收穫 先那麼栽 </a:t>
            </a:r>
            <a:r>
              <a:rPr lang="en-US" altLang="zh-TW" dirty="0" smtClean="0"/>
              <a:t>) </a:t>
            </a:r>
            <a:r>
              <a:rPr lang="zh-TW" altLang="en-US" dirty="0" smtClean="0"/>
              <a:t>或是 有努力不一定有結果</a:t>
            </a:r>
            <a:r>
              <a:rPr lang="en-US" altLang="zh-TW" dirty="0" smtClean="0"/>
              <a:t>;</a:t>
            </a:r>
            <a:r>
              <a:rPr lang="zh-TW" altLang="en-US" dirty="0" smtClean="0"/>
              <a:t>沒有努力一定沒有結果</a:t>
            </a:r>
            <a:endParaRPr lang="en-US" altLang="zh-TW" dirty="0" smtClean="0"/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堅持理想  有夢最美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機動調整</a:t>
            </a:r>
            <a:r>
              <a:rPr lang="en-US" altLang="zh-TW" dirty="0" smtClean="0"/>
              <a:t>(</a:t>
            </a:r>
            <a:r>
              <a:rPr lang="zh-TW" altLang="en-US" dirty="0" smtClean="0"/>
              <a:t>隨時都準備好了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過一天算一天 </a:t>
            </a:r>
            <a:r>
              <a:rPr lang="en-US" altLang="zh-TW" dirty="0" smtClean="0"/>
              <a:t>(</a:t>
            </a:r>
            <a:r>
              <a:rPr lang="zh-TW" altLang="en-US" dirty="0" smtClean="0"/>
              <a:t>懶人原則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(5) </a:t>
            </a:r>
            <a:r>
              <a:rPr lang="zh-TW" altLang="en-US" dirty="0" smtClean="0"/>
              <a:t>克服困難 終將達成目標</a:t>
            </a:r>
            <a:endParaRPr lang="en-US" altLang="zh-TW" dirty="0" smtClean="0"/>
          </a:p>
          <a:p>
            <a:r>
              <a:rPr lang="en-US" altLang="zh-TW" dirty="0" smtClean="0"/>
              <a:t>(6) </a:t>
            </a:r>
            <a:r>
              <a:rPr lang="zh-TW" altLang="en-US" dirty="0" smtClean="0"/>
              <a:t>其他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Q39: </a:t>
            </a:r>
            <a:r>
              <a:rPr lang="zh-TW" altLang="en-US" sz="2800" dirty="0" smtClean="0"/>
              <a:t>你最不能忍受 下列哪一些可能的潛規則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性別歧視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學歷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年資 大於績效的重要性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拍馬屁文化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虛假的表面文化</a:t>
            </a:r>
            <a:endParaRPr lang="en-US" altLang="zh-TW" dirty="0" smtClean="0"/>
          </a:p>
          <a:p>
            <a:r>
              <a:rPr lang="zh-TW" altLang="en-US" dirty="0" smtClean="0"/>
              <a:t>其他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Q40: </a:t>
            </a:r>
            <a:r>
              <a:rPr lang="zh-TW" altLang="en-US" sz="2800" dirty="0" smtClean="0"/>
              <a:t>下列商場人物  你最佩服哪一個人</a:t>
            </a:r>
            <a:r>
              <a:rPr lang="en-US" altLang="zh-TW" sz="2800" dirty="0" smtClean="0"/>
              <a:t>? </a:t>
            </a:r>
            <a:r>
              <a:rPr lang="zh-TW" altLang="en-US" sz="2800" dirty="0" smtClean="0"/>
              <a:t>原因為何</a:t>
            </a:r>
            <a:r>
              <a:rPr lang="en-US" altLang="zh-TW" sz="2800" dirty="0" smtClean="0"/>
              <a:t>? 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比爾蓋茲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郭台銘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巴菲特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馬雲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川普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其他</a:t>
            </a:r>
            <a:r>
              <a:rPr lang="en-US" altLang="zh-TW" dirty="0" smtClean="0"/>
              <a:t> (</a:t>
            </a:r>
            <a:r>
              <a:rPr lang="zh-TW" altLang="en-US" dirty="0" smtClean="0"/>
              <a:t>請說明</a:t>
            </a:r>
            <a:r>
              <a:rPr lang="en-US" altLang="zh-TW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sz="3200" dirty="0" smtClean="0"/>
              <a:t>Q41:</a:t>
            </a:r>
            <a:r>
              <a:rPr lang="zh-TW" altLang="en-US" sz="3200" dirty="0" smtClean="0"/>
              <a:t> 你如何面對 工作時間不夠用的狀況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找理由 一直拖延下去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犧牲睡眠  盡力完成工作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視任務緩急輕重  再決定如何處理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何必太在意  依照自己既定的節奏 來處理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其他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39800"/>
          </a:xfrm>
        </p:spPr>
        <p:txBody>
          <a:bodyPr/>
          <a:lstStyle/>
          <a:p>
            <a:r>
              <a:rPr lang="zh-TW" altLang="en-US" b="1">
                <a:solidFill>
                  <a:srgbClr val="CC3300"/>
                </a:solidFill>
                <a:ea typeface="標楷體" pitchFamily="65" charset="-120"/>
              </a:rPr>
              <a:t>              </a:t>
            </a:r>
            <a:endParaRPr lang="zh-TW" altLang="en-US" b="1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6600CC"/>
                </a:solidFill>
                <a:latin typeface="標楷體" pitchFamily="65" charset="-120"/>
              </a:rPr>
              <a:t>    </a:t>
            </a: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FF00"/>
                </a:solidFill>
              </a:rPr>
              <a:t>  </a:t>
            </a:r>
            <a:r>
              <a:rPr lang="zh-TW" altLang="en-US" sz="3200" b="1" dirty="0">
                <a:solidFill>
                  <a:srgbClr val="FFFF00"/>
                </a:solidFill>
              </a:rPr>
              <a:t>個人在時間管理上的作法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0" y="1268413"/>
            <a:ext cx="9144000" cy="546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3200" b="1" dirty="0"/>
              <a:t>              </a:t>
            </a:r>
            <a:r>
              <a:rPr lang="zh-TW" altLang="en-US" sz="3200" b="1" dirty="0">
                <a:solidFill>
                  <a:srgbClr val="0000CC"/>
                </a:solidFill>
              </a:rPr>
              <a:t>工作 </a:t>
            </a:r>
            <a:r>
              <a:rPr lang="en-US" altLang="zh-TW" sz="3200" b="1" dirty="0">
                <a:solidFill>
                  <a:srgbClr val="0000CC"/>
                </a:solidFill>
                <a:latin typeface="標楷體"/>
              </a:rPr>
              <a:t>—</a:t>
            </a:r>
            <a:r>
              <a:rPr lang="en-US" altLang="zh-TW" sz="3200" b="1" dirty="0">
                <a:solidFill>
                  <a:srgbClr val="0000CC"/>
                </a:solidFill>
              </a:rPr>
              <a:t> </a:t>
            </a:r>
            <a:r>
              <a:rPr lang="zh-TW" altLang="en-US" sz="3200" b="1" dirty="0">
                <a:solidFill>
                  <a:srgbClr val="0000CC"/>
                </a:solidFill>
              </a:rPr>
              <a:t>減少時間浪費，效率加倍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zh-TW" sz="2400" b="1" dirty="0">
                <a:solidFill>
                  <a:srgbClr val="FF0066"/>
                </a:solidFill>
              </a:rPr>
              <a:t>⊙</a:t>
            </a:r>
            <a:r>
              <a:rPr lang="zh-TW" altLang="en-US" sz="2400" b="1" dirty="0">
                <a:solidFill>
                  <a:srgbClr val="FF0066"/>
                </a:solidFill>
              </a:rPr>
              <a:t>確定「效率」的真諦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FF0066"/>
                </a:solidFill>
              </a:rPr>
              <a:t>    </a:t>
            </a:r>
            <a:r>
              <a:rPr lang="zh-TW" altLang="en-US" sz="2400" b="1" dirty="0">
                <a:solidFill>
                  <a:srgbClr val="000000"/>
                </a:solidFill>
              </a:rPr>
              <a:t>應該訂在「減少未完成的工作項目」，把時間花在真正重要的工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作上，而不是「完成所有的工作」。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zh-TW" sz="2400" b="1" dirty="0">
                <a:solidFill>
                  <a:srgbClr val="FF0066"/>
                </a:solidFill>
              </a:rPr>
              <a:t>⊙</a:t>
            </a:r>
            <a:r>
              <a:rPr lang="zh-TW" altLang="en-US" sz="2400" b="1" dirty="0">
                <a:solidFill>
                  <a:srgbClr val="FF0066"/>
                </a:solidFill>
              </a:rPr>
              <a:t>簡化工作行程表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</a:t>
            </a:r>
            <a:r>
              <a:rPr lang="zh-TW" altLang="en-US" sz="2400" b="1" dirty="0">
                <a:solidFill>
                  <a:srgbClr val="660066"/>
                </a:solidFill>
              </a:rPr>
              <a:t>＊</a:t>
            </a:r>
            <a:r>
              <a:rPr lang="en-US" altLang="zh-TW" sz="2400" b="1" dirty="0">
                <a:solidFill>
                  <a:srgbClr val="660066"/>
                </a:solidFill>
              </a:rPr>
              <a:t>step 1</a:t>
            </a:r>
            <a:r>
              <a:rPr lang="zh-TW" altLang="en-US" sz="2400" b="1" dirty="0">
                <a:solidFill>
                  <a:srgbClr val="660066"/>
                </a:solidFill>
              </a:rPr>
              <a:t>：</a:t>
            </a:r>
            <a:r>
              <a:rPr lang="zh-TW" altLang="en-US" sz="2400" b="1" dirty="0">
                <a:solidFill>
                  <a:srgbClr val="000000"/>
                </a:solidFill>
              </a:rPr>
              <a:t>將第</a:t>
            </a:r>
            <a:r>
              <a:rPr lang="en-US" altLang="zh-TW" sz="2400" b="1" dirty="0">
                <a:solidFill>
                  <a:srgbClr val="000000"/>
                </a:solidFill>
              </a:rPr>
              <a:t>2</a:t>
            </a:r>
            <a:r>
              <a:rPr lang="zh-TW" altLang="en-US" sz="2400" b="1" dirty="0">
                <a:solidFill>
                  <a:srgbClr val="000000"/>
                </a:solidFill>
              </a:rPr>
              <a:t>天既定的行程寫在行事曆上（</a:t>
            </a:r>
            <a:r>
              <a:rPr lang="zh-TW" altLang="en-US" sz="2400" b="1" dirty="0">
                <a:solidFill>
                  <a:srgbClr val="006600"/>
                </a:solidFill>
              </a:rPr>
              <a:t>早已安排好的會議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6600"/>
                </a:solidFill>
              </a:rPr>
              <a:t>                    、晤面以及早午餐等</a:t>
            </a:r>
            <a:r>
              <a:rPr lang="zh-TW" altLang="en-US" sz="2400" b="1" dirty="0">
                <a:solidFill>
                  <a:srgbClr val="000000"/>
                </a:solidFill>
              </a:rPr>
              <a:t>），然後算出還剩餘多少時間。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</a:t>
            </a:r>
            <a:r>
              <a:rPr lang="zh-TW" altLang="en-US" sz="2400" b="1" dirty="0">
                <a:solidFill>
                  <a:srgbClr val="660066"/>
                </a:solidFill>
              </a:rPr>
              <a:t>＊</a:t>
            </a:r>
            <a:r>
              <a:rPr lang="en-US" altLang="zh-TW" sz="2400" b="1" dirty="0">
                <a:solidFill>
                  <a:srgbClr val="660066"/>
                </a:solidFill>
              </a:rPr>
              <a:t>step 2</a:t>
            </a:r>
            <a:r>
              <a:rPr lang="zh-TW" altLang="en-US" sz="2400" b="1" dirty="0">
                <a:solidFill>
                  <a:srgbClr val="660066"/>
                </a:solidFill>
              </a:rPr>
              <a:t>：</a:t>
            </a:r>
            <a:r>
              <a:rPr lang="zh-TW" altLang="en-US" sz="2400" b="1" dirty="0">
                <a:solidFill>
                  <a:srgbClr val="000000"/>
                </a:solidFill>
              </a:rPr>
              <a:t>將明天預計要做的工作項目列出（</a:t>
            </a:r>
            <a:r>
              <a:rPr lang="zh-TW" altLang="en-US" sz="2400" b="1" dirty="0">
                <a:solidFill>
                  <a:srgbClr val="006600"/>
                </a:solidFill>
              </a:rPr>
              <a:t>不要高估自己的能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6600"/>
                </a:solidFill>
              </a:rPr>
              <a:t>                    力，低估工作的難度，估算之後再加倍，才是完成該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6600"/>
                </a:solidFill>
              </a:rPr>
              <a:t>                    項工作所需時間，否則寧可寬鬆些</a:t>
            </a:r>
            <a:r>
              <a:rPr lang="zh-TW" altLang="en-US" sz="2400" b="1" dirty="0">
                <a:solidFill>
                  <a:srgbClr val="000000"/>
                </a:solidFill>
              </a:rPr>
              <a:t>）。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</a:t>
            </a:r>
            <a:r>
              <a:rPr lang="zh-TW" altLang="en-US" sz="2400" b="1" dirty="0">
                <a:solidFill>
                  <a:srgbClr val="660066"/>
                </a:solidFill>
              </a:rPr>
              <a:t>＊</a:t>
            </a:r>
            <a:r>
              <a:rPr lang="en-US" altLang="zh-TW" sz="2400" b="1" dirty="0">
                <a:solidFill>
                  <a:srgbClr val="660066"/>
                </a:solidFill>
              </a:rPr>
              <a:t>step 3</a:t>
            </a:r>
            <a:r>
              <a:rPr lang="zh-TW" altLang="en-US" sz="2400" b="1" dirty="0">
                <a:solidFill>
                  <a:srgbClr val="660066"/>
                </a:solidFill>
              </a:rPr>
              <a:t>：</a:t>
            </a:r>
            <a:r>
              <a:rPr lang="zh-TW" altLang="en-US" sz="2400" b="1" dirty="0">
                <a:solidFill>
                  <a:srgbClr val="000000"/>
                </a:solidFill>
              </a:rPr>
              <a:t>將明天的工作項目清單填入空白的時間中，能填多少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             就填多少，其餘的就不要再多想，因為你再也沒有多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             餘的時間能完成。</a:t>
            </a:r>
            <a:r>
              <a:rPr lang="zh-TW" altLang="en-US" sz="2800" b="1" dirty="0">
                <a:solidFill>
                  <a:srgbClr val="0000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39800"/>
          </a:xfrm>
        </p:spPr>
        <p:txBody>
          <a:bodyPr/>
          <a:lstStyle/>
          <a:p>
            <a:r>
              <a:rPr lang="zh-TW" altLang="en-US" b="1">
                <a:solidFill>
                  <a:srgbClr val="CC3300"/>
                </a:solidFill>
                <a:ea typeface="標楷體" pitchFamily="65" charset="-120"/>
              </a:rPr>
              <a:t>              </a:t>
            </a:r>
            <a:endParaRPr lang="zh-TW" altLang="en-US" b="1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6600CC"/>
                </a:solidFill>
                <a:latin typeface="標楷體" pitchFamily="65" charset="-120"/>
              </a:rPr>
              <a:t>    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FF00"/>
                </a:solidFill>
              </a:rPr>
              <a:t>  </a:t>
            </a:r>
            <a:r>
              <a:rPr lang="zh-TW" altLang="en-US" sz="2800" b="1" dirty="0">
                <a:solidFill>
                  <a:srgbClr val="FFFF00"/>
                </a:solidFill>
              </a:rPr>
              <a:t>個人在時間管理上的作法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0" y="1268413"/>
            <a:ext cx="91440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3200" b="1"/>
              <a:t>              </a:t>
            </a:r>
            <a:r>
              <a:rPr lang="zh-TW" altLang="en-US" sz="3200" b="1">
                <a:solidFill>
                  <a:srgbClr val="0000CC"/>
                </a:solidFill>
              </a:rPr>
              <a:t>工作 </a:t>
            </a:r>
            <a:r>
              <a:rPr lang="en-US" altLang="zh-TW" sz="3200" b="1">
                <a:solidFill>
                  <a:srgbClr val="0000CC"/>
                </a:solidFill>
                <a:latin typeface="標楷體"/>
              </a:rPr>
              <a:t>—</a:t>
            </a:r>
            <a:r>
              <a:rPr lang="en-US" altLang="zh-TW" sz="3200" b="1">
                <a:solidFill>
                  <a:srgbClr val="0000CC"/>
                </a:solidFill>
              </a:rPr>
              <a:t> </a:t>
            </a:r>
            <a:r>
              <a:rPr lang="zh-TW" altLang="en-US" sz="3200" b="1">
                <a:solidFill>
                  <a:srgbClr val="0000CC"/>
                </a:solidFill>
              </a:rPr>
              <a:t>有效時間管理，提高效率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zh-TW" sz="2800" b="1">
                <a:solidFill>
                  <a:srgbClr val="FF0066"/>
                </a:solidFill>
              </a:rPr>
              <a:t>⊙</a:t>
            </a:r>
            <a:r>
              <a:rPr lang="zh-TW" altLang="en-US" sz="2800" b="1">
                <a:solidFill>
                  <a:srgbClr val="FF0066"/>
                </a:solidFill>
              </a:rPr>
              <a:t>八大錦囊作法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</a:t>
            </a:r>
            <a:r>
              <a:rPr lang="zh-TW" altLang="en-US" sz="2800" b="1">
                <a:solidFill>
                  <a:srgbClr val="008000"/>
                </a:solidFill>
              </a:rPr>
              <a:t>＊</a:t>
            </a:r>
            <a:r>
              <a:rPr lang="zh-TW" altLang="en-US" sz="2800" b="1">
                <a:solidFill>
                  <a:srgbClr val="000000"/>
                </a:solidFill>
              </a:rPr>
              <a:t>將每件事情利用表格予以格式化，依處理先後順序分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    門別類。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</a:t>
            </a:r>
            <a:r>
              <a:rPr lang="zh-TW" altLang="en-US" sz="2800" b="1">
                <a:solidFill>
                  <a:srgbClr val="008000"/>
                </a:solidFill>
              </a:rPr>
              <a:t>＊</a:t>
            </a:r>
            <a:r>
              <a:rPr lang="zh-TW" altLang="en-US" sz="2800" b="1">
                <a:solidFill>
                  <a:srgbClr val="000000"/>
                </a:solidFill>
              </a:rPr>
              <a:t>只要有必須做的事情，馬上就做，面臨問題不拖延，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    避免問題堆積如山，導致增加生活壓力。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</a:t>
            </a:r>
            <a:r>
              <a:rPr lang="zh-TW" altLang="en-US" sz="2800" b="1">
                <a:solidFill>
                  <a:srgbClr val="008000"/>
                </a:solidFill>
              </a:rPr>
              <a:t>＊</a:t>
            </a:r>
            <a:r>
              <a:rPr lang="zh-TW" altLang="en-US" sz="2800" b="1">
                <a:solidFill>
                  <a:srgbClr val="000000"/>
                </a:solidFill>
              </a:rPr>
              <a:t>不要只想著問題，而不拿出行動去解決，應儘快設法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    著手解決問題。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</a:t>
            </a:r>
            <a:r>
              <a:rPr lang="zh-TW" altLang="en-US" sz="2800" b="1">
                <a:solidFill>
                  <a:srgbClr val="008000"/>
                </a:solidFill>
              </a:rPr>
              <a:t>＊</a:t>
            </a:r>
            <a:r>
              <a:rPr lang="zh-TW" altLang="en-US" sz="2800" b="1">
                <a:solidFill>
                  <a:srgbClr val="000000"/>
                </a:solidFill>
              </a:rPr>
              <a:t>設定優先順序，將工作按照急緩程序排列，緊急事件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>
                <a:solidFill>
                  <a:srgbClr val="000000"/>
                </a:solidFill>
              </a:rPr>
              <a:t>       者優先處理，可緩辦者則在時間充裕時才加以處理。</a:t>
            </a:r>
            <a:r>
              <a:rPr lang="zh-TW" altLang="en-US" sz="2400" b="1">
                <a:solidFill>
                  <a:srgbClr val="000000"/>
                </a:solidFill>
              </a:rPr>
              <a:t>   </a:t>
            </a:r>
            <a:endParaRPr lang="zh-TW" alt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39800"/>
          </a:xfrm>
        </p:spPr>
        <p:txBody>
          <a:bodyPr/>
          <a:lstStyle/>
          <a:p>
            <a:r>
              <a:rPr lang="zh-TW" altLang="en-US" b="1">
                <a:solidFill>
                  <a:srgbClr val="CC3300"/>
                </a:solidFill>
                <a:ea typeface="標楷體" pitchFamily="65" charset="-120"/>
              </a:rPr>
              <a:t>              </a:t>
            </a:r>
            <a:endParaRPr lang="zh-TW" altLang="en-US" b="1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6600CC"/>
                </a:solidFill>
                <a:latin typeface="標楷體" pitchFamily="65" charset="-120"/>
              </a:rPr>
              <a:t>    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FF00"/>
                </a:solidFill>
              </a:rPr>
              <a:t>  </a:t>
            </a:r>
            <a:r>
              <a:rPr lang="zh-TW" altLang="en-US" sz="2800" b="1" dirty="0">
                <a:solidFill>
                  <a:srgbClr val="FFFF00"/>
                </a:solidFill>
              </a:rPr>
              <a:t>個人在時間管理上的作法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0" y="1268413"/>
            <a:ext cx="91440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400" b="1" dirty="0">
                <a:solidFill>
                  <a:srgbClr val="008000"/>
                </a:solidFill>
              </a:rPr>
              <a:t>   </a:t>
            </a:r>
            <a:r>
              <a:rPr lang="zh-TW" altLang="en-US" sz="2800" b="1" dirty="0">
                <a:solidFill>
                  <a:srgbClr val="008000"/>
                </a:solidFill>
              </a:rPr>
              <a:t>＊</a:t>
            </a:r>
            <a:r>
              <a:rPr lang="zh-TW" altLang="en-US" sz="2800" b="1" dirty="0">
                <a:solidFill>
                  <a:srgbClr val="000000"/>
                </a:solidFill>
              </a:rPr>
              <a:t>不是每件事都必須做，面對一些同時出現的問題，要</a:t>
            </a:r>
          </a:p>
          <a:p>
            <a:r>
              <a:rPr lang="zh-TW" altLang="en-US" sz="2800" b="1" dirty="0">
                <a:solidFill>
                  <a:srgbClr val="000000"/>
                </a:solidFill>
              </a:rPr>
              <a:t>      </a:t>
            </a:r>
            <a:r>
              <a:rPr lang="zh-TW" altLang="en-US" sz="2800" b="1" dirty="0">
                <a:solidFill>
                  <a:srgbClr val="FF0000"/>
                </a:solidFill>
              </a:rPr>
              <a:t>有所取捨</a:t>
            </a:r>
            <a:r>
              <a:rPr lang="zh-TW" altLang="en-US" sz="2800" b="1" dirty="0">
                <a:solidFill>
                  <a:srgbClr val="000000"/>
                </a:solidFill>
              </a:rPr>
              <a:t>地處理。</a:t>
            </a:r>
          </a:p>
          <a:p>
            <a:r>
              <a:rPr lang="zh-TW" altLang="en-US" sz="2800" b="1" dirty="0">
                <a:solidFill>
                  <a:srgbClr val="000000"/>
                </a:solidFill>
              </a:rPr>
              <a:t>   </a:t>
            </a:r>
            <a:r>
              <a:rPr lang="zh-TW" altLang="en-US" sz="2800" b="1" dirty="0">
                <a:solidFill>
                  <a:srgbClr val="008000"/>
                </a:solidFill>
              </a:rPr>
              <a:t>＊</a:t>
            </a:r>
            <a:r>
              <a:rPr lang="zh-TW" altLang="en-US" sz="2800" b="1" dirty="0">
                <a:solidFill>
                  <a:srgbClr val="000000"/>
                </a:solidFill>
              </a:rPr>
              <a:t>學會說「不」的藝術，</a:t>
            </a:r>
            <a:r>
              <a:rPr lang="zh-TW" altLang="en-US" sz="2800" b="1" dirty="0">
                <a:solidFill>
                  <a:srgbClr val="FF0000"/>
                </a:solidFill>
              </a:rPr>
              <a:t>不要過度承諾</a:t>
            </a:r>
            <a:r>
              <a:rPr lang="zh-TW" altLang="en-US" sz="2800" b="1" dirty="0">
                <a:solidFill>
                  <a:srgbClr val="000000"/>
                </a:solidFill>
              </a:rPr>
              <a:t>，適度地拒絕他</a:t>
            </a:r>
          </a:p>
          <a:p>
            <a:r>
              <a:rPr lang="zh-TW" altLang="en-US" sz="2800" b="1" dirty="0">
                <a:solidFill>
                  <a:srgbClr val="000000"/>
                </a:solidFill>
              </a:rPr>
              <a:t>      人的要求或請託。</a:t>
            </a:r>
            <a:r>
              <a:rPr lang="zh-TW" altLang="en-US" dirty="0"/>
              <a:t> </a:t>
            </a:r>
          </a:p>
          <a:p>
            <a:r>
              <a:rPr lang="zh-TW" altLang="en-US" dirty="0"/>
              <a:t>    </a:t>
            </a:r>
            <a:r>
              <a:rPr lang="zh-TW" altLang="en-US" sz="2800" b="1" dirty="0">
                <a:solidFill>
                  <a:srgbClr val="008000"/>
                </a:solidFill>
              </a:rPr>
              <a:t>＊</a:t>
            </a:r>
            <a:r>
              <a:rPr lang="zh-TW" altLang="en-US" sz="2800" b="1" dirty="0">
                <a:solidFill>
                  <a:srgbClr val="000000"/>
                </a:solidFill>
              </a:rPr>
              <a:t>多多利用身邊的資源，請</a:t>
            </a:r>
            <a:r>
              <a:rPr lang="zh-TW" altLang="en-US" sz="2800" b="1" dirty="0">
                <a:solidFill>
                  <a:srgbClr val="FF0000"/>
                </a:solidFill>
              </a:rPr>
              <a:t>大家一同協力完成</a:t>
            </a:r>
            <a:r>
              <a:rPr lang="zh-TW" altLang="en-US" sz="2800" b="1" dirty="0">
                <a:solidFill>
                  <a:srgbClr val="000000"/>
                </a:solidFill>
              </a:rPr>
              <a:t>會比自己</a:t>
            </a:r>
          </a:p>
          <a:p>
            <a:r>
              <a:rPr lang="zh-TW" altLang="en-US" sz="2800" b="1" dirty="0">
                <a:solidFill>
                  <a:srgbClr val="000000"/>
                </a:solidFill>
              </a:rPr>
              <a:t>      獨力處理要來得快又好。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 dirty="0">
                <a:solidFill>
                  <a:srgbClr val="000000"/>
                </a:solidFill>
              </a:rPr>
              <a:t>   </a:t>
            </a:r>
            <a:r>
              <a:rPr lang="zh-TW" altLang="en-US" sz="2800" b="1" dirty="0">
                <a:solidFill>
                  <a:srgbClr val="008000"/>
                </a:solidFill>
              </a:rPr>
              <a:t>＊</a:t>
            </a:r>
            <a:r>
              <a:rPr lang="zh-TW" altLang="en-US" sz="2800" b="1" dirty="0">
                <a:solidFill>
                  <a:srgbClr val="000000"/>
                </a:solidFill>
              </a:rPr>
              <a:t>不要為了無法解決的問題及無謂的事情</a:t>
            </a:r>
            <a:r>
              <a:rPr lang="zh-TW" altLang="en-US" sz="2800" b="1" dirty="0">
                <a:solidFill>
                  <a:srgbClr val="FF0000"/>
                </a:solidFill>
              </a:rPr>
              <a:t>鑽牛角尖和煩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800" b="1" dirty="0">
                <a:solidFill>
                  <a:srgbClr val="FF0000"/>
                </a:solidFill>
              </a:rPr>
              <a:t>       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39800"/>
          </a:xfrm>
        </p:spPr>
        <p:txBody>
          <a:bodyPr/>
          <a:lstStyle/>
          <a:p>
            <a:r>
              <a:rPr lang="zh-TW" altLang="en-US" b="1">
                <a:solidFill>
                  <a:srgbClr val="CC3300"/>
                </a:solidFill>
                <a:ea typeface="標楷體" pitchFamily="65" charset="-120"/>
              </a:rPr>
              <a:t>              </a:t>
            </a:r>
            <a:endParaRPr lang="zh-TW" altLang="en-US" b="1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6600CC"/>
                </a:solidFill>
                <a:latin typeface="標楷體" pitchFamily="65" charset="-120"/>
              </a:rPr>
              <a:t>    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FFFF00"/>
                </a:solidFill>
              </a:rPr>
              <a:t>  </a:t>
            </a:r>
            <a:r>
              <a:rPr lang="zh-TW" altLang="en-US" sz="3200" b="1" dirty="0">
                <a:solidFill>
                  <a:srgbClr val="FFFF00"/>
                </a:solidFill>
              </a:rPr>
              <a:t>個人在時間管理上的作法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0" y="1268413"/>
            <a:ext cx="9144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 b="1" dirty="0">
                <a:solidFill>
                  <a:srgbClr val="FF0066"/>
                </a:solidFill>
              </a:rPr>
              <a:t>⊙</a:t>
            </a:r>
            <a:r>
              <a:rPr lang="zh-TW" altLang="en-US" sz="2400" b="1" dirty="0">
                <a:solidFill>
                  <a:srgbClr val="FF0066"/>
                </a:solidFill>
              </a:rPr>
              <a:t>花時間仔細確認工作目標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FF0066"/>
                </a:solidFill>
              </a:rPr>
              <a:t>    </a:t>
            </a:r>
            <a:r>
              <a:rPr lang="zh-TW" altLang="en-US" sz="2400" b="1" dirty="0">
                <a:solidFill>
                  <a:srgbClr val="008000"/>
                </a:solidFill>
              </a:rPr>
              <a:t>＊</a:t>
            </a:r>
            <a:r>
              <a:rPr lang="zh-TW" altLang="en-US" sz="2400" b="1" dirty="0">
                <a:solidFill>
                  <a:srgbClr val="000000"/>
                </a:solidFill>
              </a:rPr>
              <a:t>目標的意義不僅在於最後期限或是要達成的業績等等數字的設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定；還在於必須確認老闆要的是什麼（</a:t>
            </a:r>
            <a:r>
              <a:rPr lang="zh-TW" altLang="en-US" sz="2400" b="1" dirty="0">
                <a:solidFill>
                  <a:srgbClr val="008000"/>
                </a:solidFill>
              </a:rPr>
              <a:t>不要事與願違</a:t>
            </a:r>
            <a:r>
              <a:rPr lang="zh-TW" altLang="en-US" sz="2400" b="1" dirty="0">
                <a:solidFill>
                  <a:srgbClr val="000000"/>
                </a:solidFill>
              </a:rPr>
              <a:t>）。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</a:t>
            </a:r>
            <a:r>
              <a:rPr lang="zh-TW" altLang="en-US" sz="2400" b="1" dirty="0">
                <a:solidFill>
                  <a:srgbClr val="008000"/>
                </a:solidFill>
              </a:rPr>
              <a:t>＊</a:t>
            </a:r>
            <a:r>
              <a:rPr lang="zh-TW" altLang="en-US" sz="2400" b="1" dirty="0">
                <a:solidFill>
                  <a:srgbClr val="000000"/>
                </a:solidFill>
              </a:rPr>
              <a:t>為避免事情從頭來過，最好先做好事先清楚的溝通，可以省去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日後不必要的麻煩。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zh-TW" sz="2400" b="1" dirty="0">
                <a:solidFill>
                  <a:srgbClr val="FF0066"/>
                </a:solidFill>
              </a:rPr>
              <a:t>⊙</a:t>
            </a:r>
            <a:r>
              <a:rPr lang="zh-TW" altLang="en-US" sz="2400" b="1" dirty="0">
                <a:solidFill>
                  <a:srgbClr val="FF0066"/>
                </a:solidFill>
              </a:rPr>
              <a:t>隨身攜帶筆記本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</a:t>
            </a:r>
            <a:r>
              <a:rPr lang="zh-TW" altLang="en-US" sz="2400" b="1" dirty="0">
                <a:solidFill>
                  <a:srgbClr val="660066"/>
                </a:solidFill>
              </a:rPr>
              <a:t>＊</a:t>
            </a:r>
            <a:r>
              <a:rPr lang="en-US" altLang="zh-TW" sz="2400" b="1" dirty="0">
                <a:solidFill>
                  <a:srgbClr val="660066"/>
                </a:solidFill>
              </a:rPr>
              <a:t>use</a:t>
            </a:r>
            <a:r>
              <a:rPr lang="zh-TW" altLang="en-US" sz="2400" b="1" dirty="0">
                <a:solidFill>
                  <a:srgbClr val="660066"/>
                </a:solidFill>
              </a:rPr>
              <a:t> </a:t>
            </a:r>
            <a:r>
              <a:rPr lang="en-US" altLang="zh-TW" sz="2400" b="1" dirty="0">
                <a:solidFill>
                  <a:srgbClr val="660066"/>
                </a:solidFill>
              </a:rPr>
              <a:t>1</a:t>
            </a:r>
            <a:r>
              <a:rPr lang="zh-TW" altLang="en-US" sz="2400" b="1" dirty="0">
                <a:solidFill>
                  <a:srgbClr val="660066"/>
                </a:solidFill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</a:rPr>
              <a:t>養成看到什麼、聽到什麼、想到什麼立即記下來</a:t>
            </a:r>
            <a:r>
              <a:rPr lang="zh-TW" altLang="en-US" sz="2400" b="1" dirty="0">
                <a:solidFill>
                  <a:srgbClr val="000000"/>
                </a:solidFill>
              </a:rPr>
              <a:t>，有需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           要的時後立即拿起筆記本直接翻閱，刺激自己的靈感。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</a:t>
            </a:r>
            <a:r>
              <a:rPr lang="zh-TW" altLang="en-US" sz="2400" b="1" dirty="0">
                <a:solidFill>
                  <a:srgbClr val="660066"/>
                </a:solidFill>
              </a:rPr>
              <a:t>＊</a:t>
            </a:r>
            <a:r>
              <a:rPr lang="en-US" altLang="zh-TW" sz="2400" b="1" dirty="0">
                <a:solidFill>
                  <a:srgbClr val="660066"/>
                </a:solidFill>
              </a:rPr>
              <a:t>use 2</a:t>
            </a:r>
            <a:r>
              <a:rPr lang="zh-TW" altLang="en-US" sz="2400" b="1" dirty="0">
                <a:solidFill>
                  <a:srgbClr val="660066"/>
                </a:solidFill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</a:rPr>
              <a:t>做好客戶管理</a:t>
            </a:r>
            <a:r>
              <a:rPr lang="zh-TW" altLang="en-US" sz="2400" b="1" dirty="0">
                <a:solidFill>
                  <a:srgbClr val="000000"/>
                </a:solidFill>
              </a:rPr>
              <a:t>，將拜訪客戶的行程、客戶名、手機電話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           名、聯絡方式、客戶要求事項、預備洽談內容予以登記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                。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000000"/>
                </a:solidFill>
              </a:rPr>
              <a:t>   </a:t>
            </a:r>
            <a:r>
              <a:rPr lang="zh-TW" altLang="en-US" sz="2400" b="1" dirty="0">
                <a:solidFill>
                  <a:srgbClr val="660066"/>
                </a:solidFill>
              </a:rPr>
              <a:t>＊</a:t>
            </a:r>
            <a:r>
              <a:rPr lang="en-US" altLang="zh-TW" sz="2400" b="1" dirty="0">
                <a:solidFill>
                  <a:srgbClr val="660066"/>
                </a:solidFill>
              </a:rPr>
              <a:t>use 3</a:t>
            </a:r>
            <a:r>
              <a:rPr lang="zh-TW" altLang="en-US" sz="2400" b="1" dirty="0">
                <a:solidFill>
                  <a:srgbClr val="660066"/>
                </a:solidFill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</a:rPr>
              <a:t>隨手記下在工作上遭遇難以解決的問題及困擾，並詢問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TW" altLang="en-US" sz="2400" b="1" dirty="0">
                <a:solidFill>
                  <a:srgbClr val="FF0000"/>
                </a:solidFill>
              </a:rPr>
              <a:t>                   自己為什麼。</a:t>
            </a:r>
            <a:r>
              <a:rPr lang="zh-TW" altLang="en-US" sz="2800" b="1" dirty="0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Q42: </a:t>
            </a:r>
            <a:r>
              <a:rPr lang="zh-TW" altLang="en-US" sz="2800" dirty="0" smtClean="0"/>
              <a:t>教育訓練 有人說</a:t>
            </a:r>
            <a:r>
              <a:rPr lang="en-US" altLang="zh-TW" sz="2800" dirty="0" smtClean="0"/>
              <a:t>:”</a:t>
            </a:r>
            <a:r>
              <a:rPr lang="zh-TW" altLang="en-US" sz="2800" dirty="0" smtClean="0"/>
              <a:t>先有訓 再有練</a:t>
            </a:r>
            <a:r>
              <a:rPr lang="en-US" altLang="zh-TW" sz="2800" dirty="0" smtClean="0"/>
              <a:t>”?!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舉例說明 哪些組織或單位</a:t>
            </a:r>
            <a:r>
              <a:rPr lang="en-US" altLang="zh-TW" sz="3200" dirty="0" smtClean="0"/>
              <a:t>:”</a:t>
            </a:r>
            <a:r>
              <a:rPr lang="zh-TW" altLang="en-US" sz="3200" dirty="0" smtClean="0"/>
              <a:t>先有教訓 再有磨鍊</a:t>
            </a:r>
            <a:r>
              <a:rPr lang="en-US" altLang="zh-TW" sz="3200" dirty="0" smtClean="0"/>
              <a:t>”?!</a:t>
            </a:r>
          </a:p>
          <a:p>
            <a:r>
              <a:rPr lang="en-US" altLang="zh-TW" sz="3200" dirty="0" smtClean="0"/>
              <a:t>2. </a:t>
            </a:r>
            <a:r>
              <a:rPr lang="zh-TW" altLang="en-US" sz="3200" dirty="0" smtClean="0"/>
              <a:t>再舉例 說明</a:t>
            </a:r>
            <a:r>
              <a:rPr lang="zh-TW" altLang="en-US" dirty="0" smtClean="0"/>
              <a:t>哪些組織或單位</a:t>
            </a:r>
            <a:r>
              <a:rPr lang="en-US" altLang="zh-TW" sz="2800" dirty="0" smtClean="0"/>
              <a:t>:”</a:t>
            </a:r>
            <a:r>
              <a:rPr lang="zh-TW" altLang="en-US" sz="2800" dirty="0" smtClean="0"/>
              <a:t>教訓 與  磨練 應同時實施</a:t>
            </a:r>
            <a:r>
              <a:rPr lang="en-US" altLang="zh-TW" sz="2800" dirty="0" smtClean="0"/>
              <a:t>”?!</a:t>
            </a:r>
            <a:endParaRPr lang="zh-TW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Q43: </a:t>
            </a:r>
            <a:r>
              <a:rPr lang="zh-TW" altLang="en-US" sz="3200" dirty="0" smtClean="0"/>
              <a:t>根據 </a:t>
            </a:r>
            <a:r>
              <a:rPr lang="en-US" altLang="zh-TW" sz="3200" dirty="0" smtClean="0"/>
              <a:t>Stack Ranking(</a:t>
            </a:r>
            <a:r>
              <a:rPr lang="zh-TW" altLang="en-US" sz="3200" dirty="0" smtClean="0"/>
              <a:t>員工分級評鑑制度</a:t>
            </a:r>
            <a:r>
              <a:rPr lang="en-US" altLang="zh-TW" sz="3200" dirty="0" smtClean="0"/>
              <a:t>)</a:t>
            </a:r>
            <a:br>
              <a:rPr lang="en-US" altLang="zh-TW" sz="3200" dirty="0" smtClean="0"/>
            </a:br>
            <a:r>
              <a:rPr lang="en-US" altLang="zh-TW" sz="3200" dirty="0" smtClean="0"/>
              <a:t>            70% :</a:t>
            </a:r>
            <a:r>
              <a:rPr lang="zh-TW" altLang="en-US" sz="3200" dirty="0" smtClean="0"/>
              <a:t>平庸</a:t>
            </a:r>
            <a:r>
              <a:rPr lang="en-US" altLang="zh-TW" sz="3200" dirty="0" smtClean="0"/>
              <a:t>; 20%: </a:t>
            </a:r>
            <a:r>
              <a:rPr lang="zh-TW" altLang="en-US" sz="3200" dirty="0" smtClean="0"/>
              <a:t>菁英</a:t>
            </a:r>
            <a:r>
              <a:rPr lang="en-US" altLang="zh-TW" sz="3200" dirty="0" smtClean="0"/>
              <a:t>; 10% </a:t>
            </a:r>
            <a:r>
              <a:rPr lang="zh-TW" altLang="en-US" sz="3200" dirty="0" smtClean="0"/>
              <a:t>中止合約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zh-TW" altLang="en-US" dirty="0" smtClean="0"/>
              <a:t>你認同此強迫分配的績效評核制度嗎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Q44:</a:t>
            </a:r>
            <a:r>
              <a:rPr lang="en-US" altLang="zh-TW" dirty="0" smtClean="0"/>
              <a:t> </a:t>
            </a:r>
            <a:r>
              <a:rPr lang="en-US" altLang="zh-TW" sz="3200" dirty="0" smtClean="0"/>
              <a:t>“</a:t>
            </a:r>
            <a:r>
              <a:rPr lang="zh-TW" altLang="en-US" sz="3200" dirty="0" smtClean="0"/>
              <a:t>活力積點制度</a:t>
            </a:r>
            <a:r>
              <a:rPr lang="en-US" altLang="zh-TW" sz="3200" dirty="0" smtClean="0"/>
              <a:t>”</a:t>
            </a:r>
            <a:r>
              <a:rPr lang="zh-TW" altLang="en-US" sz="3200" dirty="0" smtClean="0"/>
              <a:t>你認同嗎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三聯實施「活力積點」制度，鼓勵同仁在公司內部參與教育訓練、福委會活動，在外則踴躍參與志工服務、休閒運動、自我加值等活動，以「參與者受惠」為理念，用具體行動換取點數。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Q3: </a:t>
            </a:r>
            <a:r>
              <a:rPr lang="zh-TW" altLang="en-US" dirty="0" smtClean="0"/>
              <a:t>你認為一個單位 需要下列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何種人才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將才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庸才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奴才</a:t>
            </a:r>
            <a:endParaRPr lang="en-US" altLang="zh-TW" dirty="0" smtClean="0"/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適才適所</a:t>
            </a:r>
            <a:endParaRPr lang="en-US" altLang="zh-TW" dirty="0" smtClean="0"/>
          </a:p>
          <a:p>
            <a:r>
              <a:rPr lang="en-US" altLang="zh-TW" dirty="0" smtClean="0"/>
              <a:t>(5) </a:t>
            </a:r>
            <a:r>
              <a:rPr lang="zh-TW" altLang="en-US" dirty="0" smtClean="0"/>
              <a:t>視情況與時機而定</a:t>
            </a:r>
            <a:endParaRPr lang="zh-TW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800" dirty="0" smtClean="0"/>
              <a:t> Q45: </a:t>
            </a:r>
            <a:r>
              <a:rPr lang="zh-TW" altLang="en-US" sz="2800" dirty="0" smtClean="0"/>
              <a:t>你相信有幸福企業的存在嗎</a:t>
            </a:r>
            <a:r>
              <a:rPr lang="en-US" altLang="zh-TW" sz="2800" dirty="0" smtClean="0"/>
              <a:t>?</a:t>
            </a:r>
            <a:br>
              <a:rPr lang="en-US" altLang="zh-TW" sz="2800" dirty="0" smtClean="0"/>
            </a:br>
            <a:r>
              <a:rPr lang="en-US" altLang="zh-TW" sz="2800" dirty="0" smtClean="0"/>
              <a:t>         </a:t>
            </a:r>
            <a:r>
              <a:rPr lang="zh-TW" altLang="en-US" sz="2800" dirty="0" smtClean="0"/>
              <a:t>你又如何定義幸福企業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正向鼓勵 大於 負面懲罰 的職場文化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人性化管理措施的實施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公平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公正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公開的職場文化</a:t>
            </a:r>
            <a:endParaRPr lang="en-US" altLang="zh-TW" dirty="0" smtClean="0"/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夢想實踐可能性高的企業</a:t>
            </a:r>
            <a:endParaRPr lang="en-US" altLang="zh-TW" dirty="0" smtClean="0"/>
          </a:p>
          <a:p>
            <a:r>
              <a:rPr lang="en-US" altLang="zh-TW" dirty="0" smtClean="0"/>
              <a:t>(5)</a:t>
            </a:r>
            <a:r>
              <a:rPr lang="zh-TW" altLang="en-US" dirty="0" smtClean="0"/>
              <a:t>其他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</a:t>
            </a:r>
            <a:r>
              <a:rPr lang="en-US" altLang="zh-TW" sz="32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Q46:</a:t>
            </a:r>
            <a:r>
              <a:rPr lang="zh-TW" altLang="en-US" sz="32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選擇工作職務 你考慮下列 哪一些因素</a:t>
            </a:r>
            <a:r>
              <a:rPr lang="en-US" altLang="zh-TW" sz="32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?</a:t>
            </a:r>
            <a:r>
              <a:rPr lang="zh-TW" altLang="en-US" sz="32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endParaRPr lang="zh-TW" altLang="en-US" sz="32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工作豐富化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工作擴大化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工作挑戰性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薪資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專長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興趣</a:t>
            </a:r>
            <a:endParaRPr lang="en-US" altLang="zh-TW" dirty="0" smtClean="0"/>
          </a:p>
          <a:p>
            <a:r>
              <a:rPr lang="en-US" altLang="zh-TW" dirty="0" smtClean="0"/>
              <a:t>7. </a:t>
            </a:r>
            <a:r>
              <a:rPr lang="zh-TW" altLang="en-US" dirty="0" smtClean="0"/>
              <a:t>家人期望</a:t>
            </a:r>
            <a:endParaRPr lang="en-US" altLang="zh-TW" dirty="0" smtClean="0"/>
          </a:p>
          <a:p>
            <a:r>
              <a:rPr lang="en-US" altLang="zh-TW" dirty="0" smtClean="0"/>
              <a:t>8.</a:t>
            </a:r>
            <a:r>
              <a:rPr lang="zh-TW" altLang="en-US" dirty="0" smtClean="0"/>
              <a:t>其他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Q47: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人的生存之道是「難得糊塗」你認同否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聰明一世  糊塗一時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刻意糊塗  掩飾太平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其他</a:t>
            </a:r>
            <a:r>
              <a:rPr lang="en-US" altLang="zh-TW" dirty="0" smtClean="0"/>
              <a:t>…..</a:t>
            </a:r>
            <a:endParaRPr lang="zh-TW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Q48: </a:t>
            </a:r>
            <a:r>
              <a:rPr lang="zh-TW" altLang="en-US" sz="2800" dirty="0" smtClean="0"/>
              <a:t>事後謝恩術</a:t>
            </a:r>
            <a:r>
              <a:rPr lang="en-US" altLang="zh-TW" sz="2800" dirty="0" smtClean="0"/>
              <a:t>?  </a:t>
            </a:r>
            <a:r>
              <a:rPr lang="zh-TW" altLang="en-US" sz="2800" dirty="0" smtClean="0"/>
              <a:t>心中感恩</a:t>
            </a:r>
            <a:r>
              <a:rPr lang="en-US" altLang="zh-TW" sz="2800" dirty="0" smtClean="0"/>
              <a:t>……</a:t>
            </a:r>
            <a:r>
              <a:rPr lang="zh-TW" altLang="en-US" sz="2800" dirty="0" smtClean="0"/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求人辦事後，不管事情成功與否，也不要忘了再次感謝對方的幫助，哪怕只是最普通的一句問候，都會讓事情更加圓滿。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假如在辦事前你表現得卑躬屈膝，而在對方施以援手後卻不知感謝，只會把自己以後的路堵死。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Q49: </a:t>
            </a:r>
            <a:r>
              <a:rPr lang="zh-TW" altLang="en-US" sz="2800" dirty="0" smtClean="0"/>
              <a:t>腦力激盪術 </a:t>
            </a:r>
            <a:r>
              <a:rPr lang="en-US" altLang="zh-TW" sz="2800" dirty="0" smtClean="0"/>
              <a:t>: </a:t>
            </a:r>
            <a:r>
              <a:rPr lang="zh-TW" altLang="en-US" sz="2800" dirty="0" smtClean="0"/>
              <a:t>如何節能減碳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Q50: </a:t>
            </a:r>
            <a:r>
              <a:rPr lang="zh-TW" altLang="en-US" sz="3200" dirty="0" smtClean="0"/>
              <a:t>聯想法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論文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報告</a:t>
            </a:r>
            <a:r>
              <a:rPr lang="en-US" altLang="zh-TW" sz="3200" dirty="0" smtClean="0"/>
              <a:t>) </a:t>
            </a:r>
            <a:r>
              <a:rPr lang="zh-TW" altLang="en-US" sz="3200" dirty="0" smtClean="0"/>
              <a:t>為關鍵字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4000" dirty="0" smtClean="0"/>
              <a:t>Q51:</a:t>
            </a:r>
            <a:r>
              <a:rPr lang="zh-TW" altLang="en-US" sz="4000" dirty="0" smtClean="0"/>
              <a:t> 你偏好 下列哪一種績效評估方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            </a:t>
            </a:r>
            <a:r>
              <a:rPr lang="zh-TW" altLang="en-US" sz="4000" dirty="0" smtClean="0"/>
              <a:t>法</a:t>
            </a:r>
            <a:r>
              <a:rPr lang="en-US" altLang="zh-TW" sz="4000" dirty="0" smtClean="0"/>
              <a:t>?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傳統由直屬主管評定之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由群體組成的績效評估委員會鑑定之</a:t>
            </a:r>
            <a:endParaRPr lang="en-US" altLang="zh-TW" dirty="0" smtClean="0"/>
          </a:p>
          <a:p>
            <a:r>
              <a:rPr lang="en-US" altLang="zh-TW" dirty="0" smtClean="0"/>
              <a:t>3. 360 </a:t>
            </a:r>
            <a:r>
              <a:rPr lang="zh-TW" altLang="en-US" dirty="0" smtClean="0"/>
              <a:t>度全方位績效評估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600" dirty="0" smtClean="0"/>
              <a:t>Q52: </a:t>
            </a:r>
            <a:r>
              <a:rPr lang="zh-TW" altLang="en-US" sz="3600" dirty="0" smtClean="0"/>
              <a:t>你偏好 固定薪資至還是變動薪酬制</a:t>
            </a:r>
            <a:r>
              <a:rPr lang="en-US" altLang="zh-TW" sz="3600" dirty="0" smtClean="0"/>
              <a:t>? 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Q53: </a:t>
            </a:r>
            <a:r>
              <a:rPr lang="zh-TW" altLang="en-US" sz="3200" dirty="0" smtClean="0"/>
              <a:t>你偏好 自助式 福利制度嗎</a:t>
            </a:r>
            <a:r>
              <a:rPr lang="en-US" altLang="zh-TW" sz="320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Q54: </a:t>
            </a:r>
            <a:r>
              <a:rPr lang="zh-TW" altLang="en-US" sz="2800" dirty="0" smtClean="0"/>
              <a:t>夜市中的叫賣行為  會吸引你嗎</a:t>
            </a:r>
            <a:r>
              <a:rPr lang="en-US" altLang="zh-TW" sz="2800" dirty="0" smtClean="0"/>
              <a:t>? </a:t>
            </a:r>
            <a:r>
              <a:rPr lang="zh-TW" altLang="en-US" sz="2800" dirty="0" smtClean="0"/>
              <a:t>為什麼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Q4: </a:t>
            </a:r>
            <a:r>
              <a:rPr lang="zh-TW" altLang="en-US" dirty="0" smtClean="0"/>
              <a:t>請列舉一本書或電影 帶給你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何種啟示</a:t>
            </a:r>
            <a:r>
              <a:rPr lang="en-US" altLang="zh-TW" dirty="0" smtClean="0"/>
              <a:t>? 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電影</a:t>
            </a:r>
            <a:r>
              <a:rPr lang="en-US" altLang="zh-TW" dirty="0" smtClean="0"/>
              <a:t>: </a:t>
            </a:r>
            <a:r>
              <a:rPr lang="zh-TW" altLang="en-US" dirty="0" smtClean="0"/>
              <a:t>同盟鶼鰈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啟事 </a:t>
            </a:r>
            <a:r>
              <a:rPr lang="en-US" altLang="zh-TW" dirty="0" smtClean="0"/>
              <a:t>: </a:t>
            </a:r>
            <a:r>
              <a:rPr lang="zh-TW" altLang="en-US" dirty="0" smtClean="0"/>
              <a:t>人生面對很多困難的抉擇</a:t>
            </a:r>
            <a:r>
              <a:rPr lang="en-US" altLang="zh-TW" dirty="0" smtClean="0"/>
              <a:t>……..</a:t>
            </a:r>
            <a:r>
              <a:rPr lang="zh-TW" altLang="en-US" dirty="0" smtClean="0"/>
              <a:t>往往魚與熊掌無法兼得</a:t>
            </a:r>
            <a:r>
              <a:rPr lang="en-US" altLang="zh-TW" dirty="0" smtClean="0"/>
              <a:t>….. 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Q55: </a:t>
            </a:r>
            <a:r>
              <a:rPr lang="zh-TW" altLang="en-US" sz="3200" dirty="0" smtClean="0"/>
              <a:t>如果你是 電動牙刷的業者 你該如何強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            化消費者的購買誘因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動機</a:t>
            </a:r>
            <a:r>
              <a:rPr lang="en-US" altLang="zh-TW" sz="3200" dirty="0" smtClean="0"/>
              <a:t>)?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美女促銷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說明 自己品牌產品的優點與特色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比較其他品牌 凸顯自己產品的特色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強力運作 促銷手段 </a:t>
            </a:r>
            <a:r>
              <a:rPr lang="en-US" altLang="zh-TW" dirty="0" smtClean="0"/>
              <a:t>(</a:t>
            </a:r>
            <a:r>
              <a:rPr lang="zh-TW" altLang="en-US" dirty="0" smtClean="0"/>
              <a:t>折價</a:t>
            </a:r>
            <a:r>
              <a:rPr lang="en-US" altLang="zh-TW" dirty="0" smtClean="0"/>
              <a:t>;</a:t>
            </a:r>
            <a:r>
              <a:rPr lang="zh-TW" altLang="en-US" dirty="0" smtClean="0"/>
              <a:t>買一送一 </a:t>
            </a:r>
            <a:r>
              <a:rPr lang="en-US" altLang="zh-TW" dirty="0" smtClean="0"/>
              <a:t>…..)</a:t>
            </a:r>
            <a:endParaRPr lang="zh-TW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0"/>
            <a:ext cx="7772400" cy="764704"/>
          </a:xfrm>
        </p:spPr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Q56:</a:t>
            </a:r>
            <a:r>
              <a:rPr lang="zh-TW" altLang="en-US" sz="2800" dirty="0" smtClean="0"/>
              <a:t>電視</a:t>
            </a:r>
            <a:r>
              <a:rPr lang="zh-TW" altLang="en-US" sz="2800" dirty="0"/>
              <a:t>購物頻道之行銷方式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892480" cy="50405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 smtClean="0"/>
              <a:t>購物加贈品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多元付款方式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en-US" altLang="zh-TW" sz="2400" dirty="0" smtClean="0"/>
              <a:t> </a:t>
            </a:r>
            <a:r>
              <a:rPr lang="zh-TW" altLang="en-US" sz="2400" dirty="0" smtClean="0"/>
              <a:t>業務員之口若懸河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業務員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所謂購物專家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與廠商代表 合作唱雙簧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與競爭品牌作產品特性差異之比較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以圖卡分析</a:t>
            </a:r>
            <a:r>
              <a:rPr lang="en-US" altLang="zh-TW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zh-TW" altLang="en-US" sz="2400" dirty="0" smtClean="0"/>
              <a:t>消費者親身體驗以及現身說法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推出知名藝人做代言人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銷售促進方法之運用  </a:t>
            </a:r>
            <a:r>
              <a:rPr lang="en-US" altLang="zh-TW" sz="2400" dirty="0" smtClean="0"/>
              <a:t>ex: </a:t>
            </a:r>
            <a:r>
              <a:rPr lang="zh-TW" altLang="en-US" sz="2400" dirty="0" smtClean="0"/>
              <a:t>限量 </a:t>
            </a:r>
            <a:r>
              <a:rPr lang="en-US" altLang="zh-TW" sz="2400" dirty="0" smtClean="0"/>
              <a:t>…  </a:t>
            </a:r>
            <a:r>
              <a:rPr lang="zh-TW" altLang="en-US" sz="2400" dirty="0" smtClean="0"/>
              <a:t>團結力量大</a:t>
            </a:r>
            <a:r>
              <a:rPr lang="en-US" altLang="zh-TW" sz="2400" dirty="0" smtClean="0"/>
              <a:t>….</a:t>
            </a:r>
          </a:p>
          <a:p>
            <a:pPr marL="457200" indent="-457200">
              <a:buAutoNum type="arabicPeriod"/>
            </a:pPr>
            <a:r>
              <a:rPr lang="zh-TW" altLang="en-US" sz="2400" dirty="0" smtClean="0"/>
              <a:t>電視攝影棚燈光效果之運用 </a:t>
            </a:r>
            <a:r>
              <a:rPr lang="en-US" altLang="zh-TW" sz="2400" dirty="0" smtClean="0"/>
              <a:t>ex: </a:t>
            </a:r>
            <a:r>
              <a:rPr lang="zh-TW" altLang="en-US" sz="2400" dirty="0" smtClean="0"/>
              <a:t>寶石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手錶   項鍊等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問答模擬法</a:t>
            </a:r>
            <a:r>
              <a:rPr lang="en-US" altLang="zh-TW" sz="2400" dirty="0" smtClean="0"/>
              <a:t>– </a:t>
            </a:r>
            <a:r>
              <a:rPr lang="zh-TW" altLang="en-US" sz="2400" dirty="0" smtClean="0"/>
              <a:t>突破消費者心防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endParaRPr lang="en-US" altLang="zh-TW" dirty="0" smtClean="0"/>
          </a:p>
          <a:p>
            <a:pPr marL="457200" indent="-457200">
              <a:buAutoNum type="arabicPeriod"/>
            </a:pPr>
            <a:endParaRPr lang="en-US" altLang="zh-TW" dirty="0" smtClean="0"/>
          </a:p>
          <a:p>
            <a:pPr marL="457200" indent="-457200">
              <a:buAutoNum type="arabicPeriod"/>
            </a:pPr>
            <a:endParaRPr lang="en-US" altLang="zh-TW" dirty="0" smtClean="0"/>
          </a:p>
          <a:p>
            <a:pPr marL="457200" indent="-457200">
              <a:buAutoNum type="arabicPeriod"/>
            </a:pPr>
            <a:endParaRPr lang="zh-TW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Q57:  </a:t>
            </a:r>
            <a:r>
              <a:rPr lang="zh-TW" altLang="en-US" sz="2800" dirty="0" smtClean="0"/>
              <a:t>購買下列哪一些東西 你會採取理性決策模式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房地產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日常用品 </a:t>
            </a:r>
            <a:r>
              <a:rPr lang="en-US" altLang="zh-TW" dirty="0" smtClean="0"/>
              <a:t>(</a:t>
            </a:r>
            <a:r>
              <a:rPr lang="zh-TW" altLang="en-US" dirty="0" smtClean="0"/>
              <a:t>牙膏</a:t>
            </a:r>
            <a:r>
              <a:rPr lang="en-US" altLang="zh-TW" dirty="0" smtClean="0"/>
              <a:t>;</a:t>
            </a:r>
            <a:r>
              <a:rPr lang="zh-TW" altLang="en-US" dirty="0" smtClean="0"/>
              <a:t>衛生紙</a:t>
            </a:r>
            <a:r>
              <a:rPr lang="en-US" altLang="zh-TW" dirty="0" smtClean="0"/>
              <a:t>…..</a:t>
            </a:r>
            <a:r>
              <a:rPr lang="zh-TW" altLang="en-US" dirty="0" smtClean="0"/>
              <a:t>等等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健康保健食品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</a:t>
            </a:r>
            <a:r>
              <a:rPr lang="en-US" altLang="zh-TW" sz="2800" dirty="0" smtClean="0"/>
              <a:t>Q58:</a:t>
            </a:r>
            <a:r>
              <a:rPr lang="zh-TW" altLang="en-US" sz="2800" dirty="0" smtClean="0"/>
              <a:t> 面臨下列哪一些情境時 你會採行感性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或直覺</a:t>
            </a:r>
            <a:r>
              <a:rPr lang="en-US" altLang="zh-TW" sz="2800" dirty="0" smtClean="0"/>
              <a:t>)</a:t>
            </a:r>
            <a:br>
              <a:rPr lang="en-US" altLang="zh-TW" sz="2800" dirty="0" smtClean="0"/>
            </a:br>
            <a:r>
              <a:rPr lang="en-US" altLang="zh-TW" sz="2800" dirty="0" smtClean="0"/>
              <a:t>            </a:t>
            </a:r>
            <a:r>
              <a:rPr lang="zh-TW" altLang="en-US" sz="2800" dirty="0" smtClean="0"/>
              <a:t>決策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結婚大事 </a:t>
            </a:r>
            <a:r>
              <a:rPr lang="en-US" altLang="zh-TW" dirty="0" smtClean="0"/>
              <a:t>(</a:t>
            </a:r>
            <a:r>
              <a:rPr lang="zh-TW" altLang="en-US" dirty="0" smtClean="0"/>
              <a:t>感覺對了 就結婚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改吃素食的飲食習慣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是否開刀與否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奉行宗教信仰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旅遊景點的選擇</a:t>
            </a:r>
            <a:endParaRPr lang="zh-TW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Q59: </a:t>
            </a:r>
            <a:r>
              <a:rPr lang="zh-TW" altLang="en-US" sz="3200" dirty="0" smtClean="0"/>
              <a:t>當你開車經過 碰到前面有車禍</a:t>
            </a:r>
            <a:r>
              <a:rPr lang="en-US" altLang="zh-TW" sz="3200" dirty="0" smtClean="0"/>
              <a:t>?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停下來 瞧個究竟 </a:t>
            </a:r>
            <a:r>
              <a:rPr lang="en-US" altLang="zh-TW" dirty="0" smtClean="0"/>
              <a:t>(</a:t>
            </a:r>
            <a:r>
              <a:rPr lang="zh-TW" altLang="en-US" dirty="0" smtClean="0"/>
              <a:t>從眾心理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我走我的路  不看一眼 </a:t>
            </a:r>
            <a:r>
              <a:rPr lang="en-US" altLang="zh-TW" dirty="0" smtClean="0"/>
              <a:t>(</a:t>
            </a:r>
            <a:r>
              <a:rPr lang="zh-TW" altLang="en-US" dirty="0" smtClean="0"/>
              <a:t>自主團隊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主動報案  </a:t>
            </a:r>
            <a:r>
              <a:rPr lang="en-US" altLang="zh-TW" dirty="0" smtClean="0"/>
              <a:t>(</a:t>
            </a:r>
            <a:r>
              <a:rPr lang="zh-TW" altLang="en-US" dirty="0" smtClean="0"/>
              <a:t>內控型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趕快 轉彎 走別的路</a:t>
            </a:r>
            <a:r>
              <a:rPr lang="en-US" altLang="zh-TW" dirty="0" smtClean="0"/>
              <a:t>…. (</a:t>
            </a:r>
            <a:r>
              <a:rPr lang="zh-TW" altLang="en-US" dirty="0" smtClean="0"/>
              <a:t>內控型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其他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Q60: </a:t>
            </a:r>
            <a:r>
              <a:rPr lang="zh-TW" altLang="en-US" sz="3200" dirty="0" smtClean="0"/>
              <a:t>如果你是團隊的領導者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你如何凝聚團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          </a:t>
            </a:r>
            <a:r>
              <a:rPr lang="zh-TW" altLang="en-US" sz="3200" dirty="0" smtClean="0"/>
              <a:t>隊的向心力</a:t>
            </a:r>
            <a:r>
              <a:rPr lang="en-US" altLang="zh-TW" sz="3200" dirty="0" smtClean="0"/>
              <a:t>? (</a:t>
            </a:r>
            <a:r>
              <a:rPr lang="zh-TW" altLang="en-US" sz="3200" dirty="0" smtClean="0"/>
              <a:t>可能複選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以能力服人 </a:t>
            </a:r>
            <a:r>
              <a:rPr lang="en-US" altLang="zh-TW" dirty="0" smtClean="0"/>
              <a:t>(</a:t>
            </a:r>
            <a:r>
              <a:rPr lang="zh-TW" altLang="en-US" dirty="0" smtClean="0"/>
              <a:t>高績效團隊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以才德福人 </a:t>
            </a:r>
            <a:r>
              <a:rPr lang="en-US" altLang="zh-TW" dirty="0" smtClean="0"/>
              <a:t>(</a:t>
            </a:r>
            <a:r>
              <a:rPr lang="zh-TW" altLang="en-US" dirty="0" smtClean="0"/>
              <a:t>非營利團隊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以酒氣服人 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以權謀壓制人</a:t>
            </a:r>
            <a:r>
              <a:rPr lang="en-US" altLang="zh-TW" dirty="0" smtClean="0"/>
              <a:t>…….</a:t>
            </a:r>
            <a:endParaRPr lang="zh-TW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</a:t>
            </a:r>
            <a:r>
              <a:rPr lang="en-US" altLang="zh-TW" sz="3600" dirty="0" smtClean="0"/>
              <a:t>Q61:</a:t>
            </a:r>
            <a:r>
              <a:rPr lang="zh-TW" altLang="en-US" sz="3600" dirty="0" smtClean="0"/>
              <a:t> </a:t>
            </a:r>
            <a:r>
              <a:rPr lang="zh-TW" altLang="en-US" sz="3200" dirty="0" smtClean="0"/>
              <a:t>當你購買智慧型手機時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你會最重視哪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       </a:t>
            </a:r>
            <a:r>
              <a:rPr lang="zh-TW" altLang="en-US" sz="3200" dirty="0" smtClean="0"/>
              <a:t>三個因素 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價格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功能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售後服務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譬如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延長保固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品牌知名度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品牌來源國</a:t>
            </a:r>
            <a:endParaRPr lang="en-US" altLang="zh-TW" dirty="0" smtClean="0"/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同儕推薦</a:t>
            </a:r>
            <a:endParaRPr lang="zh-TW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2800" b="1" dirty="0" smtClean="0"/>
              <a:t>Q62: </a:t>
            </a:r>
            <a:r>
              <a:rPr lang="zh-TW" altLang="en-US" sz="2800" b="1" dirty="0" smtClean="0"/>
              <a:t>你覺得 雇用美女是否會增加營業額或來客數</a:t>
            </a:r>
            <a:r>
              <a:rPr lang="en-US" altLang="zh-TW" sz="2800" b="1" dirty="0" smtClean="0"/>
              <a:t>? </a:t>
            </a:r>
            <a:r>
              <a:rPr lang="zh-TW" altLang="en-US" sz="2800" b="1" dirty="0" smtClean="0"/>
              <a:t>你覺得下列哪一些商店或產品類型較適合雇用美女</a:t>
            </a:r>
            <a:r>
              <a:rPr lang="en-US" altLang="zh-TW" sz="2800" b="1" dirty="0" smtClean="0"/>
              <a:t>?</a:t>
            </a:r>
            <a:r>
              <a:rPr lang="zh-TW" altLang="en-US" sz="2800" b="1" dirty="0" smtClean="0"/>
              <a:t>原因為何</a:t>
            </a:r>
            <a:r>
              <a:rPr lang="en-US" altLang="zh-TW" sz="2800" b="1" dirty="0" smtClean="0"/>
              <a:t>?</a:t>
            </a: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0A22E"/>
              </a:buClr>
              <a:buSzPct val="70000"/>
              <a:defRPr/>
            </a:pPr>
            <a:r>
              <a:rPr lang="en-US" altLang="zh-TW" sz="2800" dirty="0" smtClean="0">
                <a:solidFill>
                  <a:srgbClr val="FF0000"/>
                </a:solidFill>
              </a:rPr>
              <a:t>(1)</a:t>
            </a:r>
            <a:r>
              <a:rPr lang="zh-TW" altLang="en-US" sz="2800" dirty="0" smtClean="0">
                <a:solidFill>
                  <a:srgbClr val="FF0000"/>
                </a:solidFill>
              </a:rPr>
              <a:t>洗車場 </a:t>
            </a:r>
            <a:r>
              <a:rPr lang="en-US" altLang="zh-TW" sz="2800" dirty="0" smtClean="0">
                <a:solidFill>
                  <a:srgbClr val="FF0000"/>
                </a:solidFill>
              </a:rPr>
              <a:t>(2) </a:t>
            </a:r>
            <a:r>
              <a:rPr lang="zh-TW" altLang="en-US" sz="2800" dirty="0" smtClean="0">
                <a:solidFill>
                  <a:srgbClr val="FF0000"/>
                </a:solidFill>
              </a:rPr>
              <a:t>啤酒促銷 </a:t>
            </a:r>
            <a:r>
              <a:rPr lang="en-US" altLang="zh-TW" sz="2800" dirty="0" smtClean="0">
                <a:solidFill>
                  <a:srgbClr val="FF0000"/>
                </a:solidFill>
              </a:rPr>
              <a:t>(3)</a:t>
            </a:r>
            <a:r>
              <a:rPr lang="zh-TW" altLang="en-US" sz="2800" dirty="0" smtClean="0">
                <a:solidFill>
                  <a:srgbClr val="FF0000"/>
                </a:solidFill>
              </a:rPr>
              <a:t>房屋仲介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Clr>
                <a:srgbClr val="F0A22E"/>
              </a:buClr>
              <a:buSzPct val="70000"/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</a:rPr>
              <a:t>      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(4)3C </a:t>
            </a:r>
            <a:r>
              <a:rPr lang="zh-TW" altLang="en-US" sz="2800" dirty="0" smtClean="0">
                <a:solidFill>
                  <a:srgbClr val="FF0000"/>
                </a:solidFill>
              </a:rPr>
              <a:t>賣場  </a:t>
            </a:r>
            <a:r>
              <a:rPr lang="en-US" altLang="zh-TW" sz="2800" dirty="0" smtClean="0">
                <a:solidFill>
                  <a:srgbClr val="FF0000"/>
                </a:solidFill>
              </a:rPr>
              <a:t>(5)</a:t>
            </a:r>
            <a:r>
              <a:rPr lang="zh-TW" altLang="en-US" sz="2800" dirty="0" smtClean="0">
                <a:solidFill>
                  <a:srgbClr val="FF0000"/>
                </a:solidFill>
              </a:rPr>
              <a:t>醫療用品  </a:t>
            </a:r>
            <a:r>
              <a:rPr lang="en-US" altLang="zh-TW" sz="2800" dirty="0" smtClean="0">
                <a:solidFill>
                  <a:srgbClr val="FF0000"/>
                </a:solidFill>
              </a:rPr>
              <a:t>(6) </a:t>
            </a:r>
            <a:r>
              <a:rPr lang="zh-TW" altLang="en-US" sz="2800" dirty="0" smtClean="0">
                <a:solidFill>
                  <a:srgbClr val="FF0000"/>
                </a:solidFill>
              </a:rPr>
              <a:t>百貨商場 </a:t>
            </a:r>
            <a:r>
              <a:rPr lang="en-US" altLang="zh-TW" sz="2800" dirty="0" smtClean="0">
                <a:solidFill>
                  <a:srgbClr val="FF0000"/>
                </a:solidFill>
              </a:rPr>
              <a:t>(7)</a:t>
            </a:r>
            <a:r>
              <a:rPr lang="zh-TW" altLang="en-US" sz="2800" dirty="0" smtClean="0">
                <a:solidFill>
                  <a:srgbClr val="FF0000"/>
                </a:solidFill>
              </a:rPr>
              <a:t>主題餐廳</a:t>
            </a:r>
            <a:r>
              <a:rPr lang="en-US" altLang="zh-TW" sz="2800" dirty="0" smtClean="0">
                <a:solidFill>
                  <a:srgbClr val="FF0000"/>
                </a:solidFill>
              </a:rPr>
              <a:t>(8)</a:t>
            </a:r>
            <a:r>
              <a:rPr lang="zh-TW" altLang="en-US" sz="2800" dirty="0" smtClean="0">
                <a:solidFill>
                  <a:srgbClr val="FF0000"/>
                </a:solidFill>
              </a:rPr>
              <a:t>珠寶專賣店</a:t>
            </a:r>
          </a:p>
          <a:p>
            <a:pPr lvl="0">
              <a:buClr>
                <a:srgbClr val="F0A22E"/>
              </a:buClr>
              <a:buSzPct val="70000"/>
              <a:buNone/>
              <a:defRPr/>
            </a:pPr>
            <a:endParaRPr lang="en-US" altLang="zh-TW" sz="2800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Q63: </a:t>
            </a:r>
            <a:r>
              <a:rPr lang="zh-TW" altLang="en-US" sz="2800" dirty="0" smtClean="0"/>
              <a:t>你認為下列哪一些產品  購買力只會曇花一現</a:t>
            </a:r>
            <a:r>
              <a:rPr lang="en-US" altLang="zh-TW" sz="2800" dirty="0" smtClean="0"/>
              <a:t>?</a:t>
            </a:r>
            <a:br>
              <a:rPr lang="en-US" altLang="zh-TW" sz="2800" dirty="0" smtClean="0"/>
            </a:br>
            <a:r>
              <a:rPr lang="en-US" altLang="zh-TW" sz="2800" dirty="0" smtClean="0"/>
              <a:t>             </a:t>
            </a:r>
            <a:r>
              <a:rPr lang="zh-TW" altLang="en-US" sz="2800" dirty="0" smtClean="0"/>
              <a:t>為什麼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甜甜圈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蛋塔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無糖綠茶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保健食品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smtClean="0"/>
              <a:t>霜淇淋</a:t>
            </a:r>
            <a:endParaRPr lang="zh-TW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Q64: </a:t>
            </a:r>
            <a:r>
              <a:rPr lang="zh-TW" altLang="en-US" sz="3200" dirty="0" smtClean="0"/>
              <a:t>當你徬徨無助時 你會</a:t>
            </a:r>
            <a:r>
              <a:rPr lang="en-US" altLang="zh-TW" sz="3200" dirty="0" smtClean="0"/>
              <a:t>…….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求助神明 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或禱告 求助上帝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算命仙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冷靜分析</a:t>
            </a:r>
            <a:endParaRPr lang="en-US" altLang="zh-TW" dirty="0" smtClean="0"/>
          </a:p>
          <a:p>
            <a:r>
              <a:rPr lang="en-US" altLang="zh-TW" dirty="0" smtClean="0"/>
              <a:t>(4) </a:t>
            </a:r>
            <a:r>
              <a:rPr lang="zh-TW" altLang="en-US" dirty="0" smtClean="0"/>
              <a:t>求助親友</a:t>
            </a:r>
            <a:r>
              <a:rPr lang="en-US" altLang="zh-TW" dirty="0" smtClean="0"/>
              <a:t>…..</a:t>
            </a:r>
          </a:p>
          <a:p>
            <a:r>
              <a:rPr lang="en-US" altLang="zh-TW" dirty="0" smtClean="0"/>
              <a:t>(5)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Q5:</a:t>
            </a:r>
            <a:r>
              <a:rPr lang="zh-TW" altLang="en-US" dirty="0" smtClean="0"/>
              <a:t> 你是屬於哪一種 性格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A </a:t>
            </a:r>
            <a:r>
              <a:rPr lang="zh-TW" altLang="en-US" dirty="0" smtClean="0"/>
              <a:t>型 性格</a:t>
            </a:r>
            <a:r>
              <a:rPr lang="en-US" altLang="zh-TW" dirty="0" smtClean="0"/>
              <a:t>: </a:t>
            </a:r>
            <a:r>
              <a:rPr lang="zh-TW" altLang="en-US" dirty="0" smtClean="0"/>
              <a:t>追求完美型 敏感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憂愁</a:t>
            </a:r>
            <a:endParaRPr lang="en-US" altLang="zh-TW" dirty="0" smtClean="0"/>
          </a:p>
          <a:p>
            <a:r>
              <a:rPr lang="en-US" altLang="zh-TW" dirty="0" smtClean="0"/>
              <a:t>B</a:t>
            </a:r>
            <a:r>
              <a:rPr lang="zh-TW" altLang="en-US" dirty="0" smtClean="0"/>
              <a:t>型 性格的人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充滿活力，時時都有新想法</a:t>
            </a:r>
            <a:endParaRPr lang="en-US" altLang="zh-TW" dirty="0" smtClean="0"/>
          </a:p>
          <a:p>
            <a:r>
              <a:rPr lang="en-US" altLang="zh-TW" dirty="0" smtClean="0"/>
              <a:t>AB</a:t>
            </a:r>
            <a:r>
              <a:rPr lang="zh-TW" altLang="en-US" dirty="0" smtClean="0"/>
              <a:t>型 性格的人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平時看起來極為理智，但因為具有</a:t>
            </a:r>
            <a:r>
              <a:rPr lang="en-US" altLang="zh-TW" dirty="0" smtClean="0"/>
              <a:t>A</a:t>
            </a:r>
            <a:r>
              <a:rPr lang="zh-TW" altLang="en-US" dirty="0" smtClean="0"/>
              <a:t>型血和</a:t>
            </a:r>
            <a:r>
              <a:rPr lang="en-US" altLang="zh-TW" dirty="0" smtClean="0"/>
              <a:t>B</a:t>
            </a:r>
            <a:r>
              <a:rPr lang="zh-TW" altLang="en-US" dirty="0" smtClean="0"/>
              <a:t>型血綜合性的性格，所以，他們內心深處情感複雜，激情起伏。這一特點在極為親近的人的面前表現突出。他們從不輕易表露自己的情感，不論在怎樣的情形下，都能作出冷靜的判斷。頭腦清晰、考慮事物全面是他們的一大特點</a:t>
            </a: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Q65: </a:t>
            </a:r>
            <a:r>
              <a:rPr lang="zh-TW" altLang="en-US" sz="3200" dirty="0" smtClean="0"/>
              <a:t>你認為 台灣經濟不振 除了不可控的因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      </a:t>
            </a:r>
            <a:r>
              <a:rPr lang="zh-TW" altLang="en-US" sz="3200" dirty="0" smtClean="0"/>
              <a:t>素外</a:t>
            </a:r>
            <a:r>
              <a:rPr lang="en-US" altLang="zh-TW" sz="3200" dirty="0" smtClean="0"/>
              <a:t>; </a:t>
            </a:r>
            <a:r>
              <a:rPr lang="zh-TW" altLang="en-US" sz="3200" dirty="0" smtClean="0"/>
              <a:t>主要是面臨哪一種 決策模式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理性決策模式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感性決策模式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政治性決策模式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Q66: </a:t>
            </a:r>
            <a:r>
              <a:rPr lang="zh-TW" altLang="en-US" sz="3200" dirty="0" smtClean="0"/>
              <a:t>請評估自己的個性  你是較趨近於</a:t>
            </a:r>
            <a:r>
              <a:rPr lang="en-US" altLang="zh-TW" sz="3200" dirty="0" smtClean="0"/>
              <a:t>….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唐三藏 </a:t>
            </a:r>
            <a:r>
              <a:rPr lang="en-US" altLang="zh-TW" dirty="0" smtClean="0"/>
              <a:t>(</a:t>
            </a:r>
            <a:r>
              <a:rPr lang="zh-TW" altLang="en-US" smtClean="0"/>
              <a:t>領導者的特質</a:t>
            </a:r>
            <a:r>
              <a:rPr lang="en-US" altLang="zh-TW" smtClean="0"/>
              <a:t>….)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孫悟空 </a:t>
            </a:r>
            <a:r>
              <a:rPr lang="en-US" altLang="zh-TW" dirty="0" smtClean="0"/>
              <a:t>(</a:t>
            </a:r>
            <a:r>
              <a:rPr lang="zh-TW" altLang="en-US" dirty="0" smtClean="0"/>
              <a:t>勇敢果決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豬八戒 </a:t>
            </a:r>
            <a:r>
              <a:rPr lang="en-US" altLang="zh-TW" dirty="0" smtClean="0"/>
              <a:t>(</a:t>
            </a:r>
            <a:r>
              <a:rPr lang="zh-TW" altLang="en-US" dirty="0" smtClean="0"/>
              <a:t>緩衝與協調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沙悟淨 </a:t>
            </a:r>
            <a:r>
              <a:rPr lang="en-US" altLang="zh-TW" dirty="0" smtClean="0"/>
              <a:t>(</a:t>
            </a:r>
            <a:r>
              <a:rPr lang="zh-TW" altLang="en-US" dirty="0" smtClean="0"/>
              <a:t>服從與和諧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其他</a:t>
            </a:r>
            <a:r>
              <a:rPr lang="en-US" altLang="zh-TW" dirty="0" smtClean="0"/>
              <a:t>……..</a:t>
            </a:r>
            <a:endParaRPr lang="zh-TW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sz="2800" dirty="0" smtClean="0"/>
              <a:t>Q67:</a:t>
            </a:r>
            <a:r>
              <a:rPr lang="zh-TW" altLang="en-US" sz="2800" dirty="0" smtClean="0"/>
              <a:t>  </a:t>
            </a:r>
            <a:r>
              <a:rPr lang="zh-TW" altLang="en-US" sz="2800" dirty="0" smtClean="0"/>
              <a:t>下列</a:t>
            </a:r>
            <a:r>
              <a:rPr lang="zh-TW" altLang="en-US" sz="2800" dirty="0" smtClean="0"/>
              <a:t>習俗或文化 你願意改變嗎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放棄急救聲請書 願意生前簽署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用手膜拜 不用拿香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不燒冥紙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不放鞭炮</a:t>
            </a:r>
            <a:endParaRPr lang="en-US" altLang="zh-TW" dirty="0" smtClean="0"/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願意以環保葬 </a:t>
            </a:r>
            <a:r>
              <a:rPr lang="en-US" altLang="zh-TW" dirty="0" smtClean="0"/>
              <a:t>(</a:t>
            </a:r>
            <a:r>
              <a:rPr lang="zh-TW" altLang="en-US" dirty="0" smtClean="0"/>
              <a:t>海葬  樹葬</a:t>
            </a:r>
            <a:r>
              <a:rPr lang="en-US" altLang="zh-TW" dirty="0" smtClean="0"/>
              <a:t>….)</a:t>
            </a:r>
            <a:r>
              <a:rPr lang="zh-TW" altLang="en-US" dirty="0" smtClean="0"/>
              <a:t>參與</a:t>
            </a:r>
            <a:endParaRPr lang="zh-TW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en-US" altLang="zh-TW" sz="2800" dirty="0" smtClean="0"/>
              <a:t>Q68:</a:t>
            </a:r>
            <a:r>
              <a:rPr lang="en-US" altLang="zh-TW" dirty="0" smtClean="0"/>
              <a:t> </a:t>
            </a:r>
            <a:r>
              <a:rPr lang="zh-TW" altLang="en-US" sz="2800" dirty="0" smtClean="0"/>
              <a:t>貴公司是以何種方式豎立組織文化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重要儀式或典禮</a:t>
            </a:r>
            <a:endParaRPr lang="en-US" altLang="zh-TW" dirty="0" smtClean="0"/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領導者精神</a:t>
            </a:r>
            <a:r>
              <a:rPr lang="zh-TW" altLang="en-US" dirty="0" smtClean="0"/>
              <a:t>講話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制服</a:t>
            </a: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口號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標語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規定研讀傳記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制式的規則</a:t>
            </a:r>
            <a:r>
              <a:rPr lang="en-US" altLang="zh-TW" dirty="0" smtClean="0"/>
              <a:t>……</a:t>
            </a:r>
          </a:p>
          <a:p>
            <a:r>
              <a:rPr lang="en-US" altLang="zh-TW" dirty="0" smtClean="0"/>
              <a:t>7.</a:t>
            </a:r>
            <a:r>
              <a:rPr lang="zh-TW" altLang="en-US" dirty="0" smtClean="0"/>
              <a:t>其他</a:t>
            </a:r>
            <a:endParaRPr lang="zh-TW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Q69: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目前學界對於社會責任與經營績效兩者關係的主流觀點是「做公益可以同時達成經濟與社會目標」</a:t>
            </a: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這種觀點經常稱為策略性慈善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(strategic philanthropy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」或「開明自利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(enlightened self-interest) </a:t>
            </a: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簡而言之就是「為善要讓人知」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你的做法呢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200" dirty="0" smtClean="0"/>
              <a:t>Q70:  </a:t>
            </a:r>
            <a:r>
              <a:rPr lang="zh-TW" altLang="en-US" sz="3200" dirty="0" smtClean="0"/>
              <a:t>如果你對團體績效有具體貢獻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大肆宣揚你的貢獻</a:t>
            </a:r>
            <a:endParaRPr lang="en-US" altLang="zh-TW" dirty="0" smtClean="0"/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低調</a:t>
            </a:r>
            <a:endParaRPr lang="en-US" altLang="zh-TW" dirty="0" smtClean="0"/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依照組織或團體的規定敘獎</a:t>
            </a:r>
            <a:endParaRPr lang="en-US" altLang="zh-TW" dirty="0" smtClean="0"/>
          </a:p>
          <a:p>
            <a:r>
              <a:rPr lang="zh-TW" altLang="en-US" dirty="0" smtClean="0"/>
              <a:t>其他</a:t>
            </a:r>
            <a:r>
              <a:rPr lang="en-US" altLang="zh-TW" smtClean="0"/>
              <a:t>………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4000" dirty="0" smtClean="0"/>
              <a:t>Q6:</a:t>
            </a:r>
            <a:r>
              <a:rPr lang="zh-TW" altLang="en-US" sz="4000" dirty="0" smtClean="0"/>
              <a:t> 如果 你的部屬是屬於被動型 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         </a:t>
            </a:r>
            <a:r>
              <a:rPr lang="zh-TW" altLang="en-US" sz="4000" dirty="0" smtClean="0"/>
              <a:t>該如何引導他</a:t>
            </a:r>
            <a:r>
              <a:rPr lang="en-US" altLang="zh-TW" sz="4000" dirty="0" smtClean="0"/>
              <a:t>?</a:t>
            </a:r>
            <a:br>
              <a:rPr lang="en-US" altLang="zh-TW" sz="4000" dirty="0" smtClean="0"/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 </a:t>
            </a:r>
            <a:r>
              <a:rPr lang="zh-TW" altLang="en-US" dirty="0" smtClean="0"/>
              <a:t>正面激勵</a:t>
            </a:r>
            <a:endParaRPr lang="en-US" altLang="zh-TW" dirty="0" smtClean="0"/>
          </a:p>
          <a:p>
            <a:r>
              <a:rPr lang="en-US" altLang="zh-TW" dirty="0" smtClean="0"/>
              <a:t>(2)  </a:t>
            </a:r>
            <a:r>
              <a:rPr lang="zh-TW" altLang="en-US" dirty="0" smtClean="0"/>
              <a:t>處罰</a:t>
            </a:r>
            <a:endParaRPr lang="en-US" altLang="zh-TW" dirty="0" smtClean="0"/>
          </a:p>
          <a:p>
            <a:r>
              <a:rPr lang="en-US" altLang="zh-TW" dirty="0" smtClean="0"/>
              <a:t>(3)  </a:t>
            </a:r>
            <a:r>
              <a:rPr lang="zh-TW" altLang="en-US" dirty="0" smtClean="0"/>
              <a:t>視其個性 再分別因應之</a:t>
            </a:r>
            <a:endParaRPr lang="en-US" altLang="zh-TW" dirty="0" smtClean="0"/>
          </a:p>
          <a:p>
            <a:r>
              <a:rPr lang="en-US" altLang="zh-TW" dirty="0" smtClean="0"/>
              <a:t>(4)  </a:t>
            </a:r>
            <a:r>
              <a:rPr lang="zh-TW" altLang="en-US" dirty="0" smtClean="0"/>
              <a:t>其他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請說明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600" dirty="0" smtClean="0"/>
              <a:t>Q7:</a:t>
            </a:r>
            <a:r>
              <a:rPr lang="zh-TW" altLang="en-US" sz="3600" dirty="0" smtClean="0"/>
              <a:t>刻板印象形成有三個原因 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    </a:t>
            </a:r>
            <a:r>
              <a:rPr lang="zh-TW" altLang="en-US" sz="3600" dirty="0" smtClean="0"/>
              <a:t>請舉例 說明之  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分類以簡化事實</a:t>
            </a:r>
            <a:br>
              <a:rPr lang="zh-TW" altLang="en-US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節省注意力資源</a:t>
            </a:r>
            <a:br>
              <a:rPr lang="zh-TW" altLang="en-US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社會認同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791</TotalTime>
  <Words>4099</Words>
  <Application>Microsoft Office PowerPoint</Application>
  <PresentationFormat>如螢幕大小 (4:3)</PresentationFormat>
  <Paragraphs>439</Paragraphs>
  <Slides>75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75</vt:i4>
      </vt:variant>
    </vt:vector>
  </HeadingPairs>
  <TitlesOfParts>
    <vt:vector size="76" baseType="lpstr">
      <vt:lpstr>科技</vt:lpstr>
      <vt:lpstr>管理心理學 實務問題</vt:lpstr>
      <vt:lpstr>管理心理學從哪裡實現應用?</vt:lpstr>
      <vt:lpstr>Q1: 如果你是用人單位的主管 你        會遵照下列哪一個原則行事? </vt:lpstr>
      <vt:lpstr>Q2: 下列何者是你 工作信守 的          座右銘</vt:lpstr>
      <vt:lpstr> Q3: 你認為一個單位 需要下列          何種人才?</vt:lpstr>
      <vt:lpstr>Q4: 請列舉一本書或電影 帶給你           何種啟示?   </vt:lpstr>
      <vt:lpstr> Q5: 你是屬於哪一種 性格?</vt:lpstr>
      <vt:lpstr> Q6: 如果 你的部屬是屬於被動型           該如何引導他? </vt:lpstr>
      <vt:lpstr> Q7:刻板印象形成有三個原因          請舉例 說明之    </vt:lpstr>
      <vt:lpstr> Q8: 決策風格主要受 哪些因素的影響?</vt:lpstr>
      <vt:lpstr> Q9: 你平常所作的決策是理性模式 還是           直覺 或政治(權謀)模式?</vt:lpstr>
      <vt:lpstr>Q10: 如果可以選擇 你喜歡哪一種工作型態?         並說明理由?</vt:lpstr>
      <vt:lpstr>Q11: 如果你的主管是一位集權 &amp; 自     我為中心的性格者?  你該如何因應? </vt:lpstr>
      <vt:lpstr>Q12: 假如可以重新謀職  你喜歡           哪一種組織文化?</vt:lpstr>
      <vt:lpstr>Q13: 你的工作 未來會被取代嗎?</vt:lpstr>
      <vt:lpstr>Q14: 如果可以重來  你喜歡哪一種工               作類型?</vt:lpstr>
      <vt:lpstr>Q15: 如果你是單位的主管,你覺得 過剩的          人力 該如何面對處理? </vt:lpstr>
      <vt:lpstr>Q16: 情境實務問題</vt:lpstr>
      <vt:lpstr> Q17:你認為「畢馬龍效應」（Pygmalion Effect）所           揭示的管理思維，「給鼓勵、給肯定、給方向、給意義    ，員工的潛能才會激發出來。」 </vt:lpstr>
      <vt:lpstr> Q18:  台灣服務業軟實力 下滑的原因?</vt:lpstr>
      <vt:lpstr> Q19:  如果可以重來  你喜歡哪一種工作類型? 並說明原因</vt:lpstr>
      <vt:lpstr> Q20:你的工作 未來會被取代嗎?</vt:lpstr>
      <vt:lpstr> Q21: 不適當組織的症狀? 你認同下列哪               一些症狀?  為什麼?</vt:lpstr>
      <vt:lpstr> Q22: 一個優秀的管理者 何者應列為最優            先的條件?</vt:lpstr>
      <vt:lpstr> Q23: 看勵志電影 得到哪一些啟示?</vt:lpstr>
      <vt:lpstr> Q24: 21 世紀人才需要的特質? </vt:lpstr>
      <vt:lpstr> Q25: 人才輪調實施時 你被輪調要面對甚            麼問題?</vt:lpstr>
      <vt:lpstr> Q26: 在何種情況下 你會選擇到海外就業?</vt:lpstr>
      <vt:lpstr> Q27: 假設你是被外派至海外工作  你願意回任嗎?</vt:lpstr>
      <vt:lpstr> Q28: 如果單位績效變差了? 你是單位主管應            該如何做? (複選題)</vt:lpstr>
      <vt:lpstr> Q29:  你認為  何謂有溫度的工作環境? (複選題)</vt:lpstr>
      <vt:lpstr> Q30:  你選擇工作 會重視工作中的哪一些特性?</vt:lpstr>
      <vt:lpstr> Q31: 你認為 下列哪幾種性格的人? 難以在職場生存! </vt:lpstr>
      <vt:lpstr> Q32: 你認為何謂較佳的績效方法?  </vt:lpstr>
      <vt:lpstr> Q33: 您目前在職場上最迫切的需求事項? </vt:lpstr>
      <vt:lpstr> Q34: 您認為在職場中哪幾種在職訓練 最               有效? 並說明原因</vt:lpstr>
      <vt:lpstr>Q35: 你認為永續經營的企業 對員工應該採取那            一些積極的作法?</vt:lpstr>
      <vt:lpstr> Q36: 你對職場文化的價值觀為何?</vt:lpstr>
      <vt:lpstr> Q38: 你認為 離職除了薪水低的原因之外, 應該            還包含哪一些原因?  </vt:lpstr>
      <vt:lpstr> Q39: 你最不能忍受 下列哪一些可能的潛規則?</vt:lpstr>
      <vt:lpstr> Q40: 下列商場人物  你最佩服哪一個人? 原因為何?   </vt:lpstr>
      <vt:lpstr> Q41: 你如何面對 工作時間不夠用的狀況?</vt:lpstr>
      <vt:lpstr>              </vt:lpstr>
      <vt:lpstr>              </vt:lpstr>
      <vt:lpstr>              </vt:lpstr>
      <vt:lpstr>              </vt:lpstr>
      <vt:lpstr> Q42: 教育訓練 有人說:”先有訓 再有練”?!</vt:lpstr>
      <vt:lpstr> Q43: 根據 Stack Ranking(員工分級評鑑制度)             70% :平庸; 20%: 菁英; 10% 中止合約</vt:lpstr>
      <vt:lpstr> Q44: “活力積點制度”你認同嗎?</vt:lpstr>
      <vt:lpstr> Q45: 你相信有幸福企業的存在嗎?          你又如何定義幸福企業?</vt:lpstr>
      <vt:lpstr> Q46: 選擇工作職務 你考慮下列 哪一些因素? </vt:lpstr>
      <vt:lpstr> Q47:人的生存之道是「難得糊塗」你認同否? </vt:lpstr>
      <vt:lpstr> Q48: 事後謝恩術?  心中感恩……  </vt:lpstr>
      <vt:lpstr> Q49: 腦力激盪術 : 如何節能減碳?</vt:lpstr>
      <vt:lpstr> Q50: 聯想法: 論文(報告) 為關鍵字</vt:lpstr>
      <vt:lpstr> Q51: 你偏好 下列哪一種績效評估方             法?</vt:lpstr>
      <vt:lpstr> Q52: 你偏好 固定薪資至還是變動薪酬制?   </vt:lpstr>
      <vt:lpstr> Q53: 你偏好 自助式 福利制度嗎?</vt:lpstr>
      <vt:lpstr> Q54: 夜市中的叫賣行為  會吸引你嗎? 為什麼?</vt:lpstr>
      <vt:lpstr> Q55: 如果你是 電動牙刷的業者 你該如何強              化消費者的購買誘因(動機)?  </vt:lpstr>
      <vt:lpstr> Q56:電視購物頻道之行銷方式</vt:lpstr>
      <vt:lpstr> Q57:  購買下列哪一些東西 你會採取理性決策模式?</vt:lpstr>
      <vt:lpstr> Q58: 面臨下列哪一些情境時 你會採行感性(或直覺)             決策?</vt:lpstr>
      <vt:lpstr> Q59: 當你開車經過 碰到前面有車禍? </vt:lpstr>
      <vt:lpstr> Q60: 如果你是團隊的領導者,你如何凝聚團               隊的向心力? (可能複選)</vt:lpstr>
      <vt:lpstr> Q61: 當你購買智慧型手機時, 你會最重視哪            三個因素 ?</vt:lpstr>
      <vt:lpstr>Q62: 你覺得 雇用美女是否會增加營業額或來客數? 你覺得下列哪一些商店或產品類型較適合雇用美女?原因為何? </vt:lpstr>
      <vt:lpstr> Q63: 你認為下列哪一些產品  購買力只會曇花一現?              為什麼?</vt:lpstr>
      <vt:lpstr> Q64: 當你徬徨無助時 你會…….</vt:lpstr>
      <vt:lpstr> Q65: 你認為 台灣經濟不振 除了不可控的因           素外; 主要是面臨哪一種 決策模式?</vt:lpstr>
      <vt:lpstr>Q66: 請評估自己的個性  你是較趨近於….</vt:lpstr>
      <vt:lpstr> Q67:  下列習俗或文化 你願意改變嗎?</vt:lpstr>
      <vt:lpstr> Q68: 貴公司是以何種方式豎立組織文化?</vt:lpstr>
      <vt:lpstr> Q69:  </vt:lpstr>
      <vt:lpstr> Q70:  如果你對團體績效有具體貢獻?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管理心理學 實務問題</dc:title>
  <dc:creator>user</dc:creator>
  <cp:lastModifiedBy>user</cp:lastModifiedBy>
  <cp:revision>134</cp:revision>
  <dcterms:created xsi:type="dcterms:W3CDTF">2017-04-05T12:28:30Z</dcterms:created>
  <dcterms:modified xsi:type="dcterms:W3CDTF">2017-05-15T04:33:57Z</dcterms:modified>
</cp:coreProperties>
</file>