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  <p:sldMasterId id="2147483840" r:id="rId2"/>
    <p:sldMasterId id="2147483853" r:id="rId3"/>
  </p:sldMasterIdLst>
  <p:notesMasterIdLst>
    <p:notesMasterId r:id="rId47"/>
  </p:notesMasterIdLst>
  <p:sldIdLst>
    <p:sldId id="256" r:id="rId4"/>
    <p:sldId id="321" r:id="rId5"/>
    <p:sldId id="323" r:id="rId6"/>
    <p:sldId id="336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257" r:id="rId15"/>
    <p:sldId id="333" r:id="rId16"/>
    <p:sldId id="325" r:id="rId17"/>
    <p:sldId id="309" r:id="rId18"/>
    <p:sldId id="310" r:id="rId19"/>
    <p:sldId id="311" r:id="rId20"/>
    <p:sldId id="312" r:id="rId21"/>
    <p:sldId id="313" r:id="rId22"/>
    <p:sldId id="327" r:id="rId23"/>
    <p:sldId id="314" r:id="rId24"/>
    <p:sldId id="315" r:id="rId25"/>
    <p:sldId id="318" r:id="rId26"/>
    <p:sldId id="319" r:id="rId27"/>
    <p:sldId id="320" r:id="rId28"/>
    <p:sldId id="329" r:id="rId29"/>
    <p:sldId id="280" r:id="rId30"/>
    <p:sldId id="281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3" r:id="rId41"/>
    <p:sldId id="299" r:id="rId42"/>
    <p:sldId id="331" r:id="rId43"/>
    <p:sldId id="332" r:id="rId44"/>
    <p:sldId id="334" r:id="rId45"/>
    <p:sldId id="335" r:id="rId4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355" autoAdjust="0"/>
  </p:normalViewPr>
  <p:slideViewPr>
    <p:cSldViewPr>
      <p:cViewPr varScale="1">
        <p:scale>
          <a:sx n="69" d="100"/>
          <a:sy n="69" d="100"/>
        </p:scale>
        <p:origin x="-1796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69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71BDEB-1BFE-4465-AD89-B0667AFDAD68}" type="doc">
      <dgm:prSet loTypeId="urn:microsoft.com/office/officeart/2005/8/layout/pyramid4" loCatId="pyramid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11FE3596-3A27-406E-8A6F-C27B60B22290}">
      <dgm:prSet phldrT="[文字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zh-TW" altLang="en-US" sz="2500" b="1" dirty="0" smtClean="0"/>
            <a:t>謙卑</a:t>
          </a:r>
          <a:endParaRPr lang="zh-TW" altLang="en-US" sz="2500" b="1" dirty="0"/>
        </a:p>
      </dgm:t>
    </dgm:pt>
    <dgm:pt modelId="{A5D5ABAC-2CF4-4497-9BEE-E5348625E8CC}" type="parTrans" cxnId="{47605E7A-72FF-4C33-A253-70DA31E44819}">
      <dgm:prSet/>
      <dgm:spPr/>
      <dgm:t>
        <a:bodyPr/>
        <a:lstStyle/>
        <a:p>
          <a:endParaRPr lang="zh-TW" altLang="en-US" sz="2300" b="1"/>
        </a:p>
      </dgm:t>
    </dgm:pt>
    <dgm:pt modelId="{E307EC1F-C526-4FA4-9E9F-0A2F8349797C}" type="sibTrans" cxnId="{47605E7A-72FF-4C33-A253-70DA31E44819}">
      <dgm:prSet/>
      <dgm:spPr/>
      <dgm:t>
        <a:bodyPr/>
        <a:lstStyle/>
        <a:p>
          <a:endParaRPr lang="zh-TW" altLang="en-US" sz="2300" b="1"/>
        </a:p>
      </dgm:t>
    </dgm:pt>
    <dgm:pt modelId="{44C66284-93E6-4E02-8589-E16E2556BC0F}">
      <dgm:prSet phldrT="[文字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00B050"/>
        </a:solidFill>
      </dgm:spPr>
      <dgm:t>
        <a:bodyPr/>
        <a:lstStyle/>
        <a:p>
          <a:r>
            <a:rPr lang="zh-TW" altLang="en-US" sz="2300" b="1" dirty="0" smtClean="0"/>
            <a:t>學才藝</a:t>
          </a:r>
          <a:endParaRPr lang="zh-TW" altLang="en-US" sz="2300" b="1" dirty="0"/>
        </a:p>
      </dgm:t>
    </dgm:pt>
    <dgm:pt modelId="{0C815BA0-2CD1-4359-B449-2596AD8E80CE}" type="parTrans" cxnId="{FB7410ED-D1DE-423D-AD1C-5B5778AA3F66}">
      <dgm:prSet/>
      <dgm:spPr/>
      <dgm:t>
        <a:bodyPr/>
        <a:lstStyle/>
        <a:p>
          <a:endParaRPr lang="zh-TW" altLang="en-US" sz="2300" b="1"/>
        </a:p>
      </dgm:t>
    </dgm:pt>
    <dgm:pt modelId="{AB4CB5E4-B919-42AD-B4F5-19331A56CA81}" type="sibTrans" cxnId="{FB7410ED-D1DE-423D-AD1C-5B5778AA3F66}">
      <dgm:prSet/>
      <dgm:spPr/>
      <dgm:t>
        <a:bodyPr/>
        <a:lstStyle/>
        <a:p>
          <a:endParaRPr lang="zh-TW" altLang="en-US" sz="2300" b="1"/>
        </a:p>
      </dgm:t>
    </dgm:pt>
    <dgm:pt modelId="{52A599F5-321D-40D5-A043-D8996D52A8CC}">
      <dgm:prSet phldrT="[文字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zh-TW" altLang="en-US" sz="2300" b="1" dirty="0" smtClean="0"/>
            <a:t>說故事</a:t>
          </a:r>
          <a:endParaRPr lang="zh-TW" altLang="en-US" sz="2300" b="1" dirty="0"/>
        </a:p>
      </dgm:t>
    </dgm:pt>
    <dgm:pt modelId="{B406D0BC-FDB9-4AE2-9669-7FD6DD99D3E6}" type="parTrans" cxnId="{D22F5FFF-E81F-49B3-9DE0-5894916BB42A}">
      <dgm:prSet/>
      <dgm:spPr/>
      <dgm:t>
        <a:bodyPr/>
        <a:lstStyle/>
        <a:p>
          <a:endParaRPr lang="zh-TW" altLang="en-US" sz="2300" b="1"/>
        </a:p>
      </dgm:t>
    </dgm:pt>
    <dgm:pt modelId="{53E2D02E-C897-4CC4-A5FF-4DA9A4EA47E1}" type="sibTrans" cxnId="{D22F5FFF-E81F-49B3-9DE0-5894916BB42A}">
      <dgm:prSet/>
      <dgm:spPr/>
      <dgm:t>
        <a:bodyPr/>
        <a:lstStyle/>
        <a:p>
          <a:endParaRPr lang="zh-TW" altLang="en-US" sz="2300" b="1"/>
        </a:p>
      </dgm:t>
    </dgm:pt>
    <dgm:pt modelId="{E314A033-E6B8-40D7-AA9B-0499B7343D2A}">
      <dgm:prSet phldrT="[文字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zh-TW" altLang="en-US" sz="2300" b="1" dirty="0" smtClean="0"/>
            <a:t>培養共同興趣</a:t>
          </a:r>
          <a:endParaRPr lang="zh-TW" altLang="en-US" sz="2300" b="1" dirty="0"/>
        </a:p>
      </dgm:t>
    </dgm:pt>
    <dgm:pt modelId="{ECA9C20A-92F4-4057-A381-58DF0D205CB4}" type="parTrans" cxnId="{57F3FC12-1597-4C41-8470-97F086771D50}">
      <dgm:prSet/>
      <dgm:spPr/>
      <dgm:t>
        <a:bodyPr/>
        <a:lstStyle/>
        <a:p>
          <a:endParaRPr lang="zh-TW" altLang="en-US" sz="2300" b="1"/>
        </a:p>
      </dgm:t>
    </dgm:pt>
    <dgm:pt modelId="{BACF2931-549E-45B5-9212-0DFAC11943F2}" type="sibTrans" cxnId="{57F3FC12-1597-4C41-8470-97F086771D50}">
      <dgm:prSet/>
      <dgm:spPr/>
      <dgm:t>
        <a:bodyPr/>
        <a:lstStyle/>
        <a:p>
          <a:endParaRPr lang="zh-TW" altLang="en-US" sz="2300" b="1"/>
        </a:p>
      </dgm:t>
    </dgm:pt>
    <dgm:pt modelId="{E50D277C-C2C4-4564-ADB6-65E7FAA91CFF}" type="pres">
      <dgm:prSet presAssocID="{0771BDEB-1BFE-4465-AD89-B0667AFDAD68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5010514-322A-46AE-9B2D-02956DA386BD}" type="pres">
      <dgm:prSet presAssocID="{0771BDEB-1BFE-4465-AD89-B0667AFDAD68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A6147D9-642C-4127-88EA-370AE583B902}" type="pres">
      <dgm:prSet presAssocID="{0771BDEB-1BFE-4465-AD89-B0667AFDAD68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880A3C7-6D96-4C7C-B4A7-C577688B4307}" type="pres">
      <dgm:prSet presAssocID="{0771BDEB-1BFE-4465-AD89-B0667AFDAD68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991211C-6A26-4E04-9F91-C639C37EEB0D}" type="pres">
      <dgm:prSet presAssocID="{0771BDEB-1BFE-4465-AD89-B0667AFDAD68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3710039-15F8-4F04-AFB2-D264BA24E77D}" type="presOf" srcId="{E314A033-E6B8-40D7-AA9B-0499B7343D2A}" destId="{F991211C-6A26-4E04-9F91-C639C37EEB0D}" srcOrd="0" destOrd="0" presId="urn:microsoft.com/office/officeart/2005/8/layout/pyramid4"/>
    <dgm:cxn modelId="{D22F5FFF-E81F-49B3-9DE0-5894916BB42A}" srcId="{0771BDEB-1BFE-4465-AD89-B0667AFDAD68}" destId="{52A599F5-321D-40D5-A043-D8996D52A8CC}" srcOrd="2" destOrd="0" parTransId="{B406D0BC-FDB9-4AE2-9669-7FD6DD99D3E6}" sibTransId="{53E2D02E-C897-4CC4-A5FF-4DA9A4EA47E1}"/>
    <dgm:cxn modelId="{FB7410ED-D1DE-423D-AD1C-5B5778AA3F66}" srcId="{0771BDEB-1BFE-4465-AD89-B0667AFDAD68}" destId="{44C66284-93E6-4E02-8589-E16E2556BC0F}" srcOrd="1" destOrd="0" parTransId="{0C815BA0-2CD1-4359-B449-2596AD8E80CE}" sibTransId="{AB4CB5E4-B919-42AD-B4F5-19331A56CA81}"/>
    <dgm:cxn modelId="{47605E7A-72FF-4C33-A253-70DA31E44819}" srcId="{0771BDEB-1BFE-4465-AD89-B0667AFDAD68}" destId="{11FE3596-3A27-406E-8A6F-C27B60B22290}" srcOrd="0" destOrd="0" parTransId="{A5D5ABAC-2CF4-4497-9BEE-E5348625E8CC}" sibTransId="{E307EC1F-C526-4FA4-9E9F-0A2F8349797C}"/>
    <dgm:cxn modelId="{5C0207B9-F38B-4EFA-BCFA-4E64C8419E6C}" type="presOf" srcId="{52A599F5-321D-40D5-A043-D8996D52A8CC}" destId="{0880A3C7-6D96-4C7C-B4A7-C577688B4307}" srcOrd="0" destOrd="0" presId="urn:microsoft.com/office/officeart/2005/8/layout/pyramid4"/>
    <dgm:cxn modelId="{F1F0F686-3357-4602-BF28-5E0580905250}" type="presOf" srcId="{11FE3596-3A27-406E-8A6F-C27B60B22290}" destId="{C5010514-322A-46AE-9B2D-02956DA386BD}" srcOrd="0" destOrd="0" presId="urn:microsoft.com/office/officeart/2005/8/layout/pyramid4"/>
    <dgm:cxn modelId="{3E13453D-286F-48DF-9BFC-62D08A06D41F}" type="presOf" srcId="{0771BDEB-1BFE-4465-AD89-B0667AFDAD68}" destId="{E50D277C-C2C4-4564-ADB6-65E7FAA91CFF}" srcOrd="0" destOrd="0" presId="urn:microsoft.com/office/officeart/2005/8/layout/pyramid4"/>
    <dgm:cxn modelId="{57F3FC12-1597-4C41-8470-97F086771D50}" srcId="{0771BDEB-1BFE-4465-AD89-B0667AFDAD68}" destId="{E314A033-E6B8-40D7-AA9B-0499B7343D2A}" srcOrd="3" destOrd="0" parTransId="{ECA9C20A-92F4-4057-A381-58DF0D205CB4}" sibTransId="{BACF2931-549E-45B5-9212-0DFAC11943F2}"/>
    <dgm:cxn modelId="{A1E14570-64FD-4880-A944-42F4A3667C7E}" type="presOf" srcId="{44C66284-93E6-4E02-8589-E16E2556BC0F}" destId="{8A6147D9-642C-4127-88EA-370AE583B902}" srcOrd="0" destOrd="0" presId="urn:microsoft.com/office/officeart/2005/8/layout/pyramid4"/>
    <dgm:cxn modelId="{69836B1F-A45D-4FA7-B480-CE5AFE81738B}" type="presParOf" srcId="{E50D277C-C2C4-4564-ADB6-65E7FAA91CFF}" destId="{C5010514-322A-46AE-9B2D-02956DA386BD}" srcOrd="0" destOrd="0" presId="urn:microsoft.com/office/officeart/2005/8/layout/pyramid4"/>
    <dgm:cxn modelId="{2EB00094-D6CA-4283-9106-574A90C92DD7}" type="presParOf" srcId="{E50D277C-C2C4-4564-ADB6-65E7FAA91CFF}" destId="{8A6147D9-642C-4127-88EA-370AE583B902}" srcOrd="1" destOrd="0" presId="urn:microsoft.com/office/officeart/2005/8/layout/pyramid4"/>
    <dgm:cxn modelId="{46DB63BC-3B15-49D1-8165-BF2184D145F0}" type="presParOf" srcId="{E50D277C-C2C4-4564-ADB6-65E7FAA91CFF}" destId="{0880A3C7-6D96-4C7C-B4A7-C577688B4307}" srcOrd="2" destOrd="0" presId="urn:microsoft.com/office/officeart/2005/8/layout/pyramid4"/>
    <dgm:cxn modelId="{41BE6BC9-1E4B-463E-A9FB-57F041541666}" type="presParOf" srcId="{E50D277C-C2C4-4564-ADB6-65E7FAA91CFF}" destId="{F991211C-6A26-4E04-9F91-C639C37EEB0D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010514-322A-46AE-9B2D-02956DA386BD}">
      <dsp:nvSpPr>
        <dsp:cNvPr id="0" name=""/>
        <dsp:cNvSpPr/>
      </dsp:nvSpPr>
      <dsp:spPr>
        <a:xfrm>
          <a:off x="3654152" y="0"/>
          <a:ext cx="2160240" cy="2160240"/>
        </a:xfrm>
        <a:prstGeom prst="triangle">
          <a:avLst/>
        </a:prstGeom>
        <a:solidFill>
          <a:schemeClr val="accent5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5"/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b="1" kern="1200" dirty="0" smtClean="0"/>
            <a:t>謙卑</a:t>
          </a:r>
          <a:endParaRPr lang="zh-TW" altLang="en-US" sz="2500" b="1" kern="1200" dirty="0"/>
        </a:p>
      </dsp:txBody>
      <dsp:txXfrm>
        <a:off x="3654152" y="0"/>
        <a:ext cx="2160240" cy="2160240"/>
      </dsp:txXfrm>
    </dsp:sp>
    <dsp:sp modelId="{8A6147D9-642C-4127-88EA-370AE583B902}">
      <dsp:nvSpPr>
        <dsp:cNvPr id="0" name=""/>
        <dsp:cNvSpPr/>
      </dsp:nvSpPr>
      <dsp:spPr>
        <a:xfrm>
          <a:off x="2574032" y="2160240"/>
          <a:ext cx="2160240" cy="2160240"/>
        </a:xfrm>
        <a:prstGeom prst="triangle">
          <a:avLst/>
        </a:prstGeom>
        <a:solidFill>
          <a:srgbClr val="00B050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3"/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b="1" kern="1200" dirty="0" smtClean="0"/>
            <a:t>學才藝</a:t>
          </a:r>
          <a:endParaRPr lang="zh-TW" altLang="en-US" sz="2300" b="1" kern="1200" dirty="0"/>
        </a:p>
      </dsp:txBody>
      <dsp:txXfrm>
        <a:off x="2574032" y="2160240"/>
        <a:ext cx="2160240" cy="2160240"/>
      </dsp:txXfrm>
    </dsp:sp>
    <dsp:sp modelId="{0880A3C7-6D96-4C7C-B4A7-C577688B4307}">
      <dsp:nvSpPr>
        <dsp:cNvPr id="0" name=""/>
        <dsp:cNvSpPr/>
      </dsp:nvSpPr>
      <dsp:spPr>
        <a:xfrm rot="10800000">
          <a:off x="3654152" y="2160240"/>
          <a:ext cx="2160240" cy="2160240"/>
        </a:xfrm>
        <a:prstGeom prst="triangle">
          <a:avLst/>
        </a:prstGeom>
        <a:solidFill>
          <a:schemeClr val="accent3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3"/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b="1" kern="1200" dirty="0" smtClean="0"/>
            <a:t>說故事</a:t>
          </a:r>
          <a:endParaRPr lang="zh-TW" altLang="en-US" sz="2300" b="1" kern="1200" dirty="0"/>
        </a:p>
      </dsp:txBody>
      <dsp:txXfrm rot="10800000">
        <a:off x="3654152" y="2160240"/>
        <a:ext cx="2160240" cy="2160240"/>
      </dsp:txXfrm>
    </dsp:sp>
    <dsp:sp modelId="{F991211C-6A26-4E04-9F91-C639C37EEB0D}">
      <dsp:nvSpPr>
        <dsp:cNvPr id="0" name=""/>
        <dsp:cNvSpPr/>
      </dsp:nvSpPr>
      <dsp:spPr>
        <a:xfrm>
          <a:off x="4734272" y="2160240"/>
          <a:ext cx="2160240" cy="2160240"/>
        </a:xfrm>
        <a:prstGeom prst="triangle">
          <a:avLst/>
        </a:prstGeom>
        <a:solidFill>
          <a:schemeClr val="accent6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6"/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b="1" kern="1200" dirty="0" smtClean="0"/>
            <a:t>培養共同興趣</a:t>
          </a:r>
          <a:endParaRPr lang="zh-TW" altLang="en-US" sz="2300" b="1" kern="1200" dirty="0"/>
        </a:p>
      </dsp:txBody>
      <dsp:txXfrm>
        <a:off x="4734272" y="2160240"/>
        <a:ext cx="2160240" cy="2160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91535-18B4-4CB4-BF78-B918E45E84EA}" type="datetimeFigureOut">
              <a:rPr lang="zh-TW" altLang="en-US" smtClean="0"/>
              <a:pPr/>
              <a:t>2017/6/4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87594-2838-4759-B79B-395B850D083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62573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http://www.appledaily.com.tw/appledaily/article/headline/20040209/701330/</a:t>
            </a:r>
          </a:p>
          <a:p>
            <a:pPr>
              <a:defRPr/>
            </a:pPr>
            <a:r>
              <a:rPr lang="zh-TW" altLang="en-US" dirty="0" smtClean="0"/>
              <a:t>墜機臉的面相：</a:t>
            </a:r>
            <a:r>
              <a:rPr lang="zh-TW" altLang="en-US" dirty="0" smtClean="0">
                <a:latin typeface="+mn-lt"/>
              </a:rPr>
              <a:t>耳朵發黑，印堂暗淡；額角青黑，有長茸毛；額頭灰黑，出現直紋；印堂山根，出現青黑；額頭紋路，上有縱紋</a:t>
            </a:r>
            <a:endParaRPr lang="zh-TW" altLang="en-US" dirty="0"/>
          </a:p>
        </p:txBody>
      </p:sp>
      <p:sp>
        <p:nvSpPr>
          <p:cNvPr id="15462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FB8967-7D48-4357-9A25-0A95AC3160E9}" type="slidenum">
              <a:rPr lang="zh-TW" altLang="en-US" smtClean="0"/>
              <a:pPr/>
              <a:t>26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387594-2838-4759-B79B-395B850D0839}" type="slidenum">
              <a:rPr lang="zh-TW" altLang="en-US" smtClean="0"/>
              <a:pPr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39409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2017/6/4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07B12E3-C4AA-4E74-849D-05E60CB6CADF}" type="datetime1">
              <a:rPr lang="zh-TW" altLang="en-US">
                <a:solidFill>
                  <a:srgbClr val="292929"/>
                </a:solidFill>
              </a:rPr>
              <a:pPr/>
              <a:t>2017/6/4</a:t>
            </a:fld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CFF98E8-3490-4DA9-B058-3C6598D74A60}" type="slidenum">
              <a:rPr lang="zh-TW" altLang="en-US">
                <a:solidFill>
                  <a:srgbClr val="292929"/>
                </a:solidFill>
              </a:rPr>
              <a:pPr/>
              <a:t>‹#›</a:t>
            </a:fld>
            <a:endParaRPr lang="en-US" altLang="zh-TW">
              <a:solidFill>
                <a:srgbClr val="292929"/>
              </a:solidFill>
            </a:endParaRPr>
          </a:p>
        </p:txBody>
      </p:sp>
      <p:grpSp>
        <p:nvGrpSpPr>
          <p:cNvPr id="75782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75783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TW" altLang="en-US">
                <a:solidFill>
                  <a:srgbClr val="292929"/>
                </a:solidFill>
                <a:ea typeface="新細明體" pitchFamily="18" charset="-120"/>
              </a:endParaRPr>
            </a:p>
          </p:txBody>
        </p:sp>
        <p:sp>
          <p:nvSpPr>
            <p:cNvPr id="75784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TW" altLang="en-US" sz="2400">
                <a:solidFill>
                  <a:srgbClr val="292929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75785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TW" altLang="en-US" sz="2400">
                <a:solidFill>
                  <a:srgbClr val="292929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75786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>
                <a:solidFill>
                  <a:srgbClr val="292929"/>
                </a:solidFill>
                <a:ea typeface="新細明體" pitchFamily="18" charset="-120"/>
              </a:endParaRPr>
            </a:p>
          </p:txBody>
        </p:sp>
        <p:sp>
          <p:nvSpPr>
            <p:cNvPr id="75787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>
                <a:solidFill>
                  <a:srgbClr val="292929"/>
                </a:solidFill>
                <a:ea typeface="新細明體" pitchFamily="18" charset="-120"/>
              </a:endParaRPr>
            </a:p>
          </p:txBody>
        </p:sp>
      </p:grpSp>
      <p:sp>
        <p:nvSpPr>
          <p:cNvPr id="757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2112020296"/>
      </p:ext>
    </p:extLst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0586E8-22BC-40C5-8F66-3CD37C68D467}" type="datetime1">
              <a:rPr lang="zh-TW" altLang="en-US">
                <a:solidFill>
                  <a:srgbClr val="292929"/>
                </a:solidFill>
              </a:rPr>
              <a:pPr/>
              <a:t>2017/6/4</a:t>
            </a:fld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6E1168-4760-4A7F-8472-58EFA64CED4A}" type="slidenum">
              <a:rPr lang="zh-TW" altLang="en-US">
                <a:solidFill>
                  <a:srgbClr val="292929"/>
                </a:solidFill>
              </a:rPr>
              <a:pPr/>
              <a:t>‹#›</a:t>
            </a:fld>
            <a:endParaRPr lang="en-US" altLang="zh-TW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4948897"/>
      </p:ext>
    </p:extLst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4414F5-F82D-4EF4-9938-E605BC050A6B}" type="datetime1">
              <a:rPr lang="zh-TW" altLang="en-US">
                <a:solidFill>
                  <a:srgbClr val="292929"/>
                </a:solidFill>
              </a:rPr>
              <a:pPr/>
              <a:t>2017/6/4</a:t>
            </a:fld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031AA-A3CF-4865-BCF7-4AAD7EDF5B63}" type="slidenum">
              <a:rPr lang="zh-TW" altLang="en-US">
                <a:solidFill>
                  <a:srgbClr val="292929"/>
                </a:solidFill>
              </a:rPr>
              <a:pPr/>
              <a:t>‹#›</a:t>
            </a:fld>
            <a:endParaRPr lang="en-US" altLang="zh-TW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8908922"/>
      </p:ext>
    </p:extLst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295007-B791-4014-B57C-7103A3B50F12}" type="datetime1">
              <a:rPr lang="zh-TW" altLang="en-US">
                <a:solidFill>
                  <a:srgbClr val="292929"/>
                </a:solidFill>
              </a:rPr>
              <a:pPr/>
              <a:t>2017/6/4</a:t>
            </a:fld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8F7C1-31AB-4EA1-9A0A-92751BA5DBAE}" type="slidenum">
              <a:rPr lang="zh-TW" altLang="en-US">
                <a:solidFill>
                  <a:srgbClr val="292929"/>
                </a:solidFill>
              </a:rPr>
              <a:pPr/>
              <a:t>‹#›</a:t>
            </a:fld>
            <a:endParaRPr lang="en-US" altLang="zh-TW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1695301"/>
      </p:ext>
    </p:extLst>
  </p:cSld>
  <p:clrMapOvr>
    <a:masterClrMapping/>
  </p:clrMapOvr>
  <p:transition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C19CA0-8987-4BD6-985D-08BE46F86C8C}" type="datetime1">
              <a:rPr lang="zh-TW" altLang="en-US">
                <a:solidFill>
                  <a:srgbClr val="292929"/>
                </a:solidFill>
              </a:rPr>
              <a:pPr/>
              <a:t>2017/6/4</a:t>
            </a:fld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F567C-EDA2-496E-8947-C33E8096ABE1}" type="slidenum">
              <a:rPr lang="zh-TW" altLang="en-US">
                <a:solidFill>
                  <a:srgbClr val="292929"/>
                </a:solidFill>
              </a:rPr>
              <a:pPr/>
              <a:t>‹#›</a:t>
            </a:fld>
            <a:endParaRPr lang="en-US" altLang="zh-TW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465822"/>
      </p:ext>
    </p:extLst>
  </p:cSld>
  <p:clrMapOvr>
    <a:masterClrMapping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C96D91-2E73-43E6-8C0D-C68A301BD213}" type="datetime1">
              <a:rPr lang="zh-TW" altLang="en-US">
                <a:solidFill>
                  <a:srgbClr val="292929"/>
                </a:solidFill>
              </a:rPr>
              <a:pPr/>
              <a:t>2017/6/4</a:t>
            </a:fld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42FDF-6005-42AD-8B99-277F340EC836}" type="slidenum">
              <a:rPr lang="zh-TW" altLang="en-US">
                <a:solidFill>
                  <a:srgbClr val="292929"/>
                </a:solidFill>
              </a:rPr>
              <a:pPr/>
              <a:t>‹#›</a:t>
            </a:fld>
            <a:endParaRPr lang="en-US" altLang="zh-TW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3637452"/>
      </p:ext>
    </p:extLst>
  </p:cSld>
  <p:clrMapOvr>
    <a:masterClrMapping/>
  </p:clrMapOvr>
  <p:transition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008A14-31DF-4586-A2B4-4D76D713DE29}" type="datetime1">
              <a:rPr lang="zh-TW" altLang="en-US">
                <a:solidFill>
                  <a:srgbClr val="292929"/>
                </a:solidFill>
              </a:rPr>
              <a:pPr/>
              <a:t>2017/6/4</a:t>
            </a:fld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277CF0-32BD-4F6F-A6F5-B3665825A8FE}" type="slidenum">
              <a:rPr lang="zh-TW" altLang="en-US">
                <a:solidFill>
                  <a:srgbClr val="292929"/>
                </a:solidFill>
              </a:rPr>
              <a:pPr/>
              <a:t>‹#›</a:t>
            </a:fld>
            <a:endParaRPr lang="en-US" altLang="zh-TW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0147633"/>
      </p:ext>
    </p:extLst>
  </p:cSld>
  <p:clrMapOvr>
    <a:masterClrMapping/>
  </p:clrMapOvr>
  <p:transition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CAFD6C-8D4C-4A91-A41A-3DBDCD7321A2}" type="datetime1">
              <a:rPr lang="zh-TW" altLang="en-US">
                <a:solidFill>
                  <a:srgbClr val="292929"/>
                </a:solidFill>
              </a:rPr>
              <a:pPr/>
              <a:t>2017/6/4</a:t>
            </a:fld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434DC-421D-472D-877E-6D26B38662FD}" type="slidenum">
              <a:rPr lang="zh-TW" altLang="en-US">
                <a:solidFill>
                  <a:srgbClr val="292929"/>
                </a:solidFill>
              </a:rPr>
              <a:pPr/>
              <a:t>‹#›</a:t>
            </a:fld>
            <a:endParaRPr lang="en-US" altLang="zh-TW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5825991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C22724-D67E-48E1-86B3-EDA526601ABE}" type="datetime1">
              <a:rPr lang="zh-TW" altLang="en-US">
                <a:solidFill>
                  <a:srgbClr val="292929"/>
                </a:solidFill>
              </a:rPr>
              <a:pPr/>
              <a:t>2017/6/4</a:t>
            </a:fld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8E763-41F4-487A-A036-63322863BA2B}" type="slidenum">
              <a:rPr lang="zh-TW" altLang="en-US">
                <a:solidFill>
                  <a:srgbClr val="292929"/>
                </a:solidFill>
              </a:rPr>
              <a:pPr/>
              <a:t>‹#›</a:t>
            </a:fld>
            <a:endParaRPr lang="en-US" altLang="zh-TW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6337782"/>
      </p:ext>
    </p:extLst>
  </p:cSld>
  <p:clrMapOvr>
    <a:masterClrMapping/>
  </p:clrMapOvr>
  <p:transition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B1DFB5-6C55-4EA4-A0D6-DF86D90F37E4}" type="datetime1">
              <a:rPr lang="zh-TW" altLang="en-US">
                <a:solidFill>
                  <a:srgbClr val="292929"/>
                </a:solidFill>
              </a:rPr>
              <a:pPr/>
              <a:t>2017/6/4</a:t>
            </a:fld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9F31D-F652-4E9E-9F70-A4203579A30D}" type="slidenum">
              <a:rPr lang="zh-TW" altLang="en-US">
                <a:solidFill>
                  <a:srgbClr val="292929"/>
                </a:solidFill>
              </a:rPr>
              <a:pPr/>
              <a:t>‹#›</a:t>
            </a:fld>
            <a:endParaRPr lang="en-US" altLang="zh-TW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1901944"/>
      </p:ext>
    </p:extLst>
  </p:cSld>
  <p:clrMapOvr>
    <a:masterClrMapping/>
  </p:clrMapOvr>
  <p:transition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1BC868-DE37-453B-813A-E83B4C7E32A0}" type="datetime1">
              <a:rPr lang="zh-TW" altLang="en-US">
                <a:solidFill>
                  <a:srgbClr val="292929"/>
                </a:solidFill>
              </a:rPr>
              <a:pPr/>
              <a:t>2017/6/4</a:t>
            </a:fld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D3093-6CF0-4D44-9092-32DC81F94616}" type="slidenum">
              <a:rPr lang="zh-TW" altLang="en-US">
                <a:solidFill>
                  <a:srgbClr val="292929"/>
                </a:solidFill>
              </a:rPr>
              <a:pPr/>
              <a:t>‹#›</a:t>
            </a:fld>
            <a:endParaRPr lang="en-US" altLang="zh-TW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6181401"/>
      </p:ext>
    </p:extLst>
  </p:cSld>
  <p:clrMapOvr>
    <a:masterClrMapping/>
  </p:clrMapOvr>
  <p:transition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931863" y="96838"/>
            <a:ext cx="7678737" cy="599916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B6583D7-74D5-4293-8C8E-92CEDE1A3600}" type="datetime1">
              <a:rPr lang="zh-TW" altLang="en-US">
                <a:solidFill>
                  <a:srgbClr val="292929"/>
                </a:solidFill>
              </a:rPr>
              <a:pPr/>
              <a:t>2017/6/4</a:t>
            </a:fld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1A1B15A-133A-499C-89BE-C968C671F689}" type="slidenum">
              <a:rPr lang="zh-TW" altLang="en-US">
                <a:solidFill>
                  <a:srgbClr val="292929"/>
                </a:solidFill>
              </a:rPr>
              <a:pPr/>
              <a:t>‹#›</a:t>
            </a:fld>
            <a:endParaRPr lang="en-US" altLang="zh-TW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4138996"/>
      </p:ext>
    </p:extLst>
  </p:cSld>
  <p:clrMapOvr>
    <a:masterClrMapping/>
  </p:clrMapOvr>
  <p:transition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84538" y="3675063"/>
            <a:ext cx="5802312" cy="1752600"/>
          </a:xfrm>
        </p:spPr>
        <p:txBody>
          <a:bodyPr/>
          <a:lstStyle>
            <a:lvl1pPr marL="0" indent="0" algn="ctr">
              <a:defRPr sz="4400" b="0">
                <a:solidFill>
                  <a:srgbClr val="FF9900"/>
                </a:solidFill>
                <a:ea typeface="華康流隸體" pitchFamily="49" charset="-120"/>
              </a:defRPr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pic>
        <p:nvPicPr>
          <p:cNvPr id="3079" name="Picture 7" descr="robbins 7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64" t="6021" r="4173" b="3926"/>
          <a:stretch>
            <a:fillRect/>
          </a:stretch>
        </p:blipFill>
        <p:spPr bwMode="auto">
          <a:xfrm>
            <a:off x="0" y="0"/>
            <a:ext cx="3582988" cy="484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86" name="WordArt 14"/>
          <p:cNvSpPr>
            <a:spLocks noChangeArrowheads="1" noChangeShapeType="1" noTextEdit="1"/>
          </p:cNvSpPr>
          <p:nvPr userDrawn="1"/>
        </p:nvSpPr>
        <p:spPr bwMode="auto">
          <a:xfrm>
            <a:off x="4430713" y="2413000"/>
            <a:ext cx="1524000" cy="5143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3600" b="1" i="1" kern="10" smtClean="0">
                <a:solidFill>
                  <a:srgbClr val="FFFFFF"/>
                </a:solidFill>
                <a:ea typeface="新細明體" charset="-120"/>
                <a:cs typeface="Times New Roman"/>
              </a:rPr>
              <a:t>Chapter</a:t>
            </a:r>
            <a:endParaRPr kumimoji="1" lang="zh-TW" altLang="en-US" sz="3600" b="1" i="1" kern="10" smtClean="0">
              <a:solidFill>
                <a:srgbClr val="FFFFFF"/>
              </a:solidFill>
              <a:ea typeface="新細明體" charset="-120"/>
              <a:cs typeface="Times New Roman"/>
            </a:endParaRPr>
          </a:p>
        </p:txBody>
      </p:sp>
      <p:sp>
        <p:nvSpPr>
          <p:cNvPr id="3087" name="WordArt 15"/>
          <p:cNvSpPr>
            <a:spLocks noChangeArrowheads="1" noChangeShapeType="1" noTextEdit="1"/>
          </p:cNvSpPr>
          <p:nvPr userDrawn="1"/>
        </p:nvSpPr>
        <p:spPr bwMode="auto">
          <a:xfrm>
            <a:off x="6264275" y="1744663"/>
            <a:ext cx="1028700" cy="11620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8000" b="1" i="1" kern="10" smtClean="0">
                <a:solidFill>
                  <a:srgbClr val="D60093"/>
                </a:solidFill>
                <a:effectLst>
                  <a:outerShdw dist="12700" dir="16200000" sy="50000" kx="-2453608" rotWithShape="0">
                    <a:srgbClr val="FFFFFF">
                      <a:alpha val="50000"/>
                    </a:srgbClr>
                  </a:outerShdw>
                </a:effectLst>
                <a:ea typeface="新細明體" charset="-120"/>
                <a:cs typeface="Times New Roman"/>
              </a:rPr>
              <a:t>17</a:t>
            </a:r>
            <a:endParaRPr kumimoji="1" lang="zh-TW" altLang="en-US" sz="8000" b="1" i="1" kern="10" smtClean="0">
              <a:solidFill>
                <a:srgbClr val="D60093"/>
              </a:solidFill>
              <a:effectLst>
                <a:outerShdw dist="12700" dir="16200000" sy="50000" kx="-2453608" rotWithShape="0">
                  <a:srgbClr val="FFFFFF">
                    <a:alpha val="50000"/>
                  </a:srgbClr>
                </a:outerShdw>
              </a:effectLst>
              <a:ea typeface="新細明體" charset="-120"/>
              <a:cs typeface="Times New Roman"/>
            </a:endParaRP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17-</a:t>
            </a:r>
            <a:fld id="{FAF5B9E5-08E2-4C0A-A9F4-F7648BCCBDBA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3103" name="Group 31"/>
          <p:cNvGrpSpPr>
            <a:grpSpLocks/>
          </p:cNvGrpSpPr>
          <p:nvPr userDrawn="1"/>
        </p:nvGrpSpPr>
        <p:grpSpPr bwMode="auto">
          <a:xfrm flipH="1">
            <a:off x="8794750" y="0"/>
            <a:ext cx="349250" cy="6207125"/>
            <a:chOff x="5485" y="0"/>
            <a:chExt cx="275" cy="4103"/>
          </a:xfrm>
        </p:grpSpPr>
        <p:pic>
          <p:nvPicPr>
            <p:cNvPr id="3092" name="Picture 20" descr="robbins 7e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876" t="6010" r="4175" b="3932"/>
            <a:stretch>
              <a:fillRect/>
            </a:stretch>
          </p:blipFill>
          <p:spPr bwMode="auto">
            <a:xfrm flipH="1">
              <a:off x="5485" y="0"/>
              <a:ext cx="275" cy="3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93" name="Picture 21" descr="robbins 7e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876" t="6010" r="4175" b="3932"/>
            <a:stretch>
              <a:fillRect/>
            </a:stretch>
          </p:blipFill>
          <p:spPr bwMode="auto">
            <a:xfrm flipH="1">
              <a:off x="5485" y="371"/>
              <a:ext cx="275" cy="3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94" name="Picture 22" descr="robbins 7e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876" t="6010" r="4175" b="3932"/>
            <a:stretch>
              <a:fillRect/>
            </a:stretch>
          </p:blipFill>
          <p:spPr bwMode="auto">
            <a:xfrm flipH="1">
              <a:off x="5485" y="745"/>
              <a:ext cx="275" cy="3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95" name="Picture 23" descr="robbins 7e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876" t="6010" r="4175" b="3932"/>
            <a:stretch>
              <a:fillRect/>
            </a:stretch>
          </p:blipFill>
          <p:spPr bwMode="auto">
            <a:xfrm flipH="1">
              <a:off x="5485" y="1116"/>
              <a:ext cx="275" cy="3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96" name="Picture 24" descr="robbins 7e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876" t="6010" r="4175" b="3932"/>
            <a:stretch>
              <a:fillRect/>
            </a:stretch>
          </p:blipFill>
          <p:spPr bwMode="auto">
            <a:xfrm flipH="1">
              <a:off x="5485" y="1487"/>
              <a:ext cx="275" cy="3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97" name="Picture 25" descr="robbins 7e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876" t="6010" r="4175" b="3932"/>
            <a:stretch>
              <a:fillRect/>
            </a:stretch>
          </p:blipFill>
          <p:spPr bwMode="auto">
            <a:xfrm flipH="1">
              <a:off x="5485" y="1861"/>
              <a:ext cx="275" cy="3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98" name="Picture 26" descr="robbins 7e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876" t="6010" r="4175" b="3932"/>
            <a:stretch>
              <a:fillRect/>
            </a:stretch>
          </p:blipFill>
          <p:spPr bwMode="auto">
            <a:xfrm flipH="1">
              <a:off x="5485" y="2238"/>
              <a:ext cx="275" cy="3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99" name="Picture 27" descr="robbins 7e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876" t="6010" r="4175" b="3932"/>
            <a:stretch>
              <a:fillRect/>
            </a:stretch>
          </p:blipFill>
          <p:spPr bwMode="auto">
            <a:xfrm flipH="1">
              <a:off x="5485" y="2609"/>
              <a:ext cx="275" cy="3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00" name="Picture 28" descr="robbins 7e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876" t="6010" r="4175" b="3932"/>
            <a:stretch>
              <a:fillRect/>
            </a:stretch>
          </p:blipFill>
          <p:spPr bwMode="auto">
            <a:xfrm flipH="1">
              <a:off x="5485" y="2980"/>
              <a:ext cx="275" cy="3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01" name="Picture 29" descr="robbins 7e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876" t="6010" r="4175" b="3932"/>
            <a:stretch>
              <a:fillRect/>
            </a:stretch>
          </p:blipFill>
          <p:spPr bwMode="auto">
            <a:xfrm flipH="1">
              <a:off x="5485" y="3354"/>
              <a:ext cx="275" cy="3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02" name="Picture 30" descr="robbins 7e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876" t="6010" r="4175" b="3932"/>
            <a:stretch>
              <a:fillRect/>
            </a:stretch>
          </p:blipFill>
          <p:spPr bwMode="auto">
            <a:xfrm flipH="1">
              <a:off x="5485" y="3731"/>
              <a:ext cx="275" cy="3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2225263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8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>
        <p:tmplLst>
          <p:tmpl lvl="1">
            <p:tnLst>
              <p:par>
                <p:cTn presetID="23" presetClass="entr" presetSubtype="528" fill="hold" nodeType="afterEffect">
                  <p:stCondLst>
                    <p:cond delay="0"/>
                  </p:stCondLst>
                  <p:iterate type="wd">
                    <p:tmPct val="10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7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fltVal val="0.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fltVal val="0.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087" grpId="0" animBg="1"/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17-</a:t>
            </a:r>
            <a:fld id="{3A8D0C58-FF0C-44C1-95CD-9F9730B80F4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451600487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17-</a:t>
            </a:r>
            <a:fld id="{D51E7C32-ACDD-4D92-A28E-4B2233B46FF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297108627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74675" y="1558925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99000" y="1558925"/>
            <a:ext cx="39735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17-</a:t>
            </a:r>
            <a:fld id="{299D4A37-907A-43DC-9F6C-E9DEA20D6BB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829331448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17-</a:t>
            </a:r>
            <a:fld id="{A8D044A2-3741-4D6D-928E-491BB11C5A1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643019405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17-</a:t>
            </a:r>
            <a:fld id="{3A5DE0A2-8CAB-4BDF-801F-7A790AF827B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61793034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2017/6/4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17-</a:t>
            </a:r>
            <a:fld id="{98B6C88A-ECB5-4C8F-8AB5-CDF7AC5576B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00845883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17-</a:t>
            </a:r>
            <a:fld id="{B4A489BE-87E7-40ED-A030-D1E5870472D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941054894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17-</a:t>
            </a:r>
            <a:fld id="{3993F65F-DA68-43B1-B364-79FF3AA9869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969485151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17-</a:t>
            </a:r>
            <a:fld id="{7EEF2E58-61D0-448D-A7ED-5F9AF085A53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439318140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48450" y="169863"/>
            <a:ext cx="2024063" cy="59150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74675" y="169863"/>
            <a:ext cx="5921375" cy="59150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17-</a:t>
            </a:r>
            <a:fld id="{56762F5E-0E27-4249-95ED-36302DEE173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42283532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pPr/>
              <a:t>2017/6/4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pPr/>
              <a:t>2017/6/4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2017/6/4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2017/6/4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2017/6/4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BEAD13-0566-4C6C-97E7-55F17F24B09F}" type="datetimeFigureOut">
              <a:rPr lang="zh-TW" altLang="en-US" smtClean="0"/>
              <a:pPr/>
              <a:t>2017/6/4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2017/6/4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TW" altLang="en-US" sz="2400">
              <a:solidFill>
                <a:srgbClr val="292929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TW" altLang="en-US" sz="2400">
              <a:solidFill>
                <a:srgbClr val="292929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14348" y="96838"/>
            <a:ext cx="7572427" cy="131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2911" y="1571612"/>
            <a:ext cx="7967690" cy="452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441D91A-C49A-47E0-B510-42E0DC9AADC6}" type="datetime1">
              <a:rPr lang="zh-TW" altLang="en-US">
                <a:solidFill>
                  <a:srgbClr val="292929"/>
                </a:solidFill>
                <a:ea typeface="新細明體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2017/6/4</a:t>
            </a:fld>
            <a:endParaRPr lang="en-US" altLang="zh-TW">
              <a:solidFill>
                <a:srgbClr val="292929"/>
              </a:solidFill>
              <a:ea typeface="新細明體" pitchFamily="18" charset="-120"/>
            </a:endParaRPr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>
              <a:solidFill>
                <a:srgbClr val="292929"/>
              </a:solidFill>
              <a:ea typeface="新細明體" pitchFamily="18" charset="-120"/>
            </a:endParaRPr>
          </a:p>
        </p:txBody>
      </p:sp>
      <p:sp>
        <p:nvSpPr>
          <p:cNvPr id="7476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98FE76F-E3CC-41B7-8009-626CFCAADA67}" type="slidenum">
              <a:rPr lang="zh-TW" altLang="en-US">
                <a:solidFill>
                  <a:srgbClr val="292929"/>
                </a:solidFill>
                <a:ea typeface="新細明體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>
              <a:solidFill>
                <a:srgbClr val="292929"/>
              </a:solidFill>
              <a:ea typeface="新細明體" pitchFamily="18" charset="-120"/>
            </a:endParaRPr>
          </a:p>
        </p:txBody>
      </p:sp>
      <p:sp>
        <p:nvSpPr>
          <p:cNvPr id="74761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292929"/>
              </a:solidFill>
              <a:ea typeface="新細明體" pitchFamily="18" charset="-120"/>
            </a:endParaRPr>
          </a:p>
        </p:txBody>
      </p:sp>
      <p:sp>
        <p:nvSpPr>
          <p:cNvPr id="74762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292929"/>
              </a:solidFill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4541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</p:sldLayoutIdLst>
  <p:transition>
    <p:random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4800" b="1">
          <a:solidFill>
            <a:srgbClr val="7030A0"/>
          </a:solidFill>
          <a:latin typeface="微軟正黑體" pitchFamily="34" charset="-120"/>
          <a:ea typeface="微軟正黑體" pitchFamily="34" charset="-120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標楷體" pitchFamily="65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標楷體" pitchFamily="65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標楷體" pitchFamily="65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標楷體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標楷體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標楷體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標楷體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標楷體" pitchFamily="65" charset="-12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kumimoji="1" sz="3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kumimoji="1" sz="2800" b="1">
          <a:solidFill>
            <a:schemeClr val="tx1"/>
          </a:solidFill>
          <a:latin typeface="Times New Roman" pitchFamily="18" charset="0"/>
          <a:ea typeface="新細明體" pitchFamily="18" charset="-120"/>
          <a:cs typeface="Times New Roman" pitchFamily="18" charset="0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kumimoji="1" sz="24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kumimoji="1" sz="20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A"/>
            </a:gs>
            <a:gs pos="100000">
              <a:srgbClr val="3D81A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169863"/>
            <a:ext cx="809783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4675" y="1558925"/>
            <a:ext cx="809783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86725" y="6448425"/>
            <a:ext cx="1057275" cy="317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0066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mtClean="0">
                <a:ea typeface="新細明體" charset="-120"/>
              </a:rPr>
              <a:t>17-</a:t>
            </a:r>
            <a:fld id="{1C5A8B9B-6B47-4506-9FD8-68E99D6F1AB1}" type="slidenum">
              <a:rPr kumimoji="1" lang="en-US" altLang="zh-TW" smtClean="0">
                <a:ea typeface="新細明體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en-US" altLang="zh-TW" smtClean="0">
              <a:ea typeface="新細明體" charset="-120"/>
            </a:endParaRPr>
          </a:p>
        </p:txBody>
      </p:sp>
      <p:pic>
        <p:nvPicPr>
          <p:cNvPr id="1045" name="Picture 21" descr="log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325" y="6276975"/>
            <a:ext cx="3810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47" name="Text Box 23"/>
          <p:cNvSpPr txBox="1">
            <a:spLocks noChangeArrowheads="1"/>
          </p:cNvSpPr>
          <p:nvPr userDrawn="1"/>
        </p:nvSpPr>
        <p:spPr bwMode="auto">
          <a:xfrm>
            <a:off x="38100" y="1722438"/>
            <a:ext cx="428625" cy="450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TW" altLang="en-US" sz="1600" b="1" smtClean="0">
                <a:solidFill>
                  <a:srgbClr val="00FF00"/>
                </a:solidFill>
                <a:latin typeface="Arial" charset="0"/>
                <a:ea typeface="新細明體" charset="-120"/>
              </a:rPr>
              <a:t>管理學 </a:t>
            </a:r>
            <a:r>
              <a:rPr kumimoji="1" lang="zh-TW" altLang="en-US" sz="1600" b="1" smtClean="0">
                <a:solidFill>
                  <a:srgbClr val="FF00FF"/>
                </a:solidFill>
                <a:latin typeface="Arial" charset="0"/>
                <a:ea typeface="新細明體" charset="-120"/>
                <a:sym typeface="Wingdings 2" pitchFamily="18" charset="2"/>
              </a:rPr>
              <a:t></a:t>
            </a:r>
            <a:r>
              <a:rPr kumimoji="1" lang="zh-TW" altLang="en-US" sz="1600" smtClean="0">
                <a:solidFill>
                  <a:srgbClr val="00FF00"/>
                </a:solidFill>
                <a:latin typeface="Arial" charset="0"/>
                <a:ea typeface="新細明體" charset="-120"/>
              </a:rPr>
              <a:t> 第 十七 章　領導</a:t>
            </a:r>
          </a:p>
        </p:txBody>
      </p:sp>
    </p:spTree>
    <p:extLst>
      <p:ext uri="{BB962C8B-B14F-4D97-AF65-F5344CB8AC3E}">
        <p14:creationId xmlns:p14="http://schemas.microsoft.com/office/powerpoint/2010/main" xmlns="" val="1356564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 b="1">
          <a:solidFill>
            <a:srgbClr val="FF99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 b="1">
          <a:solidFill>
            <a:srgbClr val="FF9900"/>
          </a:solidFill>
          <a:latin typeface="Times New Roman" pitchFamily="18" charset="0"/>
          <a:ea typeface="標楷體" pitchFamily="65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 b="1">
          <a:solidFill>
            <a:srgbClr val="FF9900"/>
          </a:solidFill>
          <a:latin typeface="Times New Roman" pitchFamily="18" charset="0"/>
          <a:ea typeface="標楷體" pitchFamily="65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 b="1">
          <a:solidFill>
            <a:srgbClr val="FF9900"/>
          </a:solidFill>
          <a:latin typeface="Times New Roman" pitchFamily="18" charset="0"/>
          <a:ea typeface="標楷體" pitchFamily="65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 b="1">
          <a:solidFill>
            <a:srgbClr val="FF9900"/>
          </a:solidFill>
          <a:latin typeface="Times New Roman" pitchFamily="18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FF9900"/>
          </a:solidFill>
          <a:latin typeface="Times New Roman" pitchFamily="18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FF9900"/>
          </a:solidFill>
          <a:latin typeface="Times New Roman" pitchFamily="18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FF9900"/>
          </a:solidFill>
          <a:latin typeface="Times New Roman" pitchFamily="18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FF9900"/>
          </a:solidFill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just" rtl="0" fontAlgn="base">
        <a:lnSpc>
          <a:spcPct val="110000"/>
        </a:lnSpc>
        <a:spcBef>
          <a:spcPct val="20000"/>
        </a:spcBef>
        <a:spcAft>
          <a:spcPct val="0"/>
        </a:spcAft>
        <a:defRPr kumimoji="1" sz="2800" b="1">
          <a:solidFill>
            <a:srgbClr val="99CCFF"/>
          </a:solidFill>
          <a:latin typeface="+mn-lt"/>
          <a:ea typeface="+mn-ea"/>
          <a:cs typeface="+mn-cs"/>
        </a:defRPr>
      </a:lvl1pPr>
      <a:lvl2pPr marL="742950" indent="-285750" algn="just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FFF00"/>
        </a:buClr>
        <a:buFont typeface="Wingdings 2" pitchFamily="18" charset="2"/>
        <a:buChar char="°"/>
        <a:defRPr kumimoji="1" sz="2400">
          <a:solidFill>
            <a:schemeClr val="bg1"/>
          </a:solidFill>
          <a:latin typeface="+mn-lt"/>
          <a:ea typeface="+mn-ea"/>
        </a:defRPr>
      </a:lvl2pPr>
      <a:lvl3pPr marL="1143000" indent="-228600" algn="just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F3399"/>
        </a:buClr>
        <a:buFont typeface="Wingdings" pitchFamily="2" charset="2"/>
        <a:buChar char="°"/>
        <a:defRPr kumimoji="1" sz="2400">
          <a:solidFill>
            <a:schemeClr val="bg1"/>
          </a:solidFill>
          <a:latin typeface="+mn-lt"/>
          <a:ea typeface="+mn-ea"/>
        </a:defRPr>
      </a:lvl3pPr>
      <a:lvl4pPr marL="1600200" indent="-228600" algn="just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F9900"/>
        </a:buClr>
        <a:buSzPct val="50000"/>
        <a:buFont typeface="Wingdings" pitchFamily="2" charset="2"/>
        <a:buChar char="l"/>
        <a:defRPr kumimoji="1" sz="2400">
          <a:solidFill>
            <a:schemeClr val="bg1"/>
          </a:solidFill>
          <a:latin typeface="+mn-lt"/>
          <a:ea typeface="+mn-ea"/>
        </a:defRPr>
      </a:lvl4pPr>
      <a:lvl5pPr marL="2057400" indent="-228600" algn="just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00FFFF"/>
        </a:buClr>
        <a:buSzPct val="40000"/>
        <a:buFont typeface="Wingdings" pitchFamily="2" charset="2"/>
        <a:buChar char="u"/>
        <a:defRPr kumimoji="1" sz="2400">
          <a:solidFill>
            <a:schemeClr val="bg1"/>
          </a:solidFill>
          <a:latin typeface="+mn-lt"/>
          <a:ea typeface="+mn-ea"/>
        </a:defRPr>
      </a:lvl5pPr>
      <a:lvl6pPr marL="2514600" indent="-228600" algn="just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00FFFF"/>
        </a:buClr>
        <a:buSzPct val="40000"/>
        <a:buFont typeface="Wingdings" pitchFamily="2" charset="2"/>
        <a:buChar char="u"/>
        <a:defRPr kumimoji="1" sz="2400">
          <a:solidFill>
            <a:schemeClr val="bg1"/>
          </a:solidFill>
          <a:latin typeface="+mn-lt"/>
          <a:ea typeface="+mn-ea"/>
        </a:defRPr>
      </a:lvl6pPr>
      <a:lvl7pPr marL="2971800" indent="-228600" algn="just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00FFFF"/>
        </a:buClr>
        <a:buSzPct val="40000"/>
        <a:buFont typeface="Wingdings" pitchFamily="2" charset="2"/>
        <a:buChar char="u"/>
        <a:defRPr kumimoji="1" sz="2400">
          <a:solidFill>
            <a:schemeClr val="bg1"/>
          </a:solidFill>
          <a:latin typeface="+mn-lt"/>
          <a:ea typeface="+mn-ea"/>
        </a:defRPr>
      </a:lvl7pPr>
      <a:lvl8pPr marL="3429000" indent="-228600" algn="just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00FFFF"/>
        </a:buClr>
        <a:buSzPct val="40000"/>
        <a:buFont typeface="Wingdings" pitchFamily="2" charset="2"/>
        <a:buChar char="u"/>
        <a:defRPr kumimoji="1" sz="2400">
          <a:solidFill>
            <a:schemeClr val="bg1"/>
          </a:solidFill>
          <a:latin typeface="+mn-lt"/>
          <a:ea typeface="+mn-ea"/>
        </a:defRPr>
      </a:lvl8pPr>
      <a:lvl9pPr marL="3886200" indent="-228600" algn="just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00FFFF"/>
        </a:buClr>
        <a:buSzPct val="40000"/>
        <a:buFont typeface="Wingdings" pitchFamily="2" charset="2"/>
        <a:buChar char="u"/>
        <a:defRPr kumimoji="1" sz="24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tw.news.yahoo.com/%E5%8F%B0%E5%B8%AB%E5%A4%A7%E5%B8%AB%E7%94%9F%E5%8B%9F%E6%AC%BE-%E7%82%BA%E7%8D%A8%E5%B1%85%E9%95%B7%E8%80%85%E4%BF%AE%E7%B9%95%E6%88%BF%E5%B1%8B-095110201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w.news.yahoo.com/%E6%9A%91%E6%9C%9F%E5%AF%A6%E7%BF%92-%E5%A4%A7%E5%AD%B8%E7%94%9F%E4%B8%8A-%E5%83%95%E4%BA%BA%E5%BC%8F%E9%A0%98%E5%B0%8E%E8%AA%B2%E7%A8%8B-011532322.html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money.udn.com/money/story/6674/990025-%E5%93%88%E7%87%92%E8%A7%80%E9%BB%9E%EF%BC%8F%E7%AE%A1%E7%90%86%E6%98%8E%E6%98%9F%E7%90%83%E5%93%A1-%E8%AB%8B%E7%94%A8%E5%83%95%E4%BA%BA%E5%BC%8F%E9%A0%98%E5%B0%8E" TargetMode="External"/><Relationship Id="rId2" Type="http://schemas.openxmlformats.org/officeDocument/2006/relationships/hyperlink" Target="https://tw.news.yahoo.com/%E9%A0%98%E5%B0%8E%E4%BA%BA%E6%87%89%E8%A9%B2%E5%83%8F%E5%9C%92%E4%B8%81-%E8%80%8C%E4%B8%8D%E6%98%AF%E6%A3%8B%E6%89%8B-112755312.html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Y7errsO5rI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448072"/>
            <a:ext cx="6477000" cy="1828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領導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與領導力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zh-TW" altLang="en-US" sz="220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en-US" altLang="zh-TW" sz="220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Leadership and </a:t>
            </a:r>
            <a:r>
              <a:rPr lang="en-US" altLang="zh-TW" sz="2200" dirty="0" smtClean="0"/>
              <a:t>Leadership Challenge 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 sz="2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504" y="2636912"/>
            <a:ext cx="6705600" cy="17922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授課教師</a:t>
            </a:r>
            <a:r>
              <a:rPr lang="en-US" altLang="zh-TW" dirty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  <a:r>
              <a:rPr lang="zh-TW" altLang="en-US" dirty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林文寶  </a:t>
            </a:r>
            <a:r>
              <a:rPr lang="zh-TW" altLang="en-US" dirty="0" smtClean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博士</a:t>
            </a:r>
            <a:endParaRPr lang="en-US" altLang="zh-TW" dirty="0" smtClean="0">
              <a:solidFill>
                <a:srgbClr val="FFFF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48064" y="4929198"/>
            <a:ext cx="3993427" cy="109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0516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TW"/>
              <a:t>17-</a:t>
            </a:r>
            <a:fld id="{39DD3F9E-4B71-45AD-8FDC-A955BB141D4F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title"/>
          </p:nvPr>
        </p:nvSpPr>
        <p:spPr>
          <a:xfrm>
            <a:off x="574675" y="84138"/>
            <a:ext cx="8097838" cy="1143000"/>
          </a:xfrm>
        </p:spPr>
        <p:txBody>
          <a:bodyPr/>
          <a:lstStyle/>
          <a:p>
            <a:r>
              <a:rPr lang="zh-TW" altLang="en-US"/>
              <a:t>當代的領導議題 </a:t>
            </a:r>
            <a:endParaRPr lang="en-US" altLang="en-US"/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74675" y="1254125"/>
            <a:ext cx="8097838" cy="4816475"/>
          </a:xfrm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 altLang="zh-TW"/>
              <a:t>	</a:t>
            </a:r>
            <a:r>
              <a:rPr lang="zh-TW" altLang="en-US"/>
              <a:t>領導者與權力 </a:t>
            </a:r>
            <a:endParaRPr lang="en-US" altLang="en-US"/>
          </a:p>
          <a:p>
            <a:pPr lvl="1">
              <a:spcBef>
                <a:spcPct val="10000"/>
              </a:spcBef>
            </a:pPr>
            <a:r>
              <a:rPr lang="zh-TW" altLang="en-US"/>
              <a:t>領導者權力來源有五個 </a:t>
            </a:r>
            <a:endParaRPr lang="en-US" altLang="en-US"/>
          </a:p>
          <a:p>
            <a:pPr lvl="2">
              <a:spcBef>
                <a:spcPct val="10000"/>
              </a:spcBef>
            </a:pPr>
            <a:r>
              <a:rPr lang="zh-TW" altLang="en-US" b="1" i="1">
                <a:solidFill>
                  <a:srgbClr val="00CC99"/>
                </a:solidFill>
              </a:rPr>
              <a:t>法制權</a:t>
            </a:r>
            <a:r>
              <a:rPr lang="zh-TW" altLang="en-US"/>
              <a:t>－因組織職位而具有的權力 </a:t>
            </a:r>
            <a:endParaRPr lang="en-US" altLang="en-US"/>
          </a:p>
          <a:p>
            <a:pPr lvl="2">
              <a:spcBef>
                <a:spcPct val="10000"/>
              </a:spcBef>
            </a:pPr>
            <a:r>
              <a:rPr lang="zh-TW" altLang="en-US" b="1" i="1">
                <a:solidFill>
                  <a:srgbClr val="00CC99"/>
                </a:solidFill>
              </a:rPr>
              <a:t>強制權</a:t>
            </a:r>
            <a:r>
              <a:rPr lang="zh-TW" altLang="en-US"/>
              <a:t>－懲處或控制的權力 </a:t>
            </a:r>
            <a:endParaRPr lang="en-US" altLang="en-US"/>
          </a:p>
          <a:p>
            <a:pPr lvl="3">
              <a:spcBef>
                <a:spcPct val="10000"/>
              </a:spcBef>
            </a:pPr>
            <a:r>
              <a:rPr lang="zh-TW" altLang="en-US"/>
              <a:t>部屬會遵從於此一權力，是因為害怕</a:t>
            </a:r>
            <a:endParaRPr lang="en-US" altLang="en-US"/>
          </a:p>
          <a:p>
            <a:pPr lvl="2">
              <a:spcBef>
                <a:spcPct val="10000"/>
              </a:spcBef>
            </a:pPr>
            <a:r>
              <a:rPr lang="zh-TW" altLang="en-US" b="1" i="1">
                <a:solidFill>
                  <a:srgbClr val="00CC99"/>
                </a:solidFill>
              </a:rPr>
              <a:t>獎賞權</a:t>
            </a:r>
            <a:r>
              <a:rPr lang="zh-TW" altLang="en-US"/>
              <a:t>－是給予正面利益或獎賞的權力 </a:t>
            </a:r>
            <a:endParaRPr lang="en-US" altLang="en-US"/>
          </a:p>
          <a:p>
            <a:pPr lvl="3">
              <a:spcBef>
                <a:spcPct val="10000"/>
              </a:spcBef>
            </a:pPr>
            <a:r>
              <a:rPr lang="zh-TW" altLang="en-US"/>
              <a:t>獎酬包括受獎者所重視的任何事物 </a:t>
            </a:r>
            <a:endParaRPr lang="en-US" altLang="en-US"/>
          </a:p>
          <a:p>
            <a:pPr lvl="2">
              <a:spcBef>
                <a:spcPct val="10000"/>
              </a:spcBef>
            </a:pPr>
            <a:r>
              <a:rPr lang="zh-TW" altLang="en-US" b="1" i="1">
                <a:solidFill>
                  <a:srgbClr val="00CC99"/>
                </a:solidFill>
              </a:rPr>
              <a:t>專家權</a:t>
            </a:r>
            <a:r>
              <a:rPr lang="zh-TW" altLang="en-US"/>
              <a:t>－是伴隨專業、特殊技術或知識而來的影　響力 </a:t>
            </a:r>
            <a:endParaRPr lang="en-US" altLang="en-US"/>
          </a:p>
          <a:p>
            <a:pPr lvl="2">
              <a:spcBef>
                <a:spcPct val="10000"/>
              </a:spcBef>
            </a:pPr>
            <a:r>
              <a:rPr lang="zh-TW" altLang="en-US" b="1" i="1">
                <a:solidFill>
                  <a:srgbClr val="00CC99"/>
                </a:solidFill>
              </a:rPr>
              <a:t>參照權</a:t>
            </a:r>
            <a:r>
              <a:rPr lang="en-US" altLang="en-US"/>
              <a:t>－</a:t>
            </a:r>
            <a:r>
              <a:rPr lang="zh-TW" altLang="en-US"/>
              <a:t>是來自於某人特殊的資源或個人的特質 </a:t>
            </a:r>
            <a:endParaRPr lang="en-US" altLang="en-US"/>
          </a:p>
          <a:p>
            <a:pPr lvl="3">
              <a:spcBef>
                <a:spcPct val="10000"/>
              </a:spcBef>
            </a:pPr>
            <a:r>
              <a:rPr lang="zh-TW" altLang="en-US"/>
              <a:t>是由於對他人的敬佩，並希望能與之相同所發展出來的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8118985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TW"/>
              <a:t>17-</a:t>
            </a:r>
            <a:fld id="{1BE5412B-7B60-47F3-8E3E-B46F1A6605CB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當代的領導議題</a:t>
            </a:r>
            <a:endParaRPr lang="en-US" altLang="en-US"/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	</a:t>
            </a:r>
            <a:r>
              <a:rPr lang="zh-TW" altLang="en-US"/>
              <a:t>創造信任的文化 </a:t>
            </a:r>
            <a:endParaRPr lang="en-US" altLang="en-US"/>
          </a:p>
          <a:p>
            <a:pPr lvl="1"/>
            <a:r>
              <a:rPr lang="zh-TW" altLang="en-US" b="1" i="1">
                <a:solidFill>
                  <a:srgbClr val="00CC99"/>
                </a:solidFill>
              </a:rPr>
              <a:t>信用程度</a:t>
            </a:r>
            <a:r>
              <a:rPr lang="zh-TW" altLang="en-US"/>
              <a:t>－誠實、能力和激勵能力來判斷 </a:t>
            </a:r>
            <a:endParaRPr lang="en-US" altLang="en-US"/>
          </a:p>
          <a:p>
            <a:pPr lvl="2"/>
            <a:r>
              <a:rPr lang="zh-TW" altLang="en-US"/>
              <a:t>「誠實」一直都是令人敬佩之領導者的首要特質 </a:t>
            </a:r>
            <a:endParaRPr lang="en-US" altLang="en-US"/>
          </a:p>
          <a:p>
            <a:pPr lvl="1"/>
            <a:r>
              <a:rPr lang="zh-TW" altLang="en-US" b="1" i="1">
                <a:solidFill>
                  <a:srgbClr val="00CC99"/>
                </a:solidFill>
              </a:rPr>
              <a:t>信任</a:t>
            </a:r>
            <a:r>
              <a:rPr lang="zh-TW" altLang="en-US"/>
              <a:t>－部屬對領導者正直、品格和才能的相信 </a:t>
            </a:r>
            <a:endParaRPr lang="en-US" altLang="en-US"/>
          </a:p>
          <a:p>
            <a:pPr lvl="2"/>
            <a:r>
              <a:rPr lang="zh-TW" altLang="en-US"/>
              <a:t>他們相信自己的權力和利益是不會被犧牲的 </a:t>
            </a:r>
            <a:endParaRPr lang="en-US" altLang="en-US"/>
          </a:p>
          <a:p>
            <a:pPr lvl="2"/>
            <a:r>
              <a:rPr lang="zh-TW" altLang="en-US"/>
              <a:t>授權員工是很重要的</a:t>
            </a:r>
            <a:endParaRPr lang="en-US" altLang="en-US"/>
          </a:p>
          <a:p>
            <a:pPr lvl="3"/>
            <a:r>
              <a:rPr lang="zh-TW" altLang="en-US"/>
              <a:t>管理者必須信賴員工會使用他們的新職權</a:t>
            </a:r>
            <a:endParaRPr lang="en-US" altLang="en-US"/>
          </a:p>
          <a:p>
            <a:pPr lvl="2"/>
            <a:r>
              <a:rPr lang="zh-TW" altLang="en-US"/>
              <a:t>在組織內和各組織間擴展非職權關係的趨勢，增加了人與人間互信的需求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2180749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Q2: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僕從式領導就不需要管理嗎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495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此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類領導者以身作則，樂意成為僕人，以服侍來領導；其領導的結果亦是為了延展其服務功能。 </a:t>
            </a:r>
            <a:r>
              <a:rPr lang="zh-TW" altLang="en-US" sz="2400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僕人式領導鼓勵合作、信任、先見、聆聽以及權力的道德用途</a:t>
            </a:r>
            <a:r>
              <a:rPr lang="zh-TW" alt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標楷體" pitchFamily="65" charset="-120"/>
                <a:ea typeface="標楷體" pitchFamily="65" charset="-120"/>
              </a:rPr>
              <a:t>。 僕人領導不一定取得正式的領導職位</a:t>
            </a:r>
            <a:r>
              <a:rPr lang="zh-TW" alt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2400" dirty="0">
              <a:solidFill>
                <a:schemeClr val="accent2">
                  <a:lumMod val="20000"/>
                  <a:lumOff val="8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273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 </a:t>
            </a:r>
            <a:r>
              <a:rPr lang="zh-TW" altLang="en-US" sz="3600" dirty="0" smtClean="0"/>
              <a:t>例子</a:t>
            </a:r>
            <a:r>
              <a:rPr lang="zh-TW" altLang="en-US" dirty="0" smtClean="0"/>
              <a:t> </a:t>
            </a:r>
            <a:r>
              <a:rPr lang="en-US" altLang="zh-TW" dirty="0" smtClean="0"/>
              <a:t>:</a:t>
            </a:r>
            <a:r>
              <a:rPr lang="zh-TW" altLang="en-US" sz="4000" dirty="0" smtClean="0"/>
              <a:t>中東兩個國家生產的羊毛品質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1. </a:t>
            </a:r>
            <a:r>
              <a:rPr lang="zh-TW" altLang="en-US" dirty="0" smtClean="0"/>
              <a:t>一個國家的牧羊方式</a:t>
            </a:r>
            <a:r>
              <a:rPr lang="en-US" altLang="zh-TW" dirty="0" smtClean="0"/>
              <a:t>:</a:t>
            </a:r>
            <a:r>
              <a:rPr lang="zh-TW" altLang="en-US" dirty="0" smtClean="0"/>
              <a:t>牧羊人在後面</a:t>
            </a:r>
            <a:r>
              <a:rPr lang="en-US" altLang="zh-TW" dirty="0" smtClean="0"/>
              <a:t>; </a:t>
            </a:r>
            <a:r>
              <a:rPr lang="zh-TW" altLang="en-US" dirty="0" smtClean="0"/>
              <a:t>羊群在前面 </a:t>
            </a:r>
            <a:r>
              <a:rPr lang="en-US" altLang="zh-TW" dirty="0" smtClean="0"/>
              <a:t>(</a:t>
            </a:r>
            <a:r>
              <a:rPr lang="zh-TW" altLang="en-US" dirty="0" smtClean="0"/>
              <a:t>控制</a:t>
            </a:r>
            <a:r>
              <a:rPr lang="en-US" altLang="zh-TW" dirty="0" smtClean="0"/>
              <a:t>); </a:t>
            </a:r>
            <a:r>
              <a:rPr lang="zh-TW" altLang="en-US" dirty="0" smtClean="0"/>
              <a:t>另一個國家的牧羊方式</a:t>
            </a:r>
            <a:r>
              <a:rPr lang="en-US" altLang="zh-TW" dirty="0" smtClean="0"/>
              <a:t>:</a:t>
            </a:r>
            <a:r>
              <a:rPr lang="zh-TW" altLang="en-US" dirty="0" smtClean="0"/>
              <a:t>牧羊人在前面</a:t>
            </a:r>
            <a:r>
              <a:rPr lang="en-US" altLang="zh-TW" dirty="0" smtClean="0"/>
              <a:t>; </a:t>
            </a:r>
            <a:r>
              <a:rPr lang="zh-TW" altLang="en-US" dirty="0" smtClean="0"/>
              <a:t>羊群在後面 </a:t>
            </a:r>
            <a:r>
              <a:rPr lang="en-US" altLang="zh-TW" dirty="0" smtClean="0"/>
              <a:t>(</a:t>
            </a:r>
            <a:r>
              <a:rPr lang="zh-TW" altLang="en-US" dirty="0" smtClean="0"/>
              <a:t>引導 </a:t>
            </a:r>
            <a:r>
              <a:rPr lang="en-US" altLang="zh-TW" dirty="0" smtClean="0"/>
              <a:t>&amp;</a:t>
            </a:r>
            <a:r>
              <a:rPr lang="zh-TW" altLang="en-US" dirty="0" smtClean="0"/>
              <a:t>自由發揮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2. </a:t>
            </a:r>
            <a:r>
              <a:rPr lang="zh-TW" altLang="en-US" dirty="0" smtClean="0"/>
              <a:t>生產的品質</a:t>
            </a:r>
            <a:r>
              <a:rPr lang="en-US" altLang="zh-TW" dirty="0" smtClean="0"/>
              <a:t>: </a:t>
            </a:r>
            <a:r>
              <a:rPr lang="zh-TW" altLang="en-US" dirty="0" smtClean="0"/>
              <a:t>控制的方式</a:t>
            </a:r>
            <a:r>
              <a:rPr lang="en-US" altLang="zh-TW" dirty="0" smtClean="0"/>
              <a:t>: </a:t>
            </a:r>
            <a:r>
              <a:rPr lang="zh-TW" altLang="en-US" dirty="0" smtClean="0"/>
              <a:t>品質差</a:t>
            </a:r>
            <a:endParaRPr lang="en-US" altLang="zh-TW" dirty="0" smtClean="0"/>
          </a:p>
          <a:p>
            <a:r>
              <a:rPr lang="en-US" altLang="zh-TW" dirty="0" smtClean="0"/>
              <a:t>                         </a:t>
            </a:r>
            <a:r>
              <a:rPr lang="zh-TW" altLang="en-US" dirty="0" smtClean="0"/>
              <a:t>引導的方式</a:t>
            </a:r>
            <a:r>
              <a:rPr lang="en-US" altLang="zh-TW" dirty="0" smtClean="0"/>
              <a:t>: </a:t>
            </a:r>
            <a:r>
              <a:rPr lang="zh-TW" altLang="en-US" dirty="0" smtClean="0"/>
              <a:t>品質好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              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FFFF00"/>
                </a:solidFill>
              </a:rPr>
              <a:t>                  </a:t>
            </a:r>
            <a:r>
              <a:rPr lang="zh-TW" altLang="en-US" dirty="0" smtClean="0">
                <a:solidFill>
                  <a:srgbClr val="FFFF00"/>
                </a:solidFill>
              </a:rPr>
              <a:t>僕人式領導 精隨在 </a:t>
            </a:r>
            <a:r>
              <a:rPr lang="en-US" altLang="zh-TW" dirty="0" smtClean="0">
                <a:solidFill>
                  <a:srgbClr val="FFFF00"/>
                </a:solidFill>
              </a:rPr>
              <a:t>“</a:t>
            </a:r>
            <a:r>
              <a:rPr lang="zh-TW" altLang="en-US" dirty="0" smtClean="0">
                <a:solidFill>
                  <a:srgbClr val="FFFF00"/>
                </a:solidFill>
              </a:rPr>
              <a:t>引導</a:t>
            </a:r>
            <a:r>
              <a:rPr lang="en-US" altLang="zh-TW" dirty="0" smtClean="0">
                <a:solidFill>
                  <a:srgbClr val="FFFF00"/>
                </a:solidFill>
              </a:rPr>
              <a:t>” </a:t>
            </a:r>
            <a:endParaRPr lang="zh-TW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 eaLnBrk="1" latinLnBrk="0" hangingPunct="1">
              <a:lnSpc>
                <a:spcPct val="150000"/>
              </a:lnSpc>
            </a:pPr>
            <a:r>
              <a:rPr lang="en-US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zh-TW" sz="4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同理</a:t>
            </a:r>
            <a:r>
              <a:rPr lang="zh-TW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心</a:t>
            </a:r>
            <a:r>
              <a:rPr lang="en-US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?!</a:t>
            </a:r>
            <a:endParaRPr lang="zh-TW" altLang="en-US" sz="4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zh-TW" altLang="zh-TW" dirty="0">
                <a:solidFill>
                  <a:schemeClr val="tx1">
                    <a:lumMod val="95000"/>
                  </a:schemeClr>
                </a:solidFill>
                <a:latin typeface="細明體" pitchFamily="49" charset="-120"/>
                <a:ea typeface="細明體" pitchFamily="49" charset="-120"/>
                <a:cs typeface="Times New Roman" pitchFamily="18" charset="0"/>
              </a:rPr>
              <a:t>僕人式領導者</a:t>
            </a:r>
            <a:r>
              <a:rPr lang="zh-TW" altLang="zh-TW" u="sng" dirty="0">
                <a:solidFill>
                  <a:srgbClr val="FFFF00"/>
                </a:solidFill>
                <a:latin typeface="細明體" pitchFamily="49" charset="-120"/>
                <a:ea typeface="細明體" pitchFamily="49" charset="-120"/>
                <a:cs typeface="Times New Roman" pitchFamily="18" charset="0"/>
              </a:rPr>
              <a:t>努力理解和同情別人</a:t>
            </a:r>
            <a:r>
              <a:rPr lang="zh-TW" altLang="zh-TW" dirty="0">
                <a:solidFill>
                  <a:schemeClr val="tx2">
                    <a:lumMod val="75000"/>
                  </a:schemeClr>
                </a:solidFill>
                <a:latin typeface="細明體" pitchFamily="49" charset="-120"/>
                <a:ea typeface="細明體" pitchFamily="49" charset="-120"/>
                <a:cs typeface="Times New Roman" pitchFamily="18" charset="0"/>
              </a:rPr>
              <a:t>。</a:t>
            </a:r>
            <a:r>
              <a:rPr lang="zh-TW" altLang="zh-TW" dirty="0">
                <a:solidFill>
                  <a:schemeClr val="tx1">
                    <a:lumMod val="95000"/>
                  </a:schemeClr>
                </a:solidFill>
                <a:latin typeface="細明體" pitchFamily="49" charset="-120"/>
                <a:ea typeface="細明體" pitchFamily="49" charset="-120"/>
                <a:cs typeface="Times New Roman" pitchFamily="18" charset="0"/>
              </a:rPr>
              <a:t>人們需要被接受和認同他們特殊和獨特的精神</a:t>
            </a:r>
            <a:r>
              <a:rPr lang="zh-TW" altLang="zh-TW" dirty="0" smtClean="0">
                <a:solidFill>
                  <a:schemeClr val="tx1">
                    <a:lumMod val="95000"/>
                  </a:schemeClr>
                </a:solidFill>
                <a:latin typeface="細明體" pitchFamily="49" charset="-120"/>
                <a:ea typeface="細明體" pitchFamily="49" charset="-120"/>
                <a:cs typeface="Times New Roman" pitchFamily="18" charset="0"/>
              </a:rPr>
              <a:t>。</a:t>
            </a:r>
            <a:endParaRPr lang="en-US" altLang="zh-TW" dirty="0" smtClean="0">
              <a:solidFill>
                <a:schemeClr val="tx1">
                  <a:lumMod val="95000"/>
                </a:schemeClr>
              </a:solidFill>
              <a:latin typeface="細明體" pitchFamily="49" charset="-120"/>
              <a:ea typeface="細明體" pitchFamily="49" charset="-120"/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r>
              <a:rPr lang="zh-TW" altLang="zh-TW" dirty="0" smtClean="0">
                <a:solidFill>
                  <a:schemeClr val="tx1">
                    <a:lumMod val="95000"/>
                  </a:schemeClr>
                </a:solidFill>
                <a:latin typeface="細明體" pitchFamily="49" charset="-120"/>
                <a:ea typeface="細明體" pitchFamily="49" charset="-120"/>
                <a:cs typeface="Times New Roman" pitchFamily="18" charset="0"/>
              </a:rPr>
              <a:t>僕人式領導</a:t>
            </a:r>
            <a:r>
              <a:rPr lang="zh-TW" altLang="en-US" dirty="0" smtClean="0">
                <a:solidFill>
                  <a:schemeClr val="tx1">
                    <a:lumMod val="95000"/>
                  </a:schemeClr>
                </a:solidFill>
                <a:latin typeface="細明體" pitchFamily="49" charset="-120"/>
                <a:ea typeface="細明體" pitchFamily="49" charset="-120"/>
                <a:cs typeface="Times New Roman" pitchFamily="18" charset="0"/>
              </a:rPr>
              <a:t>必須關心</a:t>
            </a:r>
            <a:r>
              <a:rPr lang="zh-TW" altLang="en-US" u="sng" dirty="0" smtClean="0">
                <a:solidFill>
                  <a:srgbClr val="FFFF00"/>
                </a:solidFill>
                <a:latin typeface="細明體" pitchFamily="49" charset="-120"/>
                <a:ea typeface="細明體" pitchFamily="49" charset="-120"/>
                <a:cs typeface="Times New Roman" pitchFamily="18" charset="0"/>
              </a:rPr>
              <a:t>員工支援制度 </a:t>
            </a:r>
            <a:endParaRPr lang="zh-TW" altLang="en-US" u="sng" dirty="0">
              <a:solidFill>
                <a:srgbClr val="FFFF00"/>
              </a:solidFill>
              <a:latin typeface="細明體" pitchFamily="49" charset="-120"/>
              <a:ea typeface="細明體" pitchFamily="49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045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Q3:</a:t>
            </a:r>
            <a:r>
              <a:rPr lang="zh-TW" altLang="en-US" sz="4000" cap="all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僕從式</a:t>
            </a:r>
            <a:r>
              <a:rPr lang="zh-TW" altLang="en-US" sz="4000" cap="al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領導</a:t>
            </a:r>
            <a:r>
              <a:rPr lang="zh-TW" altLang="en-US" sz="4000" cap="all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只適用於弱者</a:t>
            </a:r>
            <a:r>
              <a:rPr lang="zh-TW" altLang="en-US" sz="4000" cap="al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嗎</a:t>
            </a:r>
            <a:r>
              <a:rPr lang="en-US" altLang="zh-TW" sz="4000" cap="al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?</a:t>
            </a:r>
            <a:endParaRPr lang="zh-TW" alt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一般人認為是 不果斷</a:t>
            </a:r>
            <a:r>
              <a:rPr lang="en-US" altLang="zh-TW" dirty="0" smtClean="0"/>
              <a:t>, </a:t>
            </a:r>
            <a:r>
              <a:rPr lang="zh-TW" altLang="en-US" dirty="0" smtClean="0"/>
              <a:t>混沌與消極的領導</a:t>
            </a:r>
            <a:endParaRPr lang="en-US" altLang="zh-TW" dirty="0" smtClean="0"/>
          </a:p>
          <a:p>
            <a:r>
              <a:rPr lang="zh-TW" altLang="en-US" dirty="0"/>
              <a:t>在下列方面十分</a:t>
            </a:r>
            <a:r>
              <a:rPr lang="zh-TW" altLang="en-US" dirty="0" smtClean="0"/>
              <a:t>獨裁</a:t>
            </a:r>
            <a:r>
              <a:rPr lang="en-US" altLang="zh-TW" dirty="0" smtClean="0"/>
              <a:t>:</a:t>
            </a:r>
            <a:r>
              <a:rPr lang="zh-TW" altLang="en-US" dirty="0" smtClean="0"/>
              <a:t>使命</a:t>
            </a:r>
            <a:r>
              <a:rPr lang="en-US" altLang="zh-TW" dirty="0" smtClean="0"/>
              <a:t>&amp; </a:t>
            </a:r>
            <a:r>
              <a:rPr lang="zh-TW" altLang="en-US" dirty="0" smtClean="0"/>
              <a:t>價值 </a:t>
            </a:r>
            <a:r>
              <a:rPr lang="en-US" altLang="zh-TW" dirty="0" smtClean="0"/>
              <a:t>&amp;</a:t>
            </a:r>
            <a:r>
              <a:rPr lang="zh-TW" altLang="en-US" dirty="0" smtClean="0"/>
              <a:t>標準</a:t>
            </a:r>
            <a:r>
              <a:rPr lang="en-US" altLang="zh-TW" dirty="0" smtClean="0"/>
              <a:t>&amp;</a:t>
            </a:r>
            <a:r>
              <a:rPr lang="zh-TW" altLang="en-US" dirty="0" smtClean="0"/>
              <a:t>責任感</a:t>
            </a:r>
            <a:endParaRPr lang="en-US" altLang="zh-TW" dirty="0" smtClean="0"/>
          </a:p>
          <a:p>
            <a:r>
              <a:rPr lang="zh-TW" altLang="en-US" sz="3200" cap="all" dirty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僕從式</a:t>
            </a:r>
            <a:r>
              <a:rPr lang="zh-TW" altLang="en-US" sz="3200" cap="all" dirty="0" smtClean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領導</a:t>
            </a:r>
            <a:r>
              <a:rPr lang="en-US" altLang="zh-TW" sz="3200" cap="all" dirty="0" smtClean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=</a:t>
            </a:r>
            <a:r>
              <a:rPr lang="zh-TW" altLang="en-US" sz="3200" cap="all" dirty="0" smtClean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辨識滿足員工的需求</a:t>
            </a:r>
            <a:r>
              <a:rPr lang="en-US" altLang="zh-TW" sz="3200" cap="all" dirty="0" smtClean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+</a:t>
            </a:r>
            <a:r>
              <a:rPr lang="zh-TW" altLang="en-US" sz="3200" cap="all" dirty="0" smtClean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員工盡其所能</a:t>
            </a:r>
            <a:endParaRPr lang="zh-TW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86565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Q4: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領導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等於 老闆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嗎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?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</a:rPr>
              <a:t>人生必須面對的兩件事</a:t>
            </a:r>
            <a:r>
              <a:rPr lang="en-US" altLang="zh-TW" dirty="0" smtClean="0">
                <a:solidFill>
                  <a:srgbClr val="FFFF00"/>
                </a:solidFill>
              </a:rPr>
              <a:t>= </a:t>
            </a:r>
            <a:r>
              <a:rPr lang="zh-TW" altLang="en-US" dirty="0" smtClean="0">
                <a:solidFill>
                  <a:srgbClr val="FFFF00"/>
                </a:solidFill>
              </a:rPr>
              <a:t>死亡與選擇</a:t>
            </a:r>
            <a:endParaRPr lang="en-US" altLang="zh-TW" dirty="0" smtClean="0">
              <a:solidFill>
                <a:srgbClr val="FFFF00"/>
              </a:solidFill>
            </a:endParaRPr>
          </a:p>
          <a:p>
            <a:r>
              <a:rPr lang="zh-TW" altLang="en-US" dirty="0" smtClean="0">
                <a:solidFill>
                  <a:srgbClr val="FFFF00"/>
                </a:solidFill>
              </a:rPr>
              <a:t>領導就是做對選擇 </a:t>
            </a:r>
            <a:r>
              <a:rPr lang="en-US" altLang="zh-TW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zh-TW" altLang="en-US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不論有沒有回報 或結果符合期望</a:t>
            </a:r>
            <a:r>
              <a:rPr lang="en-US" altLang="zh-TW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zh-TW" altLang="en-US" dirty="0" smtClean="0"/>
              <a:t>領導</a:t>
            </a:r>
            <a:r>
              <a:rPr lang="en-US" altLang="zh-TW" dirty="0" smtClean="0"/>
              <a:t>= </a:t>
            </a:r>
            <a:r>
              <a:rPr lang="zh-TW" altLang="en-US" dirty="0" smtClean="0"/>
              <a:t>泛指影響周遭的人</a:t>
            </a:r>
            <a:endParaRPr lang="en-US" altLang="zh-TW" dirty="0" smtClean="0"/>
          </a:p>
          <a:p>
            <a:r>
              <a:rPr lang="zh-TW" altLang="en-US" u="sng" dirty="0" smtClean="0">
                <a:solidFill>
                  <a:srgbClr val="FFFF00"/>
                </a:solidFill>
              </a:rPr>
              <a:t>大老不一定等於老大</a:t>
            </a:r>
            <a:endParaRPr lang="zh-TW" altLang="en-US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8716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Q5: </a:t>
            </a:r>
            <a:r>
              <a:rPr lang="zh-TW" altLang="en-US" dirty="0" smtClean="0"/>
              <a:t>威權等於</a:t>
            </a:r>
            <a:r>
              <a:rPr lang="zh-TW" altLang="en-US" dirty="0" smtClean="0"/>
              <a:t>威信</a:t>
            </a:r>
            <a:r>
              <a:rPr lang="en-US" altLang="zh-TW" dirty="0" smtClean="0"/>
              <a:t>?</a:t>
            </a:r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FF00"/>
                </a:solidFill>
              </a:rPr>
              <a:t>Power</a:t>
            </a:r>
            <a:r>
              <a:rPr lang="zh-TW" altLang="en-US" dirty="0" smtClean="0">
                <a:solidFill>
                  <a:srgbClr val="FFFF00"/>
                </a:solidFill>
              </a:rPr>
              <a:t>不等於 </a:t>
            </a:r>
            <a:r>
              <a:rPr lang="en-US" altLang="zh-TW" dirty="0" smtClean="0">
                <a:solidFill>
                  <a:srgbClr val="FFFF00"/>
                </a:solidFill>
              </a:rPr>
              <a:t>authority</a:t>
            </a:r>
          </a:p>
          <a:p>
            <a:r>
              <a:rPr lang="en-US" altLang="zh-TW" dirty="0"/>
              <a:t> </a:t>
            </a:r>
            <a:r>
              <a:rPr lang="zh-TW" altLang="en-US" dirty="0" smtClean="0"/>
              <a:t>威權 </a:t>
            </a:r>
            <a:r>
              <a:rPr lang="en-US" altLang="zh-TW" dirty="0" smtClean="0"/>
              <a:t>=</a:t>
            </a:r>
            <a:r>
              <a:rPr lang="zh-TW" altLang="en-US" dirty="0" smtClean="0"/>
              <a:t>關係的破壞</a:t>
            </a:r>
            <a:endParaRPr lang="en-US" altLang="zh-TW" dirty="0" smtClean="0"/>
          </a:p>
          <a:p>
            <a:r>
              <a:rPr lang="zh-TW" altLang="en-US" dirty="0" smtClean="0"/>
              <a:t>威信</a:t>
            </a:r>
            <a:r>
              <a:rPr lang="en-US" altLang="zh-TW" dirty="0" smtClean="0"/>
              <a:t>= </a:t>
            </a:r>
            <a:r>
              <a:rPr lang="zh-TW" altLang="en-US" dirty="0" smtClean="0"/>
              <a:t>我願意為你而服務 </a:t>
            </a:r>
            <a:r>
              <a:rPr lang="en-US" altLang="zh-TW" dirty="0" smtClean="0">
                <a:solidFill>
                  <a:srgbClr val="FFFF00"/>
                </a:solidFill>
              </a:rPr>
              <a:t>(</a:t>
            </a:r>
            <a:r>
              <a:rPr lang="zh-TW" altLang="en-US" dirty="0" smtClean="0">
                <a:solidFill>
                  <a:srgbClr val="FFFF00"/>
                </a:solidFill>
              </a:rPr>
              <a:t>所謂帶人要帶心</a:t>
            </a:r>
            <a:r>
              <a:rPr lang="en-US" altLang="zh-TW" dirty="0" smtClean="0">
                <a:solidFill>
                  <a:srgbClr val="FFFF00"/>
                </a:solidFill>
              </a:rPr>
              <a:t>)</a:t>
            </a:r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40716352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Q6:</a:t>
            </a:r>
            <a:r>
              <a:rPr lang="zh-TW" altLang="en-US" sz="3600" dirty="0" smtClean="0"/>
              <a:t>軍隊式的領導完全不能適用</a:t>
            </a:r>
            <a:r>
              <a:rPr lang="zh-TW" altLang="en-US" sz="3600" dirty="0" smtClean="0"/>
              <a:t>嗎</a:t>
            </a:r>
            <a:r>
              <a:rPr lang="en-US" altLang="zh-TW" sz="3600" dirty="0" smtClean="0"/>
              <a:t>?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軍紀似剛</a:t>
            </a:r>
            <a:r>
              <a:rPr lang="en-US" altLang="zh-TW" dirty="0" smtClean="0"/>
              <a:t>= power; </a:t>
            </a:r>
            <a:r>
              <a:rPr lang="zh-TW" altLang="en-US" dirty="0" smtClean="0"/>
              <a:t>關懷是威信</a:t>
            </a:r>
            <a:r>
              <a:rPr lang="en-US" altLang="zh-TW" dirty="0" smtClean="0"/>
              <a:t>=authority</a:t>
            </a:r>
          </a:p>
          <a:p>
            <a:r>
              <a:rPr lang="zh-TW" altLang="en-US" dirty="0" smtClean="0"/>
              <a:t>威信</a:t>
            </a:r>
            <a:r>
              <a:rPr lang="zh-TW" altLang="en-US" dirty="0"/>
              <a:t> 奠基</a:t>
            </a:r>
            <a:r>
              <a:rPr lang="zh-TW" altLang="en-US" dirty="0" smtClean="0"/>
              <a:t>在 </a:t>
            </a:r>
            <a:r>
              <a:rPr lang="zh-TW" altLang="en-US" u="sng" dirty="0" smtClean="0">
                <a:solidFill>
                  <a:srgbClr val="FFFF00"/>
                </a:solidFill>
              </a:rPr>
              <a:t>服務 </a:t>
            </a:r>
            <a:r>
              <a:rPr lang="en-US" altLang="zh-TW" u="sng" dirty="0" smtClean="0">
                <a:solidFill>
                  <a:srgbClr val="FFFF00"/>
                </a:solidFill>
              </a:rPr>
              <a:t>&amp;</a:t>
            </a:r>
            <a:r>
              <a:rPr lang="zh-TW" altLang="en-US" u="sng" dirty="0" smtClean="0">
                <a:solidFill>
                  <a:srgbClr val="FFFF00"/>
                </a:solidFill>
              </a:rPr>
              <a:t>奉獻</a:t>
            </a:r>
            <a:endParaRPr lang="en-US" altLang="zh-TW" u="sng" dirty="0" smtClean="0">
              <a:solidFill>
                <a:srgbClr val="FFFF00"/>
              </a:solidFill>
            </a:endParaRPr>
          </a:p>
          <a:p>
            <a:r>
              <a:rPr lang="zh-TW" altLang="en-US" u="sng" dirty="0">
                <a:solidFill>
                  <a:srgbClr val="FFFF00"/>
                </a:solidFill>
              </a:rPr>
              <a:t>每個組織 </a:t>
            </a:r>
            <a:r>
              <a:rPr lang="zh-TW" altLang="en-US" u="sng" dirty="0" smtClean="0">
                <a:solidFill>
                  <a:srgbClr val="FFFF00"/>
                </a:solidFill>
              </a:rPr>
              <a:t>多多少少都有壞份子 </a:t>
            </a:r>
            <a:r>
              <a:rPr lang="en-US" altLang="zh-TW" u="sng" dirty="0" smtClean="0">
                <a:solidFill>
                  <a:srgbClr val="FFFF00"/>
                </a:solidFill>
              </a:rPr>
              <a:t>(</a:t>
            </a:r>
            <a:r>
              <a:rPr lang="zh-TW" altLang="en-US" u="sng" dirty="0" smtClean="0">
                <a:solidFill>
                  <a:srgbClr val="FFFF00"/>
                </a:solidFill>
              </a:rPr>
              <a:t>軟硬兼施</a:t>
            </a:r>
            <a:r>
              <a:rPr lang="en-US" altLang="zh-TW" u="sng" dirty="0" smtClean="0">
                <a:solidFill>
                  <a:srgbClr val="FFFF00"/>
                </a:solidFill>
              </a:rPr>
              <a:t>)</a:t>
            </a:r>
          </a:p>
          <a:p>
            <a:r>
              <a:rPr lang="zh-TW" altLang="en-US" u="sng" dirty="0">
                <a:solidFill>
                  <a:srgbClr val="FFFF00"/>
                </a:solidFill>
              </a:rPr>
              <a:t>若</a:t>
            </a:r>
            <a:r>
              <a:rPr lang="zh-TW" altLang="en-US" u="sng" dirty="0" smtClean="0">
                <a:solidFill>
                  <a:srgbClr val="FFFF00"/>
                </a:solidFill>
              </a:rPr>
              <a:t>無效 必須告訴對方</a:t>
            </a:r>
            <a:endParaRPr lang="en-US" altLang="zh-TW" u="sng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     </a:t>
            </a:r>
            <a:r>
              <a:rPr lang="en-US" altLang="zh-TW" u="sng" dirty="0" smtClean="0">
                <a:solidFill>
                  <a:schemeClr val="tx1">
                    <a:lumMod val="95000"/>
                  </a:schemeClr>
                </a:solidFill>
              </a:rPr>
              <a:t>“</a:t>
            </a:r>
            <a:r>
              <a:rPr lang="zh-TW" altLang="en-US" u="sng" dirty="0" smtClean="0">
                <a:solidFill>
                  <a:schemeClr val="tx1">
                    <a:lumMod val="95000"/>
                  </a:schemeClr>
                </a:solidFill>
              </a:rPr>
              <a:t>我很喜歡你</a:t>
            </a:r>
            <a:r>
              <a:rPr lang="en-US" altLang="zh-TW" u="sng" dirty="0" smtClean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zh-TW" altLang="en-US" u="sng" dirty="0" smtClean="0">
                <a:solidFill>
                  <a:schemeClr val="tx1">
                    <a:lumMod val="95000"/>
                  </a:schemeClr>
                </a:solidFill>
              </a:rPr>
              <a:t>離開之後我也會懷念你</a:t>
            </a:r>
            <a:r>
              <a:rPr lang="en-US" altLang="zh-TW" u="sng" dirty="0" smtClean="0">
                <a:solidFill>
                  <a:schemeClr val="tx1">
                    <a:lumMod val="95000"/>
                  </a:schemeClr>
                </a:solidFill>
              </a:rPr>
              <a:t>”</a:t>
            </a:r>
            <a:endParaRPr lang="zh-TW" altLang="en-US" u="sng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40696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r>
              <a:rPr lang="en-US" altLang="zh-TW" sz="3600" dirty="0" smtClean="0"/>
              <a:t>Q7:</a:t>
            </a:r>
            <a:r>
              <a:rPr lang="zh-TW" altLang="en-US" sz="3600" dirty="0" smtClean="0"/>
              <a:t>領導人必須是道德完美的</a:t>
            </a:r>
            <a:r>
              <a:rPr lang="zh-TW" altLang="en-US" sz="3600" dirty="0" smtClean="0"/>
              <a:t>嗎</a:t>
            </a:r>
            <a:r>
              <a:rPr lang="en-US" altLang="zh-TW" sz="3600" dirty="0" smtClean="0"/>
              <a:t>?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自制力</a:t>
            </a:r>
            <a:endParaRPr lang="en-US" altLang="zh-TW" dirty="0" smtClean="0"/>
          </a:p>
          <a:p>
            <a:r>
              <a:rPr lang="zh-TW" altLang="en-US" dirty="0"/>
              <a:t>忍耐</a:t>
            </a:r>
            <a:r>
              <a:rPr lang="zh-TW" altLang="en-US" dirty="0" smtClean="0"/>
              <a:t>力</a:t>
            </a:r>
            <a:endParaRPr lang="en-US" altLang="zh-TW" dirty="0" smtClean="0"/>
          </a:p>
          <a:p>
            <a:r>
              <a:rPr lang="zh-TW" altLang="en-US" dirty="0"/>
              <a:t>溝通協調</a:t>
            </a:r>
            <a:r>
              <a:rPr lang="zh-TW" altLang="en-US" dirty="0" smtClean="0"/>
              <a:t>力</a:t>
            </a:r>
            <a:endParaRPr lang="en-US" altLang="zh-TW" dirty="0" smtClean="0"/>
          </a:p>
          <a:p>
            <a:r>
              <a:rPr lang="en-US" altLang="zh-TW" u="sng" dirty="0" smtClean="0">
                <a:solidFill>
                  <a:srgbClr val="FFFF00"/>
                </a:solidFill>
              </a:rPr>
              <a:t>“</a:t>
            </a:r>
            <a:r>
              <a:rPr lang="zh-TW" altLang="en-US" u="sng" dirty="0" smtClean="0">
                <a:solidFill>
                  <a:srgbClr val="FFFF00"/>
                </a:solidFill>
              </a:rPr>
              <a:t>理論上</a:t>
            </a:r>
            <a:r>
              <a:rPr lang="en-US" altLang="zh-TW" u="sng" dirty="0" smtClean="0">
                <a:solidFill>
                  <a:srgbClr val="FFFF00"/>
                </a:solidFill>
              </a:rPr>
              <a:t>”</a:t>
            </a:r>
            <a:r>
              <a:rPr lang="zh-TW" altLang="en-US" u="sng" dirty="0" smtClean="0">
                <a:solidFill>
                  <a:srgbClr val="FFFF00"/>
                </a:solidFill>
              </a:rPr>
              <a:t>領導必須以德服人</a:t>
            </a:r>
            <a:r>
              <a:rPr lang="en-US" altLang="zh-TW" dirty="0" smtClean="0">
                <a:solidFill>
                  <a:srgbClr val="FFFF00"/>
                </a:solidFill>
              </a:rPr>
              <a:t>; </a:t>
            </a:r>
          </a:p>
          <a:p>
            <a:r>
              <a:rPr lang="en-US" altLang="zh-TW" u="sng" dirty="0" smtClean="0">
                <a:solidFill>
                  <a:srgbClr val="FFFF00"/>
                </a:solidFill>
              </a:rPr>
              <a:t>“</a:t>
            </a:r>
            <a:r>
              <a:rPr lang="zh-TW" altLang="en-US" u="sng" dirty="0" smtClean="0">
                <a:solidFill>
                  <a:srgbClr val="FFFF00"/>
                </a:solidFill>
              </a:rPr>
              <a:t>實務上</a:t>
            </a:r>
            <a:r>
              <a:rPr lang="en-US" altLang="zh-TW" u="sng" dirty="0" smtClean="0">
                <a:solidFill>
                  <a:srgbClr val="FFFF00"/>
                </a:solidFill>
              </a:rPr>
              <a:t>”</a:t>
            </a:r>
            <a:r>
              <a:rPr lang="zh-TW" altLang="en-US" u="sng" dirty="0" smtClean="0">
                <a:solidFill>
                  <a:srgbClr val="FFFF00"/>
                </a:solidFill>
              </a:rPr>
              <a:t>權謀往往是</a:t>
            </a:r>
            <a:r>
              <a:rPr lang="zh-TW" altLang="en-US" u="sng" dirty="0">
                <a:solidFill>
                  <a:srgbClr val="FFFF00"/>
                </a:solidFill>
              </a:rPr>
              <a:t>必要的手段</a:t>
            </a:r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xmlns="" val="1532954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  </a:t>
            </a:r>
            <a:r>
              <a:rPr lang="zh-TW" altLang="en-US" dirty="0" smtClean="0"/>
              <a:t>授課重點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理論</a:t>
            </a:r>
            <a:r>
              <a:rPr lang="en-US" altLang="zh-TW" dirty="0" smtClean="0"/>
              <a:t>: </a:t>
            </a:r>
            <a:r>
              <a:rPr lang="zh-TW" altLang="en-US" dirty="0" smtClean="0"/>
              <a:t>僕從式領導</a:t>
            </a:r>
            <a:r>
              <a:rPr lang="en-US" altLang="zh-TW" dirty="0" smtClean="0"/>
              <a:t>(</a:t>
            </a:r>
            <a:r>
              <a:rPr lang="zh-TW" altLang="en-US" dirty="0" smtClean="0"/>
              <a:t>及其他領導型態</a:t>
            </a:r>
            <a:r>
              <a:rPr lang="en-US" altLang="zh-TW" dirty="0" smtClean="0"/>
              <a:t>)</a:t>
            </a:r>
            <a:r>
              <a:rPr lang="zh-TW" altLang="en-US" dirty="0" smtClean="0"/>
              <a:t>以及領導力</a:t>
            </a:r>
            <a:endParaRPr lang="en-US" altLang="zh-TW" dirty="0" smtClean="0"/>
          </a:p>
          <a:p>
            <a:r>
              <a:rPr lang="zh-TW" altLang="en-US" dirty="0" smtClean="0"/>
              <a:t>實務案例</a:t>
            </a:r>
            <a:endParaRPr lang="en-US" altLang="zh-TW" dirty="0" smtClean="0"/>
          </a:p>
          <a:p>
            <a:r>
              <a:rPr lang="zh-TW" altLang="en-US" dirty="0" smtClean="0"/>
              <a:t>情境演練</a:t>
            </a:r>
            <a:endParaRPr lang="zh-TW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說服</a:t>
            </a:r>
            <a:r>
              <a:rPr lang="en-US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=</a:t>
            </a:r>
            <a:r>
              <a:rPr lang="zh-TW" altLang="en-US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耐心的磨合過程</a:t>
            </a:r>
            <a:endParaRPr lang="zh-TW" altLang="en-US" sz="4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zh-TW" dirty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僕人式領導的另一個特質是主要</a:t>
            </a:r>
            <a:r>
              <a:rPr lang="zh-TW" altLang="zh-TW" u="sng" dirty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依靠說服</a:t>
            </a:r>
            <a:r>
              <a:rPr lang="zh-TW" altLang="zh-TW" dirty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而不是定位在組織內的決策權力。僕人式領導 者試圖說服別人，而不是強制遵從法規</a:t>
            </a:r>
            <a:r>
              <a:rPr lang="zh-TW" altLang="zh-TW" dirty="0" smtClean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。。</a:t>
            </a:r>
            <a:endParaRPr lang="zh-TW" altLang="zh-TW" dirty="0">
              <a:solidFill>
                <a:srgbClr val="FFFF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219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/>
              <a:t>Q8: </a:t>
            </a:r>
            <a:r>
              <a:rPr lang="zh-TW" altLang="en-US" sz="3600" dirty="0" smtClean="0"/>
              <a:t>員工是企業的資產也是負擔</a:t>
            </a:r>
            <a:r>
              <a:rPr lang="zh-TW" altLang="en-US" sz="3600" dirty="0" smtClean="0"/>
              <a:t>嗎</a:t>
            </a:r>
            <a:r>
              <a:rPr lang="en-US" altLang="zh-TW" sz="3600" dirty="0" smtClean="0"/>
              <a:t>?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u="sng" dirty="0" smtClean="0">
                <a:solidFill>
                  <a:schemeClr val="bg2">
                    <a:lumMod val="50000"/>
                  </a:schemeClr>
                </a:solidFill>
              </a:rPr>
              <a:t>“</a:t>
            </a:r>
            <a:r>
              <a:rPr lang="zh-TW" altLang="en-US" u="sng" dirty="0" smtClean="0">
                <a:solidFill>
                  <a:srgbClr val="FFFF00"/>
                </a:solidFill>
              </a:rPr>
              <a:t>適任</a:t>
            </a:r>
            <a:r>
              <a:rPr lang="en-US" altLang="zh-TW" u="sng" dirty="0" smtClean="0">
                <a:solidFill>
                  <a:schemeClr val="bg2">
                    <a:lumMod val="50000"/>
                  </a:schemeClr>
                </a:solidFill>
              </a:rPr>
              <a:t>”</a:t>
            </a:r>
            <a:r>
              <a:rPr lang="zh-TW" altLang="en-US" u="sng" dirty="0" smtClean="0">
                <a:solidFill>
                  <a:schemeClr val="tx1">
                    <a:lumMod val="95000"/>
                  </a:schemeClr>
                </a:solidFill>
              </a:rPr>
              <a:t>的員工</a:t>
            </a:r>
            <a:r>
              <a:rPr lang="en-US" altLang="zh-TW" u="sng" dirty="0" smtClean="0">
                <a:solidFill>
                  <a:schemeClr val="tx1">
                    <a:lumMod val="95000"/>
                  </a:schemeClr>
                </a:solidFill>
              </a:rPr>
              <a:t>,</a:t>
            </a:r>
            <a:r>
              <a:rPr lang="zh-TW" altLang="en-US" u="sng" dirty="0" smtClean="0">
                <a:solidFill>
                  <a:schemeClr val="tx1">
                    <a:lumMod val="95000"/>
                  </a:schemeClr>
                </a:solidFill>
              </a:rPr>
              <a:t>才是企業重要的資產</a:t>
            </a:r>
            <a:endParaRPr lang="en-US" altLang="zh-TW" u="sng" dirty="0" smtClean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zh-TW" altLang="en-US" u="sng" dirty="0" smtClean="0">
                <a:solidFill>
                  <a:srgbClr val="FFFF00"/>
                </a:solidFill>
              </a:rPr>
              <a:t>選擇</a:t>
            </a:r>
            <a:r>
              <a:rPr lang="en-US" altLang="zh-TW" u="sng" dirty="0" smtClean="0">
                <a:solidFill>
                  <a:srgbClr val="FFFF00"/>
                </a:solidFill>
              </a:rPr>
              <a:t>”</a:t>
            </a:r>
            <a:r>
              <a:rPr lang="zh-TW" altLang="en-US" u="sng" dirty="0" smtClean="0">
                <a:solidFill>
                  <a:srgbClr val="FFFF00"/>
                </a:solidFill>
              </a:rPr>
              <a:t>適當</a:t>
            </a:r>
            <a:r>
              <a:rPr lang="en-US" altLang="zh-TW" u="sng" dirty="0" smtClean="0">
                <a:solidFill>
                  <a:srgbClr val="FFFF00"/>
                </a:solidFill>
              </a:rPr>
              <a:t>”</a:t>
            </a:r>
            <a:r>
              <a:rPr lang="zh-TW" altLang="en-US" u="sng" dirty="0" smtClean="0">
                <a:solidFill>
                  <a:srgbClr val="FFFF00"/>
                </a:solidFill>
              </a:rPr>
              <a:t>比選擇</a:t>
            </a:r>
            <a:r>
              <a:rPr lang="en-US" altLang="zh-TW" u="sng" dirty="0" smtClean="0">
                <a:solidFill>
                  <a:srgbClr val="FFFF00"/>
                </a:solidFill>
              </a:rPr>
              <a:t>“</a:t>
            </a:r>
            <a:r>
              <a:rPr lang="zh-TW" altLang="en-US" u="sng" dirty="0" smtClean="0">
                <a:solidFill>
                  <a:srgbClr val="FFFF00"/>
                </a:solidFill>
              </a:rPr>
              <a:t>最佳</a:t>
            </a:r>
            <a:r>
              <a:rPr lang="en-US" altLang="zh-TW" u="sng" dirty="0" smtClean="0">
                <a:solidFill>
                  <a:srgbClr val="FFFF00"/>
                </a:solidFill>
              </a:rPr>
              <a:t>” </a:t>
            </a:r>
            <a:r>
              <a:rPr lang="zh-TW" altLang="en-US" u="sng" dirty="0" smtClean="0">
                <a:solidFill>
                  <a:srgbClr val="FFFF00"/>
                </a:solidFill>
              </a:rPr>
              <a:t>來的重要</a:t>
            </a:r>
            <a:r>
              <a:rPr lang="en-US" altLang="zh-TW" u="sng" dirty="0" smtClean="0">
                <a:solidFill>
                  <a:srgbClr val="FFFF00"/>
                </a:solidFill>
              </a:rPr>
              <a:t>(fit&gt; best)</a:t>
            </a:r>
          </a:p>
          <a:p>
            <a:r>
              <a:rPr lang="zh-TW" altLang="en-US" u="sng" dirty="0" smtClean="0">
                <a:solidFill>
                  <a:schemeClr val="tx1">
                    <a:lumMod val="95000"/>
                  </a:schemeClr>
                </a:solidFill>
              </a:rPr>
              <a:t>外在優秀的條件往往只是假象</a:t>
            </a:r>
            <a:r>
              <a:rPr lang="en-US" altLang="zh-TW" u="sng" dirty="0" smtClean="0">
                <a:solidFill>
                  <a:schemeClr val="tx1">
                    <a:lumMod val="95000"/>
                  </a:schemeClr>
                </a:solidFill>
              </a:rPr>
              <a:t>(</a:t>
            </a:r>
            <a:r>
              <a:rPr lang="zh-TW" altLang="en-US" u="sng" dirty="0" smtClean="0">
                <a:solidFill>
                  <a:schemeClr val="tx1">
                    <a:lumMod val="95000"/>
                  </a:schemeClr>
                </a:solidFill>
              </a:rPr>
              <a:t>被蒙蔽</a:t>
            </a:r>
            <a:r>
              <a:rPr lang="en-US" altLang="zh-TW" u="sng" dirty="0" smtClean="0">
                <a:solidFill>
                  <a:schemeClr val="tx1">
                    <a:lumMod val="95000"/>
                  </a:schemeClr>
                </a:solidFill>
              </a:rPr>
              <a:t>)</a:t>
            </a:r>
          </a:p>
          <a:p>
            <a:r>
              <a:rPr lang="zh-TW" altLang="en-US" u="sng" dirty="0" smtClean="0">
                <a:solidFill>
                  <a:schemeClr val="tx1">
                    <a:lumMod val="95000"/>
                  </a:schemeClr>
                </a:solidFill>
              </a:rPr>
              <a:t>企業擇才的考量因素正在變動中</a:t>
            </a:r>
            <a:r>
              <a:rPr lang="en-US" altLang="zh-TW" u="sng" dirty="0" smtClean="0">
                <a:solidFill>
                  <a:schemeClr val="tx1">
                    <a:lumMod val="95000"/>
                  </a:schemeClr>
                </a:solidFill>
              </a:rPr>
              <a:t>:</a:t>
            </a:r>
            <a:r>
              <a:rPr lang="zh-TW" altLang="en-US" u="sng" dirty="0" smtClean="0">
                <a:solidFill>
                  <a:srgbClr val="FFFF00"/>
                </a:solidFill>
              </a:rPr>
              <a:t>品德</a:t>
            </a:r>
            <a:r>
              <a:rPr lang="en-US" altLang="zh-TW" u="sng" dirty="0" smtClean="0">
                <a:solidFill>
                  <a:srgbClr val="FFFF00"/>
                </a:solidFill>
              </a:rPr>
              <a:t>,</a:t>
            </a:r>
            <a:r>
              <a:rPr lang="zh-TW" altLang="en-US" u="sng" dirty="0" smtClean="0">
                <a:solidFill>
                  <a:srgbClr val="FFFF00"/>
                </a:solidFill>
              </a:rPr>
              <a:t>團隊合作與抗壓性的重要性</a:t>
            </a:r>
            <a:endParaRPr lang="zh-TW" altLang="en-US" u="sng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Q9:</a:t>
            </a:r>
            <a:r>
              <a:rPr lang="zh-TW" altLang="en-US" dirty="0" smtClean="0"/>
              <a:t>僵固性</a:t>
            </a:r>
            <a:r>
              <a:rPr lang="en-US" altLang="zh-TW" dirty="0" smtClean="0"/>
              <a:t>(</a:t>
            </a:r>
            <a:r>
              <a:rPr lang="zh-TW" altLang="en-US" dirty="0" smtClean="0"/>
              <a:t>譬如</a:t>
            </a:r>
            <a:r>
              <a:rPr lang="en-US" altLang="zh-TW" dirty="0" smtClean="0"/>
              <a:t>:</a:t>
            </a:r>
            <a:r>
              <a:rPr lang="zh-TW" altLang="en-US" dirty="0" smtClean="0"/>
              <a:t>習性</a:t>
            </a:r>
            <a:r>
              <a:rPr lang="en-US" altLang="zh-TW" dirty="0" smtClean="0"/>
              <a:t>)</a:t>
            </a:r>
            <a:r>
              <a:rPr lang="zh-TW" altLang="en-US" dirty="0" smtClean="0"/>
              <a:t>難以改變</a:t>
            </a:r>
            <a:r>
              <a:rPr lang="zh-TW" altLang="en-US" dirty="0" smtClean="0"/>
              <a:t>嗎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u="sng" dirty="0" smtClean="0">
                <a:solidFill>
                  <a:schemeClr val="tx2">
                    <a:lumMod val="75000"/>
                  </a:schemeClr>
                </a:solidFill>
              </a:rPr>
              <a:t>個性難以改變 但是</a:t>
            </a:r>
            <a:r>
              <a:rPr lang="zh-TW" altLang="en-US" u="sng" dirty="0" smtClean="0">
                <a:solidFill>
                  <a:srgbClr val="FFFF00"/>
                </a:solidFill>
              </a:rPr>
              <a:t>習性可以透過教育與控制手段加以改變</a:t>
            </a:r>
            <a:endParaRPr lang="en-US" altLang="zh-TW" u="sng" dirty="0" smtClean="0">
              <a:solidFill>
                <a:srgbClr val="FFFF00"/>
              </a:solidFill>
            </a:endParaRPr>
          </a:p>
          <a:p>
            <a:r>
              <a:rPr lang="zh-TW" altLang="en-US" u="sng" dirty="0" smtClean="0">
                <a:solidFill>
                  <a:schemeClr val="tx2">
                    <a:lumMod val="75000"/>
                  </a:schemeClr>
                </a:solidFill>
              </a:rPr>
              <a:t>人可以藉由教導以及學習的課程</a:t>
            </a:r>
            <a:r>
              <a:rPr lang="en-US" altLang="zh-TW" u="sng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zh-TW" altLang="en-US" u="sng" dirty="0" smtClean="0">
                <a:solidFill>
                  <a:schemeClr val="tx2">
                    <a:lumMod val="75000"/>
                  </a:schemeClr>
                </a:solidFill>
              </a:rPr>
              <a:t>讓一些原本違反人性的事</a:t>
            </a:r>
            <a:r>
              <a:rPr lang="en-US" altLang="zh-TW" u="sng" dirty="0" smtClean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zh-TW" altLang="en-US" u="sng" dirty="0" smtClean="0">
                <a:solidFill>
                  <a:schemeClr val="tx2">
                    <a:lumMod val="75000"/>
                  </a:schemeClr>
                </a:solidFill>
              </a:rPr>
              <a:t>成為我們的</a:t>
            </a:r>
            <a:r>
              <a:rPr lang="en-US" altLang="zh-TW" u="sng" dirty="0" smtClean="0">
                <a:solidFill>
                  <a:schemeClr val="tx2">
                    <a:lumMod val="75000"/>
                  </a:schemeClr>
                </a:solidFill>
              </a:rPr>
              <a:t>”</a:t>
            </a:r>
            <a:r>
              <a:rPr lang="zh-TW" altLang="en-US" u="sng" dirty="0" smtClean="0">
                <a:solidFill>
                  <a:schemeClr val="tx2">
                    <a:lumMod val="75000"/>
                  </a:schemeClr>
                </a:solidFill>
              </a:rPr>
              <a:t>第二天性</a:t>
            </a:r>
            <a:r>
              <a:rPr lang="en-US" altLang="zh-TW" u="sng" dirty="0" smtClean="0">
                <a:solidFill>
                  <a:schemeClr val="tx2">
                    <a:lumMod val="75000"/>
                  </a:schemeClr>
                </a:solidFill>
              </a:rPr>
              <a:t>”</a:t>
            </a:r>
            <a:endParaRPr lang="zh-TW" altLang="en-US" u="sng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7544" y="0"/>
            <a:ext cx="864096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u"/>
            </a:pPr>
            <a:r>
              <a:rPr lang="en-US" altLang="zh-TW" sz="2800" b="1" dirty="0" smtClean="0">
                <a:ea typeface="標楷體" pitchFamily="65" charset="-120"/>
              </a:rPr>
              <a:t>Q10:</a:t>
            </a:r>
            <a:r>
              <a:rPr lang="zh-TW" altLang="en-US" sz="2800" b="1" dirty="0" smtClean="0">
                <a:ea typeface="標楷體" pitchFamily="65" charset="-120"/>
              </a:rPr>
              <a:t> 僕從式領導部要魅力嗎</a:t>
            </a:r>
            <a:endParaRPr lang="en-US" altLang="zh-TW" sz="2800" b="1" dirty="0" smtClean="0">
              <a:ea typeface="標楷體" pitchFamily="65" charset="-12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u"/>
            </a:pPr>
            <a:r>
              <a:rPr lang="zh-TW" altLang="en-US" sz="2800" b="1" dirty="0" smtClean="0">
                <a:ea typeface="標楷體" pitchFamily="65" charset="-120"/>
              </a:rPr>
              <a:t>現代管理者培養魅力建議具備的條件</a:t>
            </a:r>
            <a:endParaRPr kumimoji="0" lang="zh-TW" altLang="en-US" sz="2800" b="1" dirty="0">
              <a:latin typeface="Arial" charset="0"/>
              <a:ea typeface="標楷體" pitchFamily="65" charset="-120"/>
            </a:endParaRPr>
          </a:p>
        </p:txBody>
      </p:sp>
      <p:graphicFrame>
        <p:nvGraphicFramePr>
          <p:cNvPr id="27" name="資料庫圖表 26"/>
          <p:cNvGraphicFramePr/>
          <p:nvPr/>
        </p:nvGraphicFramePr>
        <p:xfrm>
          <a:off x="0" y="1280808"/>
          <a:ext cx="9468544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" name="矩形 27"/>
          <p:cNvSpPr/>
          <p:nvPr/>
        </p:nvSpPr>
        <p:spPr>
          <a:xfrm>
            <a:off x="1691680" y="1700808"/>
            <a:ext cx="2339102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sz="21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帶打掃頭打掃廁所</a:t>
            </a:r>
            <a:endParaRPr lang="zh-TW" altLang="en-US" sz="2100" dirty="0">
              <a:solidFill>
                <a:srgbClr val="FFFF00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259632" y="2852936"/>
            <a:ext cx="1800493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sz="21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可凝聚向心力</a:t>
            </a:r>
            <a:endParaRPr lang="zh-TW" altLang="en-US" sz="2100" dirty="0">
              <a:solidFill>
                <a:srgbClr val="FFFF00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0" y="4509120"/>
            <a:ext cx="2608406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sz="21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增添個人魅力與才華</a:t>
            </a:r>
            <a:endParaRPr lang="zh-TW" altLang="en-US" sz="2100" dirty="0">
              <a:solidFill>
                <a:srgbClr val="FFFF00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876256" y="4381654"/>
            <a:ext cx="2069797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sz="21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與同事打成一片</a:t>
            </a:r>
            <a:endParaRPr lang="zh-TW" altLang="en-US" sz="2100" dirty="0">
              <a:solidFill>
                <a:srgbClr val="FFFF00"/>
              </a:solidFill>
            </a:endParaRPr>
          </a:p>
        </p:txBody>
      </p:sp>
      <p:cxnSp>
        <p:nvCxnSpPr>
          <p:cNvPr id="33" name="肘形接點 32"/>
          <p:cNvCxnSpPr/>
          <p:nvPr/>
        </p:nvCxnSpPr>
        <p:spPr>
          <a:xfrm rot="10800000">
            <a:off x="3203848" y="1628800"/>
            <a:ext cx="1440160" cy="648072"/>
          </a:xfrm>
          <a:prstGeom prst="bentConnector3">
            <a:avLst>
              <a:gd name="adj1" fmla="val 50000"/>
            </a:avLst>
          </a:prstGeom>
          <a:ln w="254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肘形接點 34"/>
          <p:cNvCxnSpPr/>
          <p:nvPr/>
        </p:nvCxnSpPr>
        <p:spPr>
          <a:xfrm>
            <a:off x="6084168" y="4437112"/>
            <a:ext cx="1440160" cy="504056"/>
          </a:xfrm>
          <a:prstGeom prst="bentConnector3">
            <a:avLst>
              <a:gd name="adj1" fmla="val 50000"/>
            </a:avLst>
          </a:prstGeom>
          <a:ln w="254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肘形接點 38"/>
          <p:cNvCxnSpPr/>
          <p:nvPr/>
        </p:nvCxnSpPr>
        <p:spPr>
          <a:xfrm rot="10800000" flipV="1">
            <a:off x="1907704" y="4509120"/>
            <a:ext cx="1656184" cy="504056"/>
          </a:xfrm>
          <a:prstGeom prst="bentConnector3">
            <a:avLst>
              <a:gd name="adj1" fmla="val 50000"/>
            </a:avLst>
          </a:prstGeom>
          <a:ln w="254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肘形接點 40"/>
          <p:cNvCxnSpPr/>
          <p:nvPr/>
        </p:nvCxnSpPr>
        <p:spPr>
          <a:xfrm rot="10800000">
            <a:off x="2555776" y="2852936"/>
            <a:ext cx="1656184" cy="936104"/>
          </a:xfrm>
          <a:prstGeom prst="bentConnector3">
            <a:avLst>
              <a:gd name="adj1" fmla="val 50000"/>
            </a:avLst>
          </a:prstGeom>
          <a:ln w="254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2035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管理者如何做好管理的工作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1. </a:t>
            </a:r>
            <a:r>
              <a:rPr lang="zh-TW" altLang="en-US" sz="2800" dirty="0" smtClean="0"/>
              <a:t>上行下效</a:t>
            </a:r>
            <a:endParaRPr lang="en-US" altLang="zh-TW" sz="2800" dirty="0" smtClean="0"/>
          </a:p>
          <a:p>
            <a:r>
              <a:rPr lang="en-US" altLang="zh-TW" sz="2800" dirty="0" smtClean="0"/>
              <a:t>2. IQ </a:t>
            </a:r>
            <a:r>
              <a:rPr lang="zh-TW" altLang="en-US" sz="2800" dirty="0" smtClean="0"/>
              <a:t>與</a:t>
            </a:r>
            <a:r>
              <a:rPr lang="en-US" altLang="zh-TW" sz="2800" dirty="0" smtClean="0"/>
              <a:t>EQ </a:t>
            </a:r>
            <a:r>
              <a:rPr lang="zh-TW" altLang="en-US" sz="2800" dirty="0" smtClean="0"/>
              <a:t>並重</a:t>
            </a:r>
            <a:endParaRPr lang="en-US" altLang="zh-TW" sz="2800" dirty="0" smtClean="0"/>
          </a:p>
          <a:p>
            <a:r>
              <a:rPr lang="en-US" altLang="zh-TW" sz="2800" dirty="0" smtClean="0"/>
              <a:t>3.  </a:t>
            </a:r>
            <a:r>
              <a:rPr lang="zh-TW" altLang="en-US" sz="2800" dirty="0" smtClean="0"/>
              <a:t>走動管理發掘問題</a:t>
            </a:r>
            <a:endParaRPr lang="en-US" altLang="zh-TW" sz="2800" dirty="0" smtClean="0"/>
          </a:p>
          <a:p>
            <a:r>
              <a:rPr lang="en-US" altLang="zh-TW" sz="2800" dirty="0" smtClean="0"/>
              <a:t>4.</a:t>
            </a:r>
            <a:r>
              <a:rPr lang="zh-TW" altLang="en-US" sz="2800" dirty="0" smtClean="0"/>
              <a:t>定期監督與回饋</a:t>
            </a:r>
            <a:endParaRPr lang="en-US" altLang="zh-TW" sz="2800" dirty="0" smtClean="0"/>
          </a:p>
          <a:p>
            <a:r>
              <a:rPr lang="en-US" altLang="zh-TW" sz="2800" dirty="0" smtClean="0"/>
              <a:t>5. </a:t>
            </a:r>
            <a:r>
              <a:rPr lang="zh-TW" altLang="en-US" sz="2800" dirty="0" smtClean="0"/>
              <a:t>快速回應</a:t>
            </a:r>
            <a:endParaRPr lang="en-US" altLang="zh-TW" sz="2800" dirty="0" smtClean="0"/>
          </a:p>
          <a:p>
            <a:r>
              <a:rPr lang="en-US" altLang="zh-TW" sz="2800" dirty="0" smtClean="0"/>
              <a:t>6. </a:t>
            </a:r>
            <a:r>
              <a:rPr lang="zh-TW" altLang="en-US" sz="2800" dirty="0" smtClean="0"/>
              <a:t>制度化與彈性的拿捏</a:t>
            </a:r>
            <a:endParaRPr lang="en-US" altLang="zh-TW" sz="2800" dirty="0" smtClean="0"/>
          </a:p>
          <a:p>
            <a:r>
              <a:rPr lang="en-US" altLang="zh-TW" sz="2800" dirty="0" smtClean="0"/>
              <a:t>7.  </a:t>
            </a:r>
            <a:r>
              <a:rPr lang="zh-TW" altLang="en-US" sz="2800" dirty="0" smtClean="0"/>
              <a:t>同理心</a:t>
            </a:r>
            <a:endParaRPr lang="en-US" altLang="zh-TW" sz="2800" dirty="0" smtClean="0"/>
          </a:p>
          <a:p>
            <a:endParaRPr lang="en-US" altLang="zh-TW" sz="2800" dirty="0" smtClean="0"/>
          </a:p>
          <a:p>
            <a:endParaRPr lang="zh-TW" altLang="en-US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r>
              <a:rPr lang="zh-TW" altLang="en-US" sz="3600" dirty="0" smtClean="0"/>
              <a:t>管理者難為</a:t>
            </a:r>
            <a:r>
              <a:rPr lang="en-US" altLang="zh-TW" sz="3600" dirty="0" smtClean="0"/>
              <a:t>,  </a:t>
            </a:r>
            <a:r>
              <a:rPr lang="zh-TW" altLang="en-US" sz="3600" dirty="0" smtClean="0"/>
              <a:t>如何增進管理實務能力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85800" y="1340768"/>
            <a:ext cx="7772400" cy="5112568"/>
          </a:xfrm>
        </p:spPr>
        <p:txBody>
          <a:bodyPr>
            <a:normAutofit/>
          </a:bodyPr>
          <a:lstStyle/>
          <a:p>
            <a:endParaRPr lang="en-US" altLang="zh-TW" dirty="0" smtClean="0"/>
          </a:p>
          <a:p>
            <a:r>
              <a:rPr lang="en-US" altLang="zh-TW" dirty="0" smtClean="0"/>
              <a:t>1</a:t>
            </a:r>
            <a:r>
              <a:rPr lang="en-US" altLang="zh-TW" sz="2400" dirty="0" smtClean="0"/>
              <a:t>.   </a:t>
            </a:r>
            <a:r>
              <a:rPr lang="zh-TW" altLang="en-US" sz="2400" dirty="0" smtClean="0"/>
              <a:t>選擇適任比選擇背景條件優異來的重要</a:t>
            </a:r>
            <a:endParaRPr lang="en-US" altLang="zh-TW" sz="2400" dirty="0" smtClean="0"/>
          </a:p>
          <a:p>
            <a:r>
              <a:rPr lang="en-US" altLang="zh-TW" sz="2400" dirty="0" smtClean="0"/>
              <a:t>2.  </a:t>
            </a:r>
            <a:r>
              <a:rPr lang="zh-TW" altLang="en-US" sz="2400" dirty="0" smtClean="0"/>
              <a:t>管理能力重視實務經驗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歷練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的重要性</a:t>
            </a:r>
            <a:endParaRPr lang="en-US" altLang="zh-TW" sz="2400" dirty="0" smtClean="0"/>
          </a:p>
          <a:p>
            <a:r>
              <a:rPr lang="en-US" altLang="zh-TW" sz="2400" dirty="0" smtClean="0"/>
              <a:t>3.   </a:t>
            </a:r>
            <a:r>
              <a:rPr lang="zh-TW" altLang="en-US" sz="2400" dirty="0" smtClean="0"/>
              <a:t>人才資料庫建立的重要性</a:t>
            </a:r>
            <a:endParaRPr lang="en-US" altLang="zh-TW" sz="2400" dirty="0" smtClean="0"/>
          </a:p>
          <a:p>
            <a:r>
              <a:rPr lang="en-US" altLang="zh-TW" sz="2400" dirty="0" smtClean="0"/>
              <a:t>4.   </a:t>
            </a:r>
            <a:r>
              <a:rPr lang="zh-TW" altLang="en-US" sz="2400" dirty="0" smtClean="0"/>
              <a:t>在職訓練的必要性</a:t>
            </a:r>
            <a:r>
              <a:rPr lang="en-US" altLang="zh-TW" sz="2400" dirty="0" smtClean="0"/>
              <a:t>…..   Ex:</a:t>
            </a:r>
            <a:r>
              <a:rPr lang="zh-TW" altLang="en-US" sz="2400" dirty="0" smtClean="0"/>
              <a:t>情境演練</a:t>
            </a:r>
            <a:r>
              <a:rPr lang="en-US" altLang="zh-TW" sz="2400" dirty="0" smtClean="0"/>
              <a:t>…</a:t>
            </a:r>
            <a:r>
              <a:rPr lang="zh-TW" altLang="en-US" sz="2400" dirty="0" smtClean="0"/>
              <a:t>個案教學啟</a:t>
            </a:r>
            <a:endParaRPr lang="en-US" altLang="zh-TW" sz="2400" dirty="0" smtClean="0"/>
          </a:p>
          <a:p>
            <a:pPr>
              <a:buNone/>
            </a:pPr>
            <a:r>
              <a:rPr lang="en-US" altLang="zh-TW" sz="2400" dirty="0" smtClean="0"/>
              <a:t>              </a:t>
            </a:r>
            <a:r>
              <a:rPr lang="zh-TW" altLang="en-US" sz="2400" dirty="0" smtClean="0"/>
              <a:t>示</a:t>
            </a:r>
            <a:r>
              <a:rPr lang="en-US" altLang="zh-TW" sz="2400" dirty="0" smtClean="0"/>
              <a:t>…….</a:t>
            </a:r>
          </a:p>
          <a:p>
            <a:r>
              <a:rPr lang="en-US" altLang="zh-TW" sz="2400" dirty="0" smtClean="0"/>
              <a:t>5. </a:t>
            </a:r>
            <a:r>
              <a:rPr lang="zh-TW" altLang="en-US" sz="2400" dirty="0" smtClean="0"/>
              <a:t>滿足大多人的期望為期許的目標</a:t>
            </a:r>
            <a:r>
              <a:rPr lang="en-US" altLang="zh-TW" sz="2400" dirty="0" smtClean="0"/>
              <a:t>; </a:t>
            </a:r>
            <a:r>
              <a:rPr lang="zh-TW" altLang="en-US" sz="2400" dirty="0" smtClean="0"/>
              <a:t>然而滿足所有人的期望是理想性的目標</a:t>
            </a:r>
            <a:endParaRPr lang="en-US" altLang="zh-TW" sz="2400" dirty="0" smtClean="0"/>
          </a:p>
          <a:p>
            <a:r>
              <a:rPr lang="en-US" altLang="zh-TW" sz="2400" dirty="0" smtClean="0"/>
              <a:t>6.  </a:t>
            </a:r>
            <a:r>
              <a:rPr lang="zh-TW" altLang="en-US" sz="2400" dirty="0" smtClean="0"/>
              <a:t>個性雖然難改變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但是心境與調適是可以隨著歷練以及重大事件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譬如</a:t>
            </a:r>
            <a:r>
              <a:rPr lang="en-US" altLang="zh-TW" sz="2400" dirty="0" smtClean="0"/>
              <a:t>: </a:t>
            </a:r>
            <a:r>
              <a:rPr lang="zh-TW" altLang="en-US" sz="2400" dirty="0" smtClean="0"/>
              <a:t>大病痊愈 </a:t>
            </a:r>
            <a:r>
              <a:rPr lang="en-US" altLang="zh-TW" sz="2400" dirty="0" smtClean="0"/>
              <a:t>&amp; </a:t>
            </a:r>
            <a:r>
              <a:rPr lang="zh-TW" altLang="en-US" sz="2400" dirty="0" smtClean="0"/>
              <a:t>宗教洗禮</a:t>
            </a:r>
            <a:r>
              <a:rPr lang="en-US" altLang="zh-TW" sz="2400" dirty="0" smtClean="0"/>
              <a:t>….)</a:t>
            </a:r>
            <a:r>
              <a:rPr lang="zh-TW" altLang="en-US" sz="2400" dirty="0" smtClean="0"/>
              <a:t>而改變</a:t>
            </a:r>
            <a:endParaRPr lang="zh-TW" altLang="en-US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>
                <a:ea typeface="新細明體" charset="-120"/>
              </a:rPr>
              <a:t>從命理學看人才徵選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0" y="1772816"/>
            <a:ext cx="9144000" cy="2304256"/>
          </a:xfrm>
        </p:spPr>
        <p:txBody>
          <a:bodyPr>
            <a:normAutofit fontScale="92500"/>
          </a:bodyPr>
          <a:lstStyle/>
          <a:p>
            <a:pPr eaLnBrk="1" hangingPunct="1">
              <a:buClrTx/>
              <a:buFont typeface="Wingdings" pitchFamily="2" charset="2"/>
              <a:buChar char="l"/>
            </a:pPr>
            <a:r>
              <a:rPr lang="en-US" altLang="zh-TW" dirty="0" smtClean="0">
                <a:ea typeface="新細明體" charset="-120"/>
              </a:rPr>
              <a:t>Ex:</a:t>
            </a:r>
            <a:r>
              <a:rPr lang="zh-TW" altLang="en-US" dirty="0" smtClean="0">
                <a:ea typeface="新細明體" charset="-120"/>
              </a:rPr>
              <a:t>國內一家知名航空公司應徵空姐，請到面相大師參與面試過程 </a:t>
            </a:r>
            <a:r>
              <a:rPr lang="en-US" altLang="zh-TW" dirty="0" smtClean="0">
                <a:ea typeface="新細明體" charset="-120"/>
              </a:rPr>
              <a:t>(</a:t>
            </a:r>
            <a:r>
              <a:rPr lang="zh-TW" altLang="en-US" dirty="0" smtClean="0">
                <a:ea typeface="新細明體" charset="-120"/>
              </a:rPr>
              <a:t>譬如</a:t>
            </a:r>
            <a:r>
              <a:rPr lang="en-US" altLang="zh-TW" dirty="0" smtClean="0">
                <a:ea typeface="新細明體" charset="-120"/>
              </a:rPr>
              <a:t>:</a:t>
            </a:r>
            <a:r>
              <a:rPr lang="zh-TW" altLang="en-US" dirty="0" smtClean="0">
                <a:ea typeface="新細明體" charset="-120"/>
              </a:rPr>
              <a:t>耳朵色黑</a:t>
            </a:r>
            <a:r>
              <a:rPr lang="en-US" altLang="zh-TW" dirty="0" smtClean="0">
                <a:ea typeface="新細明體" charset="-120"/>
              </a:rPr>
              <a:t>;</a:t>
            </a:r>
            <a:r>
              <a:rPr lang="zh-TW" altLang="en-US" dirty="0" smtClean="0">
                <a:ea typeface="新細明體" charset="-120"/>
              </a:rPr>
              <a:t>兩枚間黯淡</a:t>
            </a:r>
            <a:r>
              <a:rPr lang="en-US" altLang="zh-TW" dirty="0" smtClean="0">
                <a:ea typeface="新細明體" charset="-120"/>
              </a:rPr>
              <a:t>;</a:t>
            </a:r>
            <a:r>
              <a:rPr lang="zh-TW" altLang="en-US" dirty="0" smtClean="0">
                <a:ea typeface="新細明體" charset="-120"/>
              </a:rPr>
              <a:t>額角部分長茸毛</a:t>
            </a:r>
            <a:r>
              <a:rPr lang="en-US" altLang="zh-TW" dirty="0" smtClean="0">
                <a:ea typeface="新細明體" charset="-120"/>
              </a:rPr>
              <a:t>; </a:t>
            </a:r>
            <a:r>
              <a:rPr lang="zh-TW" altLang="en-US" dirty="0" smtClean="0">
                <a:ea typeface="新細明體" charset="-120"/>
              </a:rPr>
              <a:t>額頭成灰色且出現直紋</a:t>
            </a:r>
            <a:r>
              <a:rPr lang="en-US" altLang="zh-TW" dirty="0" smtClean="0">
                <a:ea typeface="新細明體" charset="-120"/>
              </a:rPr>
              <a:t>….)</a:t>
            </a:r>
            <a:r>
              <a:rPr lang="zh-TW" altLang="en-US" dirty="0" smtClean="0">
                <a:ea typeface="新細明體" charset="-120"/>
              </a:rPr>
              <a:t>，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zh-TW" altLang="en-US" dirty="0" smtClean="0">
                <a:ea typeface="新細明體" charset="-120"/>
              </a:rPr>
              <a:t>將有「墜機臉」的女生刪除。</a:t>
            </a:r>
          </a:p>
          <a:p>
            <a:pPr>
              <a:buClrTx/>
              <a:buFont typeface="Wingdings" pitchFamily="2" charset="2"/>
              <a:buChar char="l"/>
            </a:pPr>
            <a:r>
              <a:rPr lang="en-US" altLang="zh-TW" dirty="0" smtClean="0">
                <a:ea typeface="新細明體" charset="-120"/>
              </a:rPr>
              <a:t>Ex:</a:t>
            </a:r>
            <a:r>
              <a:rPr lang="zh-TW" altLang="en-US" dirty="0" smtClean="0">
                <a:ea typeface="新細明體" charset="-120"/>
              </a:rPr>
              <a:t>想要升官的人，筆劃、生肖與生辰八字不可以與老闆相沖。</a:t>
            </a:r>
          </a:p>
        </p:txBody>
      </p:sp>
      <p:pic>
        <p:nvPicPr>
          <p:cNvPr id="35844" name="Picture 4" descr="http://news.tvbs.com.tw/static/forum_attachment/img/200402/08/keri-200402081931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4476750"/>
            <a:ext cx="3352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8" descr="http://www.yiqishow.com/uploads/allimg/20120618/20120618003734902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8538" y="4476750"/>
            <a:ext cx="26574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6" name="投影片編號版面配置區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992938" y="6483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5EF43928-8579-4D06-820F-3F359602725C}" type="slidenum">
              <a:rPr lang="zh-TW" altLang="en-US">
                <a:ea typeface="新細明體" charset="-120"/>
              </a:rPr>
              <a:pPr/>
              <a:t>26</a:t>
            </a:fld>
            <a:endParaRPr lang="zh-TW" altLang="en-US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案例 </a:t>
            </a:r>
            <a:r>
              <a:rPr lang="en-US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–</a:t>
            </a:r>
            <a:r>
              <a:rPr lang="zh-TW" altLang="en-US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新聞實例    </a:t>
            </a:r>
            <a:endParaRPr lang="zh-TW" altLang="en-US" sz="4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964488" cy="5069160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b="1" dirty="0"/>
              <a:t>台師大師生募款 為獨居長者修繕房屋</a:t>
            </a:r>
          </a:p>
          <a:p>
            <a:pPr marL="0" indent="0">
              <a:buNone/>
            </a:pPr>
            <a:r>
              <a:rPr lang="en-US" altLang="zh-TW" dirty="0" smtClean="0">
                <a:hlinkClick r:id="rId3"/>
              </a:rPr>
              <a:t>https://tw.news.yahoo.com/%E5%8F%B0%E5%B8%AB%E5%A4%A7%E5%B8%AB%E7%94%9F%E5%8B%9F%E6%AC%BE-%E7%82%BA%E7%8D%A8%E5%B1%85%E9%95%B7%E8%80%85%E4%BF%AE%E7%B9%95%E6%88%BF%E5%B1%8B-095110201.html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b="1" dirty="0"/>
              <a:t>暑期實習 大學生上</a:t>
            </a:r>
            <a:r>
              <a:rPr lang="en-US" altLang="zh-TW" b="1" dirty="0"/>
              <a:t>"</a:t>
            </a:r>
            <a:r>
              <a:rPr lang="zh-TW" altLang="en-US" b="1" dirty="0"/>
              <a:t>僕人式領導課程</a:t>
            </a:r>
            <a:r>
              <a:rPr lang="en-US" altLang="zh-TW" b="1" dirty="0" smtClean="0"/>
              <a:t>"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>
                <a:hlinkClick r:id="rId4"/>
              </a:rPr>
              <a:t>https://tw.news.yahoo.com/%E6%9A%91%E6%9C%9F%E5%AF%A6%E7%BF%92-%E5%A4%A7%E5%AD%B8%E7%94%9F%E4%B8%8A-%</a:t>
            </a:r>
            <a:r>
              <a:rPr lang="en-US" altLang="zh-TW" dirty="0" smtClean="0">
                <a:hlinkClick r:id="rId4"/>
              </a:rPr>
              <a:t>E5%83%95%E4%BA%BA%E5%BC%8F%E9%A0%98%E5%B0%8E%E8%AA%B2%E7%A8%8B-011532322.html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19214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案例 </a:t>
            </a:r>
            <a:r>
              <a:rPr lang="en-US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–</a:t>
            </a:r>
            <a:r>
              <a:rPr lang="zh-TW" altLang="en-US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新聞實例    </a:t>
            </a:r>
            <a:endParaRPr lang="zh-TW" altLang="en-US" sz="4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0" y="1556792"/>
            <a:ext cx="9144000" cy="5301208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b="1" dirty="0"/>
              <a:t>領導人應該像園丁，而不是</a:t>
            </a:r>
            <a:r>
              <a:rPr lang="zh-TW" altLang="en-US" b="1" dirty="0" smtClean="0"/>
              <a:t>棋手</a:t>
            </a:r>
            <a:endParaRPr lang="en-US" altLang="zh-TW" b="1" dirty="0" smtClean="0"/>
          </a:p>
          <a:p>
            <a:pPr marL="0" indent="0">
              <a:buNone/>
            </a:pPr>
            <a:r>
              <a:rPr lang="en-US" altLang="zh-TW" b="1" dirty="0">
                <a:hlinkClick r:id="rId2"/>
              </a:rPr>
              <a:t>https://tw.news.yahoo.com/%E9%A0%98%E5%B0%8E%E4%BA%BA%E6%87%89%E8%A9%B2%E5%83%8F%E5%9C%92%E4%B8%81-%</a:t>
            </a:r>
            <a:r>
              <a:rPr lang="en-US" altLang="zh-TW" b="1" dirty="0" smtClean="0">
                <a:hlinkClick r:id="rId2"/>
              </a:rPr>
              <a:t>E8%80%8C%E4%B8%8D%E6%98%AF%E6%A3%8B%E6%89%8B-112755312.html</a:t>
            </a:r>
            <a:endParaRPr lang="en-US" altLang="zh-TW" b="1" dirty="0"/>
          </a:p>
          <a:p>
            <a:pPr marL="0" indent="0">
              <a:buNone/>
            </a:pPr>
            <a:endParaRPr lang="en-US" altLang="zh-TW" b="1" dirty="0" smtClean="0"/>
          </a:p>
          <a:p>
            <a:pPr>
              <a:buFont typeface="Wingdings" pitchFamily="2" charset="2"/>
              <a:buChar char="p"/>
            </a:pPr>
            <a:r>
              <a:rPr lang="zh-TW" altLang="en-US" b="1" dirty="0"/>
              <a:t>哈燒觀點／管理明星球員 請用僕人式</a:t>
            </a:r>
            <a:r>
              <a:rPr lang="zh-TW" altLang="en-US" b="1" dirty="0" smtClean="0"/>
              <a:t>領導</a:t>
            </a:r>
            <a:endParaRPr lang="en-US" altLang="zh-TW" b="1" dirty="0" smtClean="0"/>
          </a:p>
          <a:p>
            <a:pPr marL="0" indent="0">
              <a:buNone/>
            </a:pPr>
            <a:r>
              <a:rPr lang="en-US" altLang="zh-TW" b="1" dirty="0">
                <a:hlinkClick r:id="rId3"/>
              </a:rPr>
              <a:t>http://money.udn.com/money/story/6674/990025-%E5%93%88%E7%87%92%E8%A7%80%E9%BB%9E%EF%BC%8F%E7%AE%A1%E7%90%86%E6%98%8E%E6%98%9F%E7%90%83%E5%93%A1-%</a:t>
            </a:r>
            <a:r>
              <a:rPr lang="en-US" altLang="zh-TW" b="1" dirty="0" smtClean="0">
                <a:hlinkClick r:id="rId3"/>
              </a:rPr>
              <a:t>E8%AB%8B%E7%94%A8%E5%83%95%E4%BA%BA%E5%BC%8F%E9%A0%98%E5%B0%8E</a:t>
            </a:r>
            <a:endParaRPr lang="en-US" altLang="zh-TW" b="1" dirty="0" smtClean="0"/>
          </a:p>
          <a:p>
            <a:pPr marL="0" indent="0">
              <a:buNone/>
            </a:pPr>
            <a:endParaRPr lang="zh-TW" altLang="en-US" b="1" dirty="0"/>
          </a:p>
          <a:p>
            <a:pPr marL="0" indent="0">
              <a:buNone/>
            </a:pPr>
            <a:endParaRPr lang="zh-TW" altLang="en-US" b="1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0398748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  </a:t>
            </a:r>
            <a:r>
              <a:rPr lang="zh-TW" altLang="en-US" dirty="0" smtClean="0">
                <a:solidFill>
                  <a:schemeClr val="tx1">
                    <a:lumMod val="95000"/>
                  </a:schemeClr>
                </a:solidFill>
                <a:latin typeface="標楷體" pitchFamily="65" charset="-120"/>
                <a:ea typeface="標楷體" pitchFamily="65" charset="-120"/>
              </a:rPr>
              <a:t>領導力的條件為何</a:t>
            </a:r>
            <a:r>
              <a:rPr lang="en-US" altLang="zh-TW" dirty="0" smtClean="0">
                <a:solidFill>
                  <a:schemeClr val="tx1">
                    <a:lumMod val="95000"/>
                  </a:schemeClr>
                </a:solidFill>
                <a:latin typeface="標楷體" pitchFamily="65" charset="-120"/>
                <a:ea typeface="標楷體" pitchFamily="65" charset="-120"/>
              </a:rPr>
              <a:t>?</a:t>
            </a:r>
            <a:endParaRPr lang="zh-TW" altLang="en-US" dirty="0">
              <a:solidFill>
                <a:schemeClr val="tx1">
                  <a:lumMod val="9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u="sng" dirty="0" smtClean="0">
                <a:solidFill>
                  <a:schemeClr val="tx1">
                    <a:lumMod val="95000"/>
                  </a:schemeClr>
                </a:solidFill>
              </a:rPr>
              <a:t>具備邏輯思考力與合理的判斷力</a:t>
            </a:r>
            <a:endParaRPr lang="en-US" altLang="zh-TW" u="sng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altLang="zh-TW" dirty="0" smtClean="0">
                <a:solidFill>
                  <a:schemeClr val="tx1">
                    <a:lumMod val="95000"/>
                  </a:schemeClr>
                </a:solidFill>
              </a:rPr>
              <a:t>   (1) </a:t>
            </a:r>
            <a:r>
              <a:rPr lang="zh-TW" altLang="en-US" dirty="0" smtClean="0">
                <a:solidFill>
                  <a:schemeClr val="tx1">
                    <a:lumMod val="95000"/>
                  </a:schemeClr>
                </a:solidFill>
              </a:rPr>
              <a:t>邏輯</a:t>
            </a:r>
            <a:r>
              <a:rPr lang="en-US" altLang="zh-TW" dirty="0" smtClean="0">
                <a:solidFill>
                  <a:schemeClr val="tx1">
                    <a:lumMod val="95000"/>
                  </a:schemeClr>
                </a:solidFill>
              </a:rPr>
              <a:t>: </a:t>
            </a:r>
            <a:r>
              <a:rPr lang="zh-TW" altLang="en-US" dirty="0" smtClean="0">
                <a:solidFill>
                  <a:schemeClr val="tx1">
                    <a:lumMod val="95000"/>
                  </a:schemeClr>
                </a:solidFill>
              </a:rPr>
              <a:t>有根據而且前提是對的 </a:t>
            </a:r>
            <a:r>
              <a:rPr lang="en-US" altLang="zh-TW" dirty="0" smtClean="0">
                <a:solidFill>
                  <a:schemeClr val="tx1">
                    <a:lumMod val="95000"/>
                  </a:schemeClr>
                </a:solidFill>
              </a:rPr>
              <a:t>(</a:t>
            </a:r>
            <a:r>
              <a:rPr lang="zh-TW" altLang="en-US" dirty="0" smtClean="0">
                <a:solidFill>
                  <a:schemeClr val="tx1">
                    <a:lumMod val="95000"/>
                  </a:schemeClr>
                </a:solidFill>
              </a:rPr>
              <a:t>經得起考驗</a:t>
            </a:r>
            <a:r>
              <a:rPr lang="en-US" altLang="zh-TW" dirty="0" smtClean="0">
                <a:solidFill>
                  <a:schemeClr val="tx1">
                    <a:lumMod val="95000"/>
                  </a:schemeClr>
                </a:solidFill>
              </a:rPr>
              <a:t>…)</a:t>
            </a:r>
          </a:p>
          <a:p>
            <a:pPr marL="0" indent="0">
              <a:buNone/>
            </a:pPr>
            <a:r>
              <a:rPr lang="en-US" altLang="zh-TW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altLang="zh-TW" dirty="0" smtClean="0">
                <a:solidFill>
                  <a:schemeClr val="tx1">
                    <a:lumMod val="95000"/>
                  </a:schemeClr>
                </a:solidFill>
              </a:rPr>
              <a:t>       ex: </a:t>
            </a:r>
            <a:r>
              <a:rPr lang="zh-TW" altLang="en-US" dirty="0" smtClean="0">
                <a:solidFill>
                  <a:schemeClr val="tx1">
                    <a:lumMod val="95000"/>
                  </a:schemeClr>
                </a:solidFill>
              </a:rPr>
              <a:t>核電是絕對安全的</a:t>
            </a:r>
            <a:r>
              <a:rPr lang="en-US" altLang="zh-TW" dirty="0" smtClean="0">
                <a:solidFill>
                  <a:schemeClr val="tx1">
                    <a:lumMod val="95000"/>
                  </a:schemeClr>
                </a:solidFill>
              </a:rPr>
              <a:t>--- (</a:t>
            </a:r>
            <a:r>
              <a:rPr lang="zh-TW" altLang="en-US" dirty="0" smtClean="0">
                <a:solidFill>
                  <a:schemeClr val="tx1">
                    <a:lumMod val="95000"/>
                  </a:schemeClr>
                </a:solidFill>
              </a:rPr>
              <a:t>感性直覺</a:t>
            </a:r>
            <a:r>
              <a:rPr lang="en-US" altLang="zh-TW" dirty="0" smtClean="0">
                <a:solidFill>
                  <a:schemeClr val="tx1">
                    <a:lumMod val="95000"/>
                  </a:schemeClr>
                </a:solidFill>
              </a:rPr>
              <a:t>)---NO</a:t>
            </a:r>
          </a:p>
          <a:p>
            <a:pPr marL="0" indent="0">
              <a:buNone/>
            </a:pPr>
            <a:endParaRPr lang="en-US" altLang="zh-TW" dirty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en-US" altLang="zh-TW" dirty="0" smtClean="0">
                <a:solidFill>
                  <a:schemeClr val="tx1">
                    <a:lumMod val="95000"/>
                  </a:schemeClr>
                </a:solidFill>
              </a:rPr>
              <a:t>     (2)</a:t>
            </a:r>
            <a:r>
              <a:rPr lang="zh-TW" altLang="en-US" dirty="0" smtClean="0">
                <a:solidFill>
                  <a:schemeClr val="tx1">
                    <a:lumMod val="95000"/>
                  </a:schemeClr>
                </a:solidFill>
              </a:rPr>
              <a:t>合理的思考</a:t>
            </a:r>
            <a:r>
              <a:rPr lang="en-US" altLang="zh-TW" dirty="0" smtClean="0">
                <a:solidFill>
                  <a:schemeClr val="tx1">
                    <a:lumMod val="95000"/>
                  </a:schemeClr>
                </a:solidFill>
              </a:rPr>
              <a:t>=</a:t>
            </a:r>
            <a:r>
              <a:rPr lang="zh-TW" altLang="en-US" dirty="0" smtClean="0">
                <a:solidFill>
                  <a:schemeClr val="tx1">
                    <a:lumMod val="95000"/>
                  </a:schemeClr>
                </a:solidFill>
              </a:rPr>
              <a:t>務實的思考</a:t>
            </a:r>
            <a:endParaRPr lang="en-US" altLang="zh-TW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altLang="zh-TW" dirty="0" smtClean="0">
                <a:solidFill>
                  <a:schemeClr val="tx1">
                    <a:lumMod val="95000"/>
                  </a:schemeClr>
                </a:solidFill>
              </a:rPr>
              <a:t>            </a:t>
            </a:r>
            <a:r>
              <a:rPr lang="zh-TW" altLang="en-US" dirty="0">
                <a:solidFill>
                  <a:schemeClr val="tx1">
                    <a:lumMod val="95000"/>
                  </a:schemeClr>
                </a:solidFill>
              </a:rPr>
              <a:t>徹底追求務實</a:t>
            </a:r>
            <a:r>
              <a:rPr lang="zh-TW" altLang="en-US" dirty="0" smtClean="0">
                <a:solidFill>
                  <a:schemeClr val="tx1">
                    <a:lumMod val="95000"/>
                  </a:schemeClr>
                </a:solidFill>
              </a:rPr>
              <a:t>主義</a:t>
            </a:r>
            <a:r>
              <a:rPr lang="en-US" altLang="zh-TW" dirty="0" smtClean="0">
                <a:solidFill>
                  <a:schemeClr val="tx1">
                    <a:lumMod val="95000"/>
                  </a:schemeClr>
                </a:solidFill>
              </a:rPr>
              <a:t>= </a:t>
            </a:r>
            <a:r>
              <a:rPr lang="zh-TW" altLang="en-US" dirty="0" smtClean="0">
                <a:solidFill>
                  <a:schemeClr val="tx1">
                    <a:lumMod val="95000"/>
                  </a:schemeClr>
                </a:solidFill>
              </a:rPr>
              <a:t>要求自己理解透明的事</a:t>
            </a:r>
            <a:endParaRPr lang="en-US" altLang="zh-TW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en-US" altLang="zh-TW" dirty="0" smtClean="0">
                <a:solidFill>
                  <a:schemeClr val="tx1">
                    <a:lumMod val="95000"/>
                  </a:schemeClr>
                </a:solidFill>
              </a:rPr>
              <a:t>                 </a:t>
            </a:r>
            <a:r>
              <a:rPr lang="zh-TW" altLang="en-US" dirty="0" smtClean="0">
                <a:solidFill>
                  <a:schemeClr val="tx1">
                    <a:lumMod val="95000"/>
                  </a:schemeClr>
                </a:solidFill>
              </a:rPr>
              <a:t>實與人性現實</a:t>
            </a:r>
            <a:endParaRPr lang="en-US" altLang="zh-TW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altLang="zh-TW" dirty="0" smtClean="0">
                <a:solidFill>
                  <a:schemeClr val="tx1">
                    <a:lumMod val="95000"/>
                  </a:schemeClr>
                </a:solidFill>
              </a:rPr>
              <a:t>               </a:t>
            </a:r>
          </a:p>
          <a:p>
            <a:pPr marL="0" indent="0">
              <a:buNone/>
            </a:pPr>
            <a:r>
              <a:rPr lang="en-US" altLang="zh-TW" dirty="0">
                <a:solidFill>
                  <a:schemeClr val="tx1">
                    <a:lumMod val="95000"/>
                  </a:schemeClr>
                </a:solidFill>
              </a:rPr>
              <a:t>  </a:t>
            </a:r>
            <a:r>
              <a:rPr lang="en-US" altLang="zh-TW" dirty="0" smtClean="0">
                <a:solidFill>
                  <a:schemeClr val="tx1">
                    <a:lumMod val="95000"/>
                  </a:schemeClr>
                </a:solidFill>
              </a:rPr>
              <a:t>        ex:</a:t>
            </a:r>
            <a:r>
              <a:rPr lang="zh-TW" altLang="en-US" dirty="0" smtClean="0">
                <a:solidFill>
                  <a:schemeClr val="tx1">
                    <a:lumMod val="95000"/>
                  </a:schemeClr>
                </a:solidFill>
              </a:rPr>
              <a:t>過於理想化</a:t>
            </a:r>
            <a:r>
              <a:rPr lang="en-US" altLang="zh-TW" dirty="0" smtClean="0">
                <a:solidFill>
                  <a:schemeClr val="tx1">
                    <a:lumMod val="95000"/>
                  </a:schemeClr>
                </a:solidFill>
              </a:rPr>
              <a:t>=</a:t>
            </a:r>
            <a:r>
              <a:rPr lang="zh-TW" altLang="en-US" dirty="0" smtClean="0">
                <a:solidFill>
                  <a:schemeClr val="tx1">
                    <a:lumMod val="95000"/>
                  </a:schemeClr>
                </a:solidFill>
              </a:rPr>
              <a:t>脫離現實</a:t>
            </a:r>
            <a:r>
              <a:rPr lang="en-US" altLang="zh-TW" dirty="0" smtClean="0">
                <a:solidFill>
                  <a:schemeClr val="tx1">
                    <a:lumMod val="95000"/>
                  </a:schemeClr>
                </a:solidFill>
              </a:rPr>
              <a:t>=</a:t>
            </a:r>
            <a:r>
              <a:rPr lang="zh-TW" altLang="en-US" dirty="0" smtClean="0">
                <a:solidFill>
                  <a:schemeClr val="tx1">
                    <a:lumMod val="95000"/>
                  </a:schemeClr>
                </a:solidFill>
              </a:rPr>
              <a:t>違背大多數民意</a:t>
            </a:r>
            <a:endParaRPr lang="en-US" altLang="zh-TW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altLang="zh-TW" dirty="0" smtClean="0">
                <a:solidFill>
                  <a:schemeClr val="tx1">
                    <a:lumMod val="95000"/>
                  </a:schemeClr>
                </a:solidFill>
              </a:rPr>
              <a:t>             </a:t>
            </a:r>
          </a:p>
          <a:p>
            <a:pPr marL="0" indent="0">
              <a:buNone/>
            </a:pP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643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Q1: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管理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=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領導嗎？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</p:spPr>
        <p:txBody>
          <a:bodyPr/>
          <a:lstStyle/>
          <a:p>
            <a:fld id="{1B6E1168-4760-4A7F-8472-58EFA64CED4A}" type="slidenum">
              <a:rPr lang="zh-TW" altLang="en-US" smtClean="0"/>
              <a:pPr/>
              <a:t>3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1340768"/>
            <a:ext cx="8137153" cy="482508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TW" b="1" dirty="0" smtClean="0">
              <a:solidFill>
                <a:srgbClr val="7030A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TW" altLang="en-US" b="1" dirty="0" smtClean="0">
                <a:solidFill>
                  <a:schemeClr val="tx1">
                    <a:lumMod val="75000"/>
                  </a:schemeClr>
                </a:solidFill>
              </a:rPr>
              <a:t>領導者遇到超乎預期的改變，該怎麼辦？</a:t>
            </a:r>
            <a:endParaRPr lang="en-US" altLang="zh-TW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zh-TW" altLang="en-US" dirty="0" smtClean="0"/>
              <a:t>避免陷入混亂與不安</a:t>
            </a:r>
            <a:endParaRPr lang="en-US" altLang="zh-TW" dirty="0" smtClean="0"/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zh-TW" altLang="en-US" dirty="0"/>
              <a:t>鎮定自</a:t>
            </a:r>
            <a:r>
              <a:rPr lang="zh-TW" altLang="en-US" dirty="0" smtClean="0"/>
              <a:t>處，用更大的視野與格局面對變局</a:t>
            </a:r>
            <a:endParaRPr lang="en-US" altLang="zh-TW" dirty="0" smtClean="0"/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zh-TW" altLang="en-US" dirty="0"/>
              <a:t>讓軍心渙散的組織凝聚</a:t>
            </a:r>
            <a:r>
              <a:rPr lang="zh-TW" altLang="en-US" dirty="0" smtClean="0"/>
              <a:t>起來，穿越變動的危機</a:t>
            </a:r>
            <a:endParaRPr lang="en-US" altLang="zh-TW" dirty="0" smtClean="0"/>
          </a:p>
          <a:p>
            <a:pPr>
              <a:spcAft>
                <a:spcPts val="0"/>
              </a:spcAft>
            </a:pPr>
            <a:r>
              <a:rPr lang="en-US" altLang="zh-TW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2010</a:t>
            </a:r>
            <a:r>
              <a:rPr lang="zh-TW" altLang="en-US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年</a:t>
            </a:r>
            <a:r>
              <a:rPr lang="en-US" altLang="zh-TW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08</a:t>
            </a:r>
            <a:r>
              <a:rPr lang="zh-TW" altLang="en-US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月</a:t>
            </a:r>
            <a:r>
              <a:rPr lang="en-US" altLang="zh-TW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05</a:t>
            </a:r>
            <a:r>
              <a:rPr lang="zh-TW" altLang="en-US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日</a:t>
            </a:r>
            <a:r>
              <a:rPr lang="zh-TW" altLang="en-US" b="1" u="sng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智利</a:t>
            </a:r>
            <a:r>
              <a:rPr lang="zh-TW" altLang="en-US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發生震驚全球的</a:t>
            </a:r>
            <a:r>
              <a:rPr lang="zh-TW" altLang="en-US" u="sng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礦坑坍塌事件</a:t>
            </a:r>
            <a:r>
              <a:rPr lang="zh-TW" altLang="en-US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，三十三名礦工被埋在</a:t>
            </a:r>
            <a:r>
              <a:rPr lang="en-US" altLang="zh-TW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625</a:t>
            </a:r>
            <a:r>
              <a:rPr lang="zh-TW" altLang="en-US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公尺深的地底，受困</a:t>
            </a:r>
            <a:r>
              <a:rPr lang="en-US" altLang="zh-TW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69</a:t>
            </a:r>
            <a:r>
              <a:rPr lang="zh-TW" altLang="en-US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天後，全數被救出</a:t>
            </a:r>
            <a:endParaRPr lang="en-US" altLang="zh-TW" dirty="0" smtClean="0">
              <a:solidFill>
                <a:schemeClr val="tx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zh-TW" alt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他們是如何辦到的？</a:t>
            </a:r>
            <a:endParaRPr lang="en-US" altLang="zh-TW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386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>
                <a:solidFill>
                  <a:schemeClr val="tx1">
                    <a:lumMod val="95000"/>
                  </a:schemeClr>
                </a:solidFill>
                <a:latin typeface="標楷體" pitchFamily="65" charset="-120"/>
                <a:ea typeface="標楷體" pitchFamily="65" charset="-120"/>
              </a:rPr>
              <a:t>領導力的條件</a:t>
            </a:r>
            <a:r>
              <a:rPr lang="zh-TW" altLang="en-US" sz="4000" dirty="0" smtClean="0">
                <a:solidFill>
                  <a:schemeClr val="tx1">
                    <a:lumMod val="95000"/>
                  </a:schemeClr>
                </a:solidFill>
                <a:latin typeface="標楷體" pitchFamily="65" charset="-120"/>
                <a:ea typeface="標楷體" pitchFamily="65" charset="-120"/>
              </a:rPr>
              <a:t>為何</a:t>
            </a:r>
            <a:r>
              <a:rPr lang="en-US" altLang="zh-TW" sz="4000" dirty="0" smtClean="0">
                <a:solidFill>
                  <a:schemeClr val="tx1">
                    <a:lumMod val="95000"/>
                  </a:schemeClr>
                </a:solidFill>
                <a:latin typeface="標楷體" pitchFamily="65" charset="-120"/>
                <a:ea typeface="標楷體" pitchFamily="65" charset="-120"/>
              </a:rPr>
              <a:t>?</a:t>
            </a:r>
            <a:endParaRPr lang="zh-TW" altLang="en-US" sz="4000" dirty="0">
              <a:solidFill>
                <a:schemeClr val="tx1">
                  <a:lumMod val="9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sz="3200" u="sng" dirty="0" smtClean="0">
                <a:solidFill>
                  <a:schemeClr val="tx1">
                    <a:lumMod val="95000"/>
                  </a:schemeClr>
                </a:solidFill>
                <a:latin typeface="標楷體" pitchFamily="65" charset="-120"/>
                <a:ea typeface="標楷體" pitchFamily="65" charset="-120"/>
              </a:rPr>
              <a:t>領導能力需要膽量</a:t>
            </a:r>
            <a:endParaRPr lang="en-US" altLang="zh-TW" sz="3200" u="sng" dirty="0" smtClean="0">
              <a:solidFill>
                <a:schemeClr val="tx1">
                  <a:lumMod val="9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200" dirty="0" smtClean="0">
                <a:solidFill>
                  <a:schemeClr val="tx1">
                    <a:lumMod val="95000"/>
                  </a:schemeClr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3200" dirty="0" smtClean="0">
                <a:solidFill>
                  <a:schemeClr val="tx1">
                    <a:lumMod val="95000"/>
                  </a:schemeClr>
                </a:solidFill>
                <a:latin typeface="標楷體" pitchFamily="65" charset="-120"/>
                <a:ea typeface="標楷體" pitchFamily="65" charset="-120"/>
              </a:rPr>
              <a:t>大膽無畏的必要條件</a:t>
            </a:r>
            <a:r>
              <a:rPr lang="en-US" altLang="zh-TW" sz="3200" dirty="0" smtClean="0">
                <a:solidFill>
                  <a:schemeClr val="tx1">
                    <a:lumMod val="95000"/>
                  </a:schemeClr>
                </a:solidFill>
                <a:latin typeface="標楷體" pitchFamily="65" charset="-120"/>
                <a:ea typeface="標楷體" pitchFamily="65" charset="-120"/>
              </a:rPr>
              <a:t>=</a:t>
            </a:r>
            <a:r>
              <a:rPr lang="zh-TW" altLang="en-US" sz="3200" dirty="0" smtClean="0">
                <a:solidFill>
                  <a:schemeClr val="tx1">
                    <a:lumMod val="95000"/>
                  </a:schemeClr>
                </a:solidFill>
                <a:latin typeface="標楷體" pitchFamily="65" charset="-120"/>
                <a:ea typeface="標楷體" pitchFamily="65" charset="-120"/>
              </a:rPr>
              <a:t> 天生</a:t>
            </a:r>
            <a:r>
              <a:rPr lang="en-US" altLang="zh-TW" sz="3200" dirty="0" smtClean="0">
                <a:solidFill>
                  <a:schemeClr val="tx1">
                    <a:lumMod val="95000"/>
                  </a:schemeClr>
                </a:solidFill>
                <a:latin typeface="標楷體" pitchFamily="65" charset="-120"/>
                <a:ea typeface="標楷體" pitchFamily="65" charset="-120"/>
              </a:rPr>
              <a:t>+ </a:t>
            </a:r>
            <a:r>
              <a:rPr lang="zh-TW" altLang="en-US" sz="3200" dirty="0" smtClean="0">
                <a:solidFill>
                  <a:schemeClr val="tx1">
                    <a:lumMod val="95000"/>
                  </a:schemeClr>
                </a:solidFill>
                <a:latin typeface="標楷體" pitchFamily="65" charset="-120"/>
                <a:ea typeface="標楷體" pitchFamily="65" charset="-120"/>
              </a:rPr>
              <a:t>自信</a:t>
            </a:r>
            <a:r>
              <a:rPr lang="en-US" altLang="zh-TW" sz="3200" dirty="0" smtClean="0">
                <a:solidFill>
                  <a:schemeClr val="tx1">
                    <a:lumMod val="95000"/>
                  </a:schemeClr>
                </a:solidFill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3200" dirty="0" smtClean="0">
                <a:solidFill>
                  <a:schemeClr val="tx1">
                    <a:lumMod val="95000"/>
                  </a:schemeClr>
                </a:solidFill>
                <a:latin typeface="標楷體" pitchFamily="65" charset="-120"/>
                <a:ea typeface="標楷體" pitchFamily="65" charset="-120"/>
              </a:rPr>
              <a:t>覺悟</a:t>
            </a:r>
            <a:endParaRPr lang="en-US" altLang="zh-TW" sz="3200" dirty="0" smtClean="0">
              <a:solidFill>
                <a:schemeClr val="tx1">
                  <a:lumMod val="9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200" dirty="0">
                <a:solidFill>
                  <a:schemeClr val="tx1">
                    <a:lumMod val="95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200" dirty="0" smtClean="0">
                <a:solidFill>
                  <a:schemeClr val="tx1">
                    <a:lumMod val="95000"/>
                  </a:schemeClr>
                </a:solidFill>
                <a:latin typeface="標楷體" pitchFamily="65" charset="-120"/>
                <a:ea typeface="標楷體" pitchFamily="65" charset="-120"/>
              </a:rPr>
              <a:t>    </a:t>
            </a:r>
          </a:p>
          <a:p>
            <a:pPr marL="0" indent="0">
              <a:buNone/>
            </a:pPr>
            <a:r>
              <a:rPr lang="en-US" altLang="zh-TW" sz="3200" dirty="0">
                <a:solidFill>
                  <a:schemeClr val="tx1">
                    <a:lumMod val="95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200" dirty="0" smtClean="0">
                <a:solidFill>
                  <a:schemeClr val="tx1">
                    <a:lumMod val="95000"/>
                  </a:schemeClr>
                </a:solidFill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en-US" sz="3200" dirty="0" smtClean="0">
                <a:solidFill>
                  <a:schemeClr val="tx1">
                    <a:lumMod val="95000"/>
                  </a:schemeClr>
                </a:solidFill>
                <a:latin typeface="標楷體" pitchFamily="65" charset="-120"/>
                <a:ea typeface="標楷體" pitchFamily="65" charset="-120"/>
              </a:rPr>
              <a:t>改革派的邏輯正確 所以會贏 </a:t>
            </a:r>
            <a:endParaRPr lang="en-US" altLang="zh-TW" sz="3200" dirty="0" smtClean="0">
              <a:solidFill>
                <a:schemeClr val="tx1">
                  <a:lumMod val="9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3200" dirty="0">
                <a:solidFill>
                  <a:schemeClr val="tx1">
                    <a:lumMod val="95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200" dirty="0" smtClean="0">
                <a:solidFill>
                  <a:schemeClr val="tx1">
                    <a:lumMod val="95000"/>
                  </a:schemeClr>
                </a:solidFill>
                <a:latin typeface="標楷體" pitchFamily="65" charset="-120"/>
                <a:ea typeface="標楷體" pitchFamily="65" charset="-120"/>
              </a:rPr>
              <a:t>         (</a:t>
            </a:r>
            <a:r>
              <a:rPr lang="zh-TW" altLang="en-US" sz="3200" dirty="0" smtClean="0">
                <a:solidFill>
                  <a:schemeClr val="tx1">
                    <a:lumMod val="95000"/>
                  </a:schemeClr>
                </a:solidFill>
                <a:latin typeface="標楷體" pitchFamily="65" charset="-120"/>
                <a:ea typeface="標楷體" pitchFamily="65" charset="-120"/>
              </a:rPr>
              <a:t>這樣太過單</a:t>
            </a:r>
            <a:r>
              <a:rPr lang="zh-TW" altLang="en-US" sz="3200" dirty="0">
                <a:solidFill>
                  <a:schemeClr val="tx1">
                    <a:lumMod val="95000"/>
                  </a:schemeClr>
                </a:solidFill>
                <a:latin typeface="標楷體" pitchFamily="65" charset="-120"/>
                <a:ea typeface="標楷體" pitchFamily="65" charset="-120"/>
              </a:rPr>
              <a:t>純</a:t>
            </a:r>
            <a:r>
              <a:rPr lang="zh-TW" altLang="en-US" sz="3200" dirty="0" smtClean="0">
                <a:solidFill>
                  <a:schemeClr val="tx1">
                    <a:lumMod val="95000"/>
                  </a:schemeClr>
                </a:solidFill>
                <a:latin typeface="標楷體" pitchFamily="65" charset="-120"/>
                <a:ea typeface="標楷體" pitchFamily="65" charset="-120"/>
              </a:rPr>
              <a:t>與理想</a:t>
            </a:r>
            <a:r>
              <a:rPr lang="en-US" altLang="zh-TW" sz="3200" dirty="0" smtClean="0">
                <a:solidFill>
                  <a:schemeClr val="tx1">
                    <a:lumMod val="95000"/>
                  </a:schemeClr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3200" dirty="0">
              <a:solidFill>
                <a:schemeClr val="tx1">
                  <a:lumMod val="9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27841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領導力的條件</a:t>
            </a:r>
            <a:r>
              <a:rPr lang="zh-TW" altLang="en-US" dirty="0" smtClean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為何</a:t>
            </a:r>
            <a:r>
              <a:rPr lang="en-US" altLang="zh-TW" dirty="0" smtClean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?</a:t>
            </a:r>
            <a:endParaRPr lang="zh-TW" altLang="en-US" dirty="0">
              <a:solidFill>
                <a:schemeClr val="accent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755576" y="1700808"/>
            <a:ext cx="8003232" cy="4968552"/>
          </a:xfrm>
        </p:spPr>
        <p:txBody>
          <a:bodyPr>
            <a:normAutofit fontScale="25000" lnSpcReduction="20000"/>
          </a:bodyPr>
          <a:lstStyle/>
          <a:p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96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細明體" pitchFamily="49" charset="-120"/>
                <a:ea typeface="細明體" pitchFamily="49" charset="-120"/>
              </a:rPr>
              <a:t>溝通要訴之以情 直到對方折服</a:t>
            </a:r>
            <a:endParaRPr lang="en-US" altLang="zh-TW" sz="9600" u="sng" dirty="0" smtClean="0">
              <a:solidFill>
                <a:schemeClr val="tx1">
                  <a:lumMod val="85000"/>
                  <a:lumOff val="15000"/>
                </a:schemeClr>
              </a:solidFill>
              <a:latin typeface="細明體" pitchFamily="49" charset="-120"/>
              <a:ea typeface="細明體" pitchFamily="49" charset="-120"/>
            </a:endParaRPr>
          </a:p>
          <a:p>
            <a:endParaRPr lang="en-US" altLang="zh-TW" sz="9600" u="sng" dirty="0" smtClean="0">
              <a:solidFill>
                <a:schemeClr val="tx1">
                  <a:lumMod val="85000"/>
                  <a:lumOff val="15000"/>
                </a:schemeClr>
              </a:solidFill>
              <a:latin typeface="細明體" pitchFamily="49" charset="-120"/>
              <a:ea typeface="細明體" pitchFamily="49" charset="-120"/>
            </a:endParaRPr>
          </a:p>
          <a:p>
            <a:pPr marL="0" indent="0">
              <a:buNone/>
            </a:pPr>
            <a:r>
              <a:rPr lang="en-US" altLang="zh-TW" sz="9600" dirty="0">
                <a:solidFill>
                  <a:schemeClr val="tx1">
                    <a:lumMod val="85000"/>
                    <a:lumOff val="15000"/>
                  </a:schemeClr>
                </a:solidFill>
                <a:latin typeface="細明體" pitchFamily="49" charset="-120"/>
                <a:ea typeface="細明體" pitchFamily="49" charset="-120"/>
              </a:rPr>
              <a:t> </a:t>
            </a:r>
            <a:r>
              <a:rPr lang="en-US" altLang="zh-TW" sz="9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細明體" pitchFamily="49" charset="-120"/>
                <a:ea typeface="細明體" pitchFamily="49" charset="-120"/>
              </a:rPr>
              <a:t>    </a:t>
            </a:r>
            <a:r>
              <a:rPr lang="en-US" altLang="zh-TW" sz="9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細明體" pitchFamily="49" charset="-120"/>
                <a:ea typeface="細明體" pitchFamily="49" charset="-120"/>
                <a:cs typeface="Times New Roman" pitchFamily="18" charset="0"/>
              </a:rPr>
              <a:t>Ex:</a:t>
            </a:r>
            <a:r>
              <a:rPr lang="zh-TW" altLang="en-US" sz="9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細明體" pitchFamily="49" charset="-120"/>
                <a:ea typeface="細明體" pitchFamily="49" charset="-120"/>
              </a:rPr>
              <a:t>美國</a:t>
            </a:r>
            <a:r>
              <a:rPr lang="en-US" altLang="zh-TW" sz="9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細明體" pitchFamily="49" charset="-120"/>
                <a:ea typeface="細明體" pitchFamily="49" charset="-120"/>
              </a:rPr>
              <a:t>: </a:t>
            </a:r>
            <a:r>
              <a:rPr lang="zh-TW" altLang="en-US" sz="9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細明體" pitchFamily="49" charset="-120"/>
                <a:ea typeface="細明體" pitchFamily="49" charset="-120"/>
              </a:rPr>
              <a:t>上意下達型的雄辯式溝通法</a:t>
            </a:r>
            <a:r>
              <a:rPr lang="en-US" altLang="zh-TW" sz="9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細明體" pitchFamily="49" charset="-120"/>
                <a:ea typeface="細明體" pitchFamily="49" charset="-120"/>
              </a:rPr>
              <a:t>(</a:t>
            </a:r>
            <a:r>
              <a:rPr lang="zh-TW" altLang="en-US" sz="9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細明體" pitchFamily="49" charset="-120"/>
                <a:ea typeface="細明體" pitchFamily="49" charset="-120"/>
              </a:rPr>
              <a:t>因為強調英</a:t>
            </a:r>
            <a:endParaRPr lang="en-US" altLang="zh-TW" sz="9600" dirty="0" smtClean="0">
              <a:solidFill>
                <a:schemeClr val="tx1">
                  <a:lumMod val="85000"/>
                  <a:lumOff val="15000"/>
                </a:schemeClr>
              </a:solidFill>
              <a:latin typeface="細明體" pitchFamily="49" charset="-120"/>
              <a:ea typeface="細明體" pitchFamily="49" charset="-120"/>
            </a:endParaRPr>
          </a:p>
          <a:p>
            <a:pPr marL="0" indent="0">
              <a:buNone/>
            </a:pPr>
            <a:r>
              <a:rPr lang="en-US" altLang="zh-TW" sz="9600" dirty="0">
                <a:solidFill>
                  <a:schemeClr val="tx1">
                    <a:lumMod val="85000"/>
                    <a:lumOff val="15000"/>
                  </a:schemeClr>
                </a:solidFill>
                <a:latin typeface="細明體" pitchFamily="49" charset="-120"/>
                <a:ea typeface="細明體" pitchFamily="49" charset="-120"/>
              </a:rPr>
              <a:t> </a:t>
            </a:r>
            <a:r>
              <a:rPr lang="en-US" altLang="zh-TW" sz="9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細明體" pitchFamily="49" charset="-120"/>
                <a:ea typeface="細明體" pitchFamily="49" charset="-120"/>
              </a:rPr>
              <a:t>              </a:t>
            </a:r>
            <a:r>
              <a:rPr lang="zh-TW" altLang="en-US" sz="9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細明體" pitchFamily="49" charset="-120"/>
                <a:ea typeface="細明體" pitchFamily="49" charset="-120"/>
              </a:rPr>
              <a:t>雄主義</a:t>
            </a:r>
            <a:r>
              <a:rPr lang="en-US" altLang="zh-TW" sz="9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細明體" pitchFamily="49" charset="-120"/>
                <a:ea typeface="細明體" pitchFamily="49" charset="-120"/>
              </a:rPr>
              <a:t>) ,</a:t>
            </a:r>
            <a:r>
              <a:rPr lang="zh-TW" altLang="en-US" sz="9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細明體" pitchFamily="49" charset="-120"/>
                <a:ea typeface="細明體" pitchFamily="49" charset="-120"/>
              </a:rPr>
              <a:t>不適用</a:t>
            </a:r>
            <a:r>
              <a:rPr lang="zh-TW" altLang="en-US" sz="9600" dirty="0">
                <a:solidFill>
                  <a:schemeClr val="tx1">
                    <a:lumMod val="85000"/>
                    <a:lumOff val="15000"/>
                  </a:schemeClr>
                </a:solidFill>
                <a:latin typeface="細明體" pitchFamily="49" charset="-120"/>
                <a:ea typeface="細明體" pitchFamily="49" charset="-120"/>
              </a:rPr>
              <a:t>在東方國家</a:t>
            </a:r>
            <a:r>
              <a:rPr lang="zh-TW" altLang="en-US" sz="9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細明體" pitchFamily="49" charset="-120"/>
                <a:ea typeface="細明體" pitchFamily="49" charset="-120"/>
              </a:rPr>
              <a:t>文化</a:t>
            </a:r>
            <a:endParaRPr lang="en-US" altLang="zh-TW" sz="9600" dirty="0" smtClean="0">
              <a:solidFill>
                <a:schemeClr val="tx1">
                  <a:lumMod val="85000"/>
                  <a:lumOff val="15000"/>
                </a:schemeClr>
              </a:solidFill>
              <a:latin typeface="細明體" pitchFamily="49" charset="-120"/>
              <a:ea typeface="細明體" pitchFamily="49" charset="-120"/>
            </a:endParaRPr>
          </a:p>
          <a:p>
            <a:pPr marL="0" indent="0">
              <a:buNone/>
            </a:pPr>
            <a:endParaRPr lang="en-US" altLang="zh-TW" sz="9600" dirty="0" smtClean="0">
              <a:solidFill>
                <a:schemeClr val="tx1">
                  <a:lumMod val="85000"/>
                  <a:lumOff val="15000"/>
                </a:schemeClr>
              </a:solidFill>
              <a:latin typeface="細明體" pitchFamily="49" charset="-120"/>
              <a:ea typeface="細明體" pitchFamily="49" charset="-120"/>
            </a:endParaRPr>
          </a:p>
          <a:p>
            <a:r>
              <a:rPr lang="en-US" altLang="zh-TW" sz="9600" dirty="0">
                <a:solidFill>
                  <a:schemeClr val="tx1">
                    <a:lumMod val="85000"/>
                    <a:lumOff val="15000"/>
                  </a:schemeClr>
                </a:solidFill>
                <a:latin typeface="細明體" pitchFamily="49" charset="-120"/>
                <a:ea typeface="細明體" pitchFamily="49" charset="-120"/>
              </a:rPr>
              <a:t> </a:t>
            </a:r>
            <a:r>
              <a:rPr lang="en-US" altLang="zh-TW" sz="9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細明體" pitchFamily="49" charset="-120"/>
                <a:ea typeface="細明體" pitchFamily="49" charset="-120"/>
              </a:rPr>
              <a:t>  </a:t>
            </a:r>
            <a:r>
              <a:rPr lang="zh-TW" altLang="en-US" sz="9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細明體" pitchFamily="49" charset="-120"/>
                <a:ea typeface="細明體" pitchFamily="49" charset="-120"/>
              </a:rPr>
              <a:t>領導者在溝通過程中必須包含一點一滴改變組織</a:t>
            </a:r>
            <a:endParaRPr lang="en-US" altLang="zh-TW" sz="9600" dirty="0" smtClean="0">
              <a:solidFill>
                <a:schemeClr val="tx1">
                  <a:lumMod val="85000"/>
                  <a:lumOff val="15000"/>
                </a:schemeClr>
              </a:solidFill>
              <a:latin typeface="細明體" pitchFamily="49" charset="-120"/>
              <a:ea typeface="細明體" pitchFamily="49" charset="-120"/>
            </a:endParaRPr>
          </a:p>
          <a:p>
            <a:pPr marL="0" indent="0">
              <a:buNone/>
            </a:pPr>
            <a:r>
              <a:rPr lang="en-US" altLang="zh-TW" sz="9600" dirty="0">
                <a:solidFill>
                  <a:schemeClr val="tx1">
                    <a:lumMod val="85000"/>
                    <a:lumOff val="15000"/>
                  </a:schemeClr>
                </a:solidFill>
                <a:latin typeface="細明體" pitchFamily="49" charset="-120"/>
                <a:ea typeface="細明體" pitchFamily="49" charset="-120"/>
              </a:rPr>
              <a:t> </a:t>
            </a:r>
            <a:r>
              <a:rPr lang="en-US" altLang="zh-TW" sz="9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細明體" pitchFamily="49" charset="-120"/>
                <a:ea typeface="細明體" pitchFamily="49" charset="-120"/>
              </a:rPr>
              <a:t>          </a:t>
            </a:r>
            <a:r>
              <a:rPr lang="zh-TW" altLang="en-US" sz="9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細明體" pitchFamily="49" charset="-120"/>
                <a:ea typeface="細明體" pitchFamily="49" charset="-120"/>
              </a:rPr>
              <a:t>風向的毅力</a:t>
            </a:r>
            <a:r>
              <a:rPr lang="en-US" altLang="zh-TW" sz="9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細明體" pitchFamily="49" charset="-120"/>
                <a:ea typeface="細明體" pitchFamily="49" charset="-120"/>
              </a:rPr>
              <a:t>=</a:t>
            </a:r>
            <a:r>
              <a:rPr lang="zh-TW" altLang="en-US" sz="9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細明體" pitchFamily="49" charset="-120"/>
                <a:ea typeface="細明體" pitchFamily="49" charset="-120"/>
              </a:rPr>
              <a:t>執拗</a:t>
            </a:r>
            <a:endParaRPr lang="en-US" altLang="zh-TW" sz="9600" dirty="0" smtClean="0">
              <a:solidFill>
                <a:schemeClr val="tx1">
                  <a:lumMod val="85000"/>
                  <a:lumOff val="15000"/>
                </a:schemeClr>
              </a:solidFill>
              <a:latin typeface="細明體" pitchFamily="49" charset="-120"/>
              <a:ea typeface="細明體" pitchFamily="49" charset="-120"/>
            </a:endParaRPr>
          </a:p>
          <a:p>
            <a:pPr marL="0" indent="0">
              <a:buNone/>
            </a:pPr>
            <a:r>
              <a:rPr lang="en-US" altLang="zh-TW" sz="9600" dirty="0">
                <a:solidFill>
                  <a:schemeClr val="tx1">
                    <a:lumMod val="85000"/>
                    <a:lumOff val="15000"/>
                  </a:schemeClr>
                </a:solidFill>
                <a:latin typeface="細明體" pitchFamily="49" charset="-120"/>
                <a:ea typeface="細明體" pitchFamily="49" charset="-120"/>
              </a:rPr>
              <a:t> </a:t>
            </a:r>
            <a:r>
              <a:rPr lang="en-US" altLang="zh-TW" sz="9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細明體" pitchFamily="49" charset="-120"/>
                <a:ea typeface="細明體" pitchFamily="49" charset="-120"/>
              </a:rPr>
              <a:t>          </a:t>
            </a:r>
            <a:r>
              <a:rPr lang="zh-TW" altLang="en-US" sz="9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細明體" pitchFamily="49" charset="-120"/>
                <a:ea typeface="細明體" pitchFamily="49" charset="-120"/>
              </a:rPr>
              <a:t>千萬別想用</a:t>
            </a:r>
            <a:r>
              <a:rPr lang="en-US" altLang="zh-TW" sz="9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細明體" pitchFamily="49" charset="-120"/>
                <a:ea typeface="細明體" pitchFamily="49" charset="-120"/>
              </a:rPr>
              <a:t>”</a:t>
            </a:r>
            <a:r>
              <a:rPr lang="zh-TW" altLang="en-US" sz="9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細明體" pitchFamily="49" charset="-120"/>
                <a:ea typeface="細明體" pitchFamily="49" charset="-120"/>
              </a:rPr>
              <a:t>以理駁倒對方</a:t>
            </a:r>
            <a:r>
              <a:rPr lang="en-US" altLang="zh-TW" sz="9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細明體" pitchFamily="49" charset="-120"/>
                <a:ea typeface="細明體" pitchFamily="49" charset="-120"/>
              </a:rPr>
              <a:t>”</a:t>
            </a:r>
            <a:r>
              <a:rPr lang="zh-TW" altLang="en-US" sz="9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細明體" pitchFamily="49" charset="-120"/>
                <a:ea typeface="細明體" pitchFamily="49" charset="-120"/>
              </a:rPr>
              <a:t>的方式 說服別</a:t>
            </a:r>
            <a:endParaRPr lang="en-US" altLang="zh-TW" sz="9600" dirty="0" smtClean="0">
              <a:solidFill>
                <a:schemeClr val="tx1">
                  <a:lumMod val="85000"/>
                  <a:lumOff val="15000"/>
                </a:schemeClr>
              </a:solidFill>
              <a:latin typeface="細明體" pitchFamily="49" charset="-120"/>
              <a:ea typeface="細明體" pitchFamily="49" charset="-120"/>
            </a:endParaRPr>
          </a:p>
          <a:p>
            <a:pPr marL="0" indent="0">
              <a:buNone/>
            </a:pPr>
            <a:r>
              <a:rPr lang="en-US" altLang="zh-TW" sz="9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細明體" pitchFamily="49" charset="-120"/>
                <a:ea typeface="細明體" pitchFamily="49" charset="-120"/>
              </a:rPr>
              <a:t>           </a:t>
            </a:r>
            <a:r>
              <a:rPr lang="zh-TW" altLang="en-US" sz="9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細明體" pitchFamily="49" charset="-120"/>
                <a:ea typeface="細明體" pitchFamily="49" charset="-120"/>
              </a:rPr>
              <a:t>人</a:t>
            </a:r>
            <a:r>
              <a:rPr lang="en-US" altLang="zh-TW" sz="9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細明體" pitchFamily="49" charset="-120"/>
                <a:ea typeface="細明體" pitchFamily="49" charset="-120"/>
              </a:rPr>
              <a:t>(</a:t>
            </a:r>
            <a:r>
              <a:rPr lang="zh-TW" altLang="en-US" sz="9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細明體" pitchFamily="49" charset="-120"/>
                <a:ea typeface="細明體" pitchFamily="49" charset="-120"/>
              </a:rPr>
              <a:t>尤其東方民族 好面子</a:t>
            </a:r>
            <a:r>
              <a:rPr lang="en-US" altLang="zh-TW" sz="9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細明體" pitchFamily="49" charset="-120"/>
                <a:ea typeface="細明體" pitchFamily="49" charset="-120"/>
              </a:rPr>
              <a:t>)</a:t>
            </a:r>
          </a:p>
          <a:p>
            <a:pPr marL="0" indent="0">
              <a:buNone/>
            </a:pPr>
            <a:r>
              <a:rPr lang="en-US" altLang="zh-TW" sz="9600" dirty="0">
                <a:solidFill>
                  <a:schemeClr val="tx1">
                    <a:lumMod val="85000"/>
                    <a:lumOff val="15000"/>
                  </a:schemeClr>
                </a:solidFill>
                <a:latin typeface="細明體" pitchFamily="49" charset="-120"/>
                <a:ea typeface="細明體" pitchFamily="49" charset="-120"/>
              </a:rPr>
              <a:t> </a:t>
            </a:r>
            <a:r>
              <a:rPr lang="en-US" altLang="zh-TW" sz="9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細明體" pitchFamily="49" charset="-120"/>
                <a:ea typeface="細明體" pitchFamily="49" charset="-120"/>
              </a:rPr>
              <a:t>     </a:t>
            </a:r>
          </a:p>
          <a:p>
            <a:pPr marL="0" indent="0">
              <a:buNone/>
            </a:pPr>
            <a:endParaRPr lang="en-US" altLang="zh-TW" sz="9600" dirty="0" smtClean="0">
              <a:solidFill>
                <a:schemeClr val="tx1">
                  <a:lumMod val="85000"/>
                  <a:lumOff val="15000"/>
                </a:schemeClr>
              </a:solidFill>
              <a:latin typeface="細明體" pitchFamily="49" charset="-120"/>
              <a:ea typeface="細明體" pitchFamily="49" charset="-120"/>
            </a:endParaRPr>
          </a:p>
          <a:p>
            <a:r>
              <a:rPr lang="zh-TW" altLang="en-US" sz="9600" dirty="0">
                <a:solidFill>
                  <a:schemeClr val="tx1">
                    <a:lumMod val="85000"/>
                    <a:lumOff val="15000"/>
                  </a:schemeClr>
                </a:solidFill>
                <a:latin typeface="細明體" pitchFamily="49" charset="-120"/>
                <a:ea typeface="細明體" pitchFamily="49" charset="-120"/>
              </a:rPr>
              <a:t>溝通</a:t>
            </a:r>
            <a:r>
              <a:rPr lang="zh-TW" altLang="en-US" sz="9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細明體" pitchFamily="49" charset="-120"/>
                <a:ea typeface="細明體" pitchFamily="49" charset="-120"/>
              </a:rPr>
              <a:t>需要具備能坦率接受對方言論的包容力</a:t>
            </a:r>
            <a:endParaRPr lang="en-US" altLang="zh-TW" sz="9600" dirty="0" smtClean="0">
              <a:solidFill>
                <a:schemeClr val="tx1">
                  <a:lumMod val="85000"/>
                  <a:lumOff val="15000"/>
                </a:schemeClr>
              </a:solidFill>
              <a:latin typeface="細明體" pitchFamily="49" charset="-120"/>
              <a:ea typeface="細明體" pitchFamily="49" charset="-120"/>
            </a:endParaRPr>
          </a:p>
          <a:p>
            <a:pPr marL="0" indent="0">
              <a:buNone/>
            </a:pPr>
            <a:r>
              <a:rPr lang="en-US" altLang="zh-TW" sz="96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9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        </a:t>
            </a:r>
            <a:r>
              <a:rPr lang="zh-TW" altLang="en-US" sz="9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sz="96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7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</a:t>
            </a:r>
          </a:p>
          <a:p>
            <a:pPr marL="0" indent="0">
              <a:buNone/>
            </a:pPr>
            <a:r>
              <a:rPr lang="en-US" altLang="zh-TW" sz="7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7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         </a:t>
            </a:r>
            <a:endParaRPr lang="zh-TW" altLang="en-US" sz="7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78861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tx1">
                    <a:lumMod val="95000"/>
                  </a:schemeClr>
                </a:solidFill>
                <a:latin typeface="標楷體" pitchFamily="65" charset="-120"/>
                <a:ea typeface="標楷體" pitchFamily="65" charset="-120"/>
              </a:rPr>
              <a:t>領導力的條件</a:t>
            </a:r>
            <a:r>
              <a:rPr lang="zh-TW" altLang="en-US" dirty="0" smtClean="0">
                <a:solidFill>
                  <a:schemeClr val="tx1">
                    <a:lumMod val="95000"/>
                  </a:schemeClr>
                </a:solidFill>
                <a:latin typeface="標楷體" pitchFamily="65" charset="-120"/>
                <a:ea typeface="標楷體" pitchFamily="65" charset="-120"/>
              </a:rPr>
              <a:t>為何</a:t>
            </a:r>
            <a:r>
              <a:rPr lang="en-US" altLang="zh-TW" dirty="0" smtClean="0">
                <a:solidFill>
                  <a:schemeClr val="tx1">
                    <a:lumMod val="95000"/>
                  </a:schemeClr>
                </a:solidFill>
                <a:latin typeface="標楷體" pitchFamily="65" charset="-120"/>
                <a:ea typeface="標楷體" pitchFamily="65" charset="-120"/>
              </a:rPr>
              <a:t>?</a:t>
            </a:r>
            <a:endParaRPr lang="zh-TW" altLang="en-US" dirty="0">
              <a:solidFill>
                <a:schemeClr val="tx1">
                  <a:lumMod val="9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決斷力 來自與訓練辯論與反駁能力的重要性</a:t>
            </a:r>
            <a:endParaRPr lang="en-US" altLang="zh-TW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altLang="zh-TW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zh-TW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領導者要實現改革  必須視情況 場合 巧妙區分該訴之以情的時刻</a:t>
            </a:r>
            <a:r>
              <a:rPr lang="en-US" altLang="zh-TW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 </a:t>
            </a:r>
            <a:r>
              <a:rPr lang="zh-TW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或是該以辯論</a:t>
            </a:r>
            <a:r>
              <a:rPr lang="en-US" altLang="zh-TW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</a:t>
            </a:r>
            <a:r>
              <a:rPr lang="zh-TW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反駁擊倒對方的時刻</a:t>
            </a:r>
            <a:r>
              <a:rPr lang="en-US" altLang="zh-TW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</a:t>
            </a:r>
            <a:r>
              <a:rPr lang="zh-TW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這一點非常重要</a:t>
            </a:r>
            <a:endParaRPr lang="zh-TW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00183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chemeClr val="tx1">
                    <a:lumMod val="95000"/>
                  </a:schemeClr>
                </a:solidFill>
              </a:rPr>
              <a:t>領導力的條件為何</a:t>
            </a:r>
            <a:r>
              <a:rPr lang="en-US" altLang="zh-TW" sz="4000" dirty="0" smtClean="0">
                <a:solidFill>
                  <a:schemeClr val="tx1">
                    <a:lumMod val="95000"/>
                  </a:schemeClr>
                </a:solidFill>
              </a:rPr>
              <a:t>?</a:t>
            </a:r>
            <a:endParaRPr lang="zh-TW" altLang="en-US" sz="40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守舊派總是團結 </a:t>
            </a:r>
            <a:r>
              <a:rPr lang="en-US" altLang="zh-TW" dirty="0" smtClean="0"/>
              <a:t>(</a:t>
            </a:r>
            <a:r>
              <a:rPr lang="zh-TW" altLang="en-US" dirty="0" smtClean="0"/>
              <a:t>因為被羞辱 是丟臉</a:t>
            </a:r>
            <a:r>
              <a:rPr lang="en-US" altLang="zh-TW" dirty="0" smtClean="0"/>
              <a:t>…..</a:t>
            </a:r>
            <a:r>
              <a:rPr lang="zh-TW" altLang="en-US" dirty="0" smtClean="0"/>
              <a:t>同仇敵愾的</a:t>
            </a:r>
            <a:r>
              <a:rPr lang="zh-TW" altLang="en-US" dirty="0" smtClean="0"/>
              <a:t>凝聚</a:t>
            </a:r>
            <a:r>
              <a:rPr lang="en-US" altLang="zh-TW" dirty="0" smtClean="0"/>
              <a:t>);  </a:t>
            </a:r>
            <a:endParaRPr lang="en-US" altLang="zh-TW" dirty="0" smtClean="0"/>
          </a:p>
          <a:p>
            <a:r>
              <a:rPr lang="zh-TW" altLang="en-US" dirty="0" smtClean="0"/>
              <a:t>改革派總是分裂</a:t>
            </a:r>
            <a:r>
              <a:rPr lang="en-US" altLang="zh-TW" dirty="0" smtClean="0"/>
              <a:t>…</a:t>
            </a:r>
            <a:r>
              <a:rPr lang="zh-TW" altLang="en-US" dirty="0" smtClean="0"/>
              <a:t>因為各有理想的堅持</a:t>
            </a:r>
            <a:r>
              <a:rPr lang="en-US" altLang="zh-TW" dirty="0" smtClean="0"/>
              <a:t>…(</a:t>
            </a:r>
            <a:r>
              <a:rPr lang="zh-TW" altLang="en-US" dirty="0" smtClean="0"/>
              <a:t>猶如</a:t>
            </a:r>
            <a:r>
              <a:rPr lang="en-US" altLang="zh-TW" dirty="0" smtClean="0"/>
              <a:t>: </a:t>
            </a:r>
            <a:r>
              <a:rPr lang="zh-TW" altLang="en-US" dirty="0" smtClean="0"/>
              <a:t>棒球的好球帶很小</a:t>
            </a:r>
            <a:r>
              <a:rPr lang="en-US" altLang="zh-TW" dirty="0" smtClean="0"/>
              <a:t>…)</a:t>
            </a:r>
          </a:p>
          <a:p>
            <a:r>
              <a:rPr lang="zh-TW" altLang="en-US" dirty="0" smtClean="0"/>
              <a:t>中高齡世代在日常生活裡  不能放任自己流於直覺情緒</a:t>
            </a:r>
            <a:r>
              <a:rPr lang="en-US" altLang="zh-TW" dirty="0" smtClean="0"/>
              <a:t>, </a:t>
            </a:r>
            <a:r>
              <a:rPr lang="zh-TW" altLang="en-US" dirty="0" smtClean="0"/>
              <a:t>而是要以</a:t>
            </a:r>
            <a:r>
              <a:rPr lang="en-US" altLang="zh-TW" dirty="0" smtClean="0"/>
              <a:t>”</a:t>
            </a:r>
            <a:r>
              <a:rPr lang="zh-TW" altLang="en-US" dirty="0" smtClean="0"/>
              <a:t>合理</a:t>
            </a:r>
            <a:r>
              <a:rPr lang="en-US" altLang="zh-TW" dirty="0" smtClean="0"/>
              <a:t>” &amp; “</a:t>
            </a:r>
            <a:r>
              <a:rPr lang="zh-TW" altLang="en-US" dirty="0" smtClean="0"/>
              <a:t>情理</a:t>
            </a:r>
            <a:r>
              <a:rPr lang="en-US" altLang="zh-TW" dirty="0" smtClean="0"/>
              <a:t>” </a:t>
            </a:r>
            <a:r>
              <a:rPr lang="zh-TW" altLang="en-US" dirty="0" smtClean="0"/>
              <a:t>兩構面徹底思索事務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並累積將其言語化</a:t>
            </a:r>
            <a:r>
              <a:rPr lang="en-US" altLang="zh-TW" dirty="0" smtClean="0"/>
              <a:t>,</a:t>
            </a:r>
            <a:r>
              <a:rPr lang="zh-TW" altLang="en-US" dirty="0" smtClean="0"/>
              <a:t>文章化 </a:t>
            </a:r>
            <a:r>
              <a:rPr lang="en-US" altLang="zh-TW" dirty="0" smtClean="0"/>
              <a:t>&amp;</a:t>
            </a:r>
            <a:r>
              <a:rPr lang="zh-TW" altLang="en-US" dirty="0" smtClean="0"/>
              <a:t>結構化的訓練</a:t>
            </a:r>
            <a:endParaRPr lang="en-US" altLang="zh-TW" dirty="0" smtClean="0"/>
          </a:p>
          <a:p>
            <a:r>
              <a:rPr lang="zh-TW" altLang="en-US" dirty="0" smtClean="0"/>
              <a:t>想要發揮領導的力量</a:t>
            </a:r>
            <a:r>
              <a:rPr lang="en-US" altLang="zh-TW" dirty="0" smtClean="0"/>
              <a:t>, </a:t>
            </a:r>
            <a:r>
              <a:rPr lang="zh-TW" altLang="en-US" dirty="0" smtClean="0"/>
              <a:t>不需要巴結對方</a:t>
            </a:r>
            <a:r>
              <a:rPr lang="en-US" altLang="zh-TW" dirty="0" smtClean="0"/>
              <a:t>, </a:t>
            </a:r>
            <a:r>
              <a:rPr lang="zh-TW" altLang="en-US" dirty="0" smtClean="0"/>
              <a:t>但必須熟知對方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6924715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建立完美頂尖團隊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仔細選擇頂尖團隊</a:t>
            </a:r>
            <a:r>
              <a:rPr lang="en-US" altLang="zh-TW" dirty="0" smtClean="0"/>
              <a:t>: </a:t>
            </a:r>
            <a:r>
              <a:rPr lang="zh-TW" altLang="en-US" dirty="0" smtClean="0"/>
              <a:t>尋找擁有不同技術與能力的成員</a:t>
            </a:r>
            <a:r>
              <a:rPr lang="en-US" altLang="zh-TW" dirty="0" smtClean="0"/>
              <a:t>; </a:t>
            </a:r>
            <a:r>
              <a:rPr lang="zh-TW" altLang="en-US" dirty="0" smtClean="0"/>
              <a:t>讓你和團隊的其他人能夠彼此互補</a:t>
            </a:r>
            <a:endParaRPr lang="en-US" altLang="zh-TW" dirty="0" smtClean="0"/>
          </a:p>
          <a:p>
            <a:r>
              <a:rPr lang="zh-TW" altLang="en-US" dirty="0" smtClean="0"/>
              <a:t>領導者的工作是讓他的團隊運作順利</a:t>
            </a:r>
            <a:r>
              <a:rPr lang="en-US" altLang="zh-TW" dirty="0" smtClean="0"/>
              <a:t>, </a:t>
            </a:r>
            <a:r>
              <a:rPr lang="zh-TW" altLang="en-US" dirty="0" smtClean="0"/>
              <a:t>邁向選擇的方向</a:t>
            </a:r>
            <a:r>
              <a:rPr lang="en-US" altLang="zh-TW" dirty="0" smtClean="0"/>
              <a:t>,</a:t>
            </a:r>
            <a:r>
              <a:rPr lang="zh-TW" altLang="en-US" dirty="0" smtClean="0"/>
              <a:t>這需要外交技巧</a:t>
            </a:r>
            <a:endParaRPr lang="en-US" altLang="zh-TW" dirty="0" smtClean="0"/>
          </a:p>
          <a:p>
            <a:r>
              <a:rPr lang="zh-TW" altLang="en-US" dirty="0" smtClean="0"/>
              <a:t>頂尖團隊需要持續升級</a:t>
            </a:r>
            <a:r>
              <a:rPr lang="en-US" altLang="zh-TW" dirty="0" smtClean="0"/>
              <a:t>,</a:t>
            </a:r>
            <a:r>
              <a:rPr lang="zh-TW" altLang="en-US" dirty="0" smtClean="0"/>
              <a:t>以迎接新挑戰</a:t>
            </a:r>
            <a:r>
              <a:rPr lang="en-US" altLang="zh-TW" dirty="0" smtClean="0"/>
              <a:t>; </a:t>
            </a:r>
            <a:r>
              <a:rPr lang="zh-TW" altLang="en-US" dirty="0" smtClean="0"/>
              <a:t>但如果團隊選擇得當</a:t>
            </a:r>
            <a:r>
              <a:rPr lang="en-US" altLang="zh-TW" dirty="0" smtClean="0"/>
              <a:t>, </a:t>
            </a:r>
            <a:r>
              <a:rPr lang="zh-TW" altLang="en-US" dirty="0" smtClean="0"/>
              <a:t>將只需建議</a:t>
            </a:r>
            <a:r>
              <a:rPr lang="en-US" altLang="zh-TW" dirty="0" smtClean="0"/>
              <a:t>,</a:t>
            </a:r>
            <a:r>
              <a:rPr lang="zh-TW" altLang="en-US" dirty="0" smtClean="0"/>
              <a:t>訓練與激勵</a:t>
            </a:r>
            <a:r>
              <a:rPr lang="en-US" altLang="zh-TW" dirty="0" smtClean="0"/>
              <a:t>!</a:t>
            </a:r>
          </a:p>
          <a:p>
            <a:pPr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6703748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r>
              <a:rPr lang="zh-TW" altLang="en-US" dirty="0" smtClean="0"/>
              <a:t>領導者實踐的要領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現代管理思維較偏好權力下放更多的管理模式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r>
              <a:rPr lang="zh-TW" altLang="en-US" dirty="0" smtClean="0"/>
              <a:t>請確保組織專注在顧客身上</a:t>
            </a:r>
            <a:r>
              <a:rPr lang="en-US" altLang="zh-TW" dirty="0" smtClean="0"/>
              <a:t>; </a:t>
            </a:r>
            <a:r>
              <a:rPr lang="zh-TW" altLang="en-US" dirty="0" smtClean="0"/>
              <a:t>盡可能貼近顧客端來制定決策</a:t>
            </a:r>
            <a:r>
              <a:rPr lang="en-US" altLang="zh-TW" dirty="0" smtClean="0"/>
              <a:t>; </a:t>
            </a:r>
            <a:r>
              <a:rPr lang="zh-TW" altLang="en-US" dirty="0" smtClean="0"/>
              <a:t>好好思考直接獎勵成功的方式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r>
              <a:rPr lang="zh-TW" altLang="en-US" dirty="0" smtClean="0"/>
              <a:t>找出阻礙同仁彼此合作的結構性議題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0913246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4348" y="357167"/>
            <a:ext cx="8208912" cy="69557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領導者必備的特質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83568" y="1772816"/>
            <a:ext cx="8137153" cy="4879990"/>
          </a:xfrm>
        </p:spPr>
        <p:txBody>
          <a:bodyPr/>
          <a:lstStyle/>
          <a:p>
            <a:pPr>
              <a:lnSpc>
                <a:spcPts val="3840"/>
              </a:lnSpc>
              <a:spcBef>
                <a:spcPts val="0"/>
              </a:spcBef>
            </a:pPr>
            <a:r>
              <a:rPr lang="zh-TW" altLang="en-US" dirty="0" smtClean="0"/>
              <a:t>正確的價值信念或信仰</a:t>
            </a:r>
            <a:endParaRPr lang="en-US" altLang="zh-TW" dirty="0" smtClean="0"/>
          </a:p>
          <a:p>
            <a:pPr>
              <a:lnSpc>
                <a:spcPts val="3840"/>
              </a:lnSpc>
              <a:spcBef>
                <a:spcPts val="0"/>
              </a:spcBef>
            </a:pPr>
            <a:r>
              <a:rPr lang="zh-TW" altLang="en-US" dirty="0" smtClean="0"/>
              <a:t>要有大的胸襟、格局和氣度</a:t>
            </a:r>
            <a:endParaRPr lang="en-US" altLang="zh-TW" dirty="0" smtClean="0"/>
          </a:p>
          <a:p>
            <a:pPr>
              <a:lnSpc>
                <a:spcPts val="3840"/>
              </a:lnSpc>
              <a:spcBef>
                <a:spcPts val="0"/>
              </a:spcBef>
            </a:pPr>
            <a:r>
              <a:rPr lang="zh-TW" altLang="en-US" dirty="0" smtClean="0"/>
              <a:t>謙沖為懷的特質</a:t>
            </a:r>
            <a:endParaRPr lang="en-US" altLang="zh-TW" dirty="0" smtClean="0"/>
          </a:p>
          <a:p>
            <a:pPr>
              <a:lnSpc>
                <a:spcPts val="3840"/>
              </a:lnSpc>
              <a:spcBef>
                <a:spcPts val="0"/>
              </a:spcBef>
            </a:pPr>
            <a:r>
              <a:rPr lang="zh-TW" altLang="en-US" dirty="0" smtClean="0"/>
              <a:t>要以身作則</a:t>
            </a:r>
            <a:endParaRPr lang="en-US" altLang="zh-TW" dirty="0" smtClean="0"/>
          </a:p>
          <a:p>
            <a:pPr>
              <a:lnSpc>
                <a:spcPts val="3840"/>
              </a:lnSpc>
              <a:spcBef>
                <a:spcPts val="0"/>
              </a:spcBef>
            </a:pPr>
            <a:r>
              <a:rPr lang="zh-TW" altLang="en-US" dirty="0" smtClean="0"/>
              <a:t>懂得「帶領」人、「管理」事</a:t>
            </a:r>
            <a:endParaRPr lang="en-US" altLang="zh-TW" dirty="0" smtClean="0"/>
          </a:p>
          <a:p>
            <a:pPr>
              <a:lnSpc>
                <a:spcPts val="3840"/>
              </a:lnSpc>
              <a:spcBef>
                <a:spcPts val="0"/>
              </a:spcBef>
            </a:pPr>
            <a:r>
              <a:rPr lang="zh-TW" altLang="en-US" dirty="0" smtClean="0"/>
              <a:t>能知人善任</a:t>
            </a:r>
            <a:endParaRPr lang="en-US" altLang="zh-TW" dirty="0" smtClean="0"/>
          </a:p>
          <a:p>
            <a:pPr>
              <a:lnSpc>
                <a:spcPts val="3840"/>
              </a:lnSpc>
              <a:spcBef>
                <a:spcPts val="0"/>
              </a:spcBef>
            </a:pPr>
            <a:r>
              <a:rPr lang="zh-TW" altLang="en-US" dirty="0" smtClean="0"/>
              <a:t>善於溝通、協調整合</a:t>
            </a:r>
            <a:endParaRPr lang="en-US" altLang="zh-TW" dirty="0" smtClean="0"/>
          </a:p>
          <a:p>
            <a:pPr>
              <a:lnSpc>
                <a:spcPts val="3840"/>
              </a:lnSpc>
              <a:spcBef>
                <a:spcPts val="0"/>
              </a:spcBef>
            </a:pPr>
            <a:r>
              <a:rPr lang="zh-TW" altLang="en-US" dirty="0" smtClean="0"/>
              <a:t>具備「教練式領導」能力</a:t>
            </a:r>
            <a:endParaRPr lang="en-US" altLang="zh-TW" dirty="0" smtClean="0"/>
          </a:p>
          <a:p>
            <a:pPr>
              <a:lnSpc>
                <a:spcPts val="3840"/>
              </a:lnSpc>
              <a:spcBef>
                <a:spcPts val="0"/>
              </a:spcBef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5317880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285728"/>
            <a:ext cx="8208912" cy="1127147"/>
          </a:xfrm>
        </p:spPr>
        <p:txBody>
          <a:bodyPr/>
          <a:lstStyle/>
          <a:p>
            <a:r>
              <a:rPr lang="zh-TW" altLang="en-US" dirty="0" smtClean="0"/>
              <a:t>卓越的領導者會怎麼做？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1988840"/>
            <a:ext cx="8137153" cy="4177010"/>
          </a:xfrm>
        </p:spPr>
        <p:txBody>
          <a:bodyPr/>
          <a:lstStyle/>
          <a:p>
            <a:pPr>
              <a:lnSpc>
                <a:spcPts val="384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dirty="0" smtClean="0"/>
              <a:t>培養主管（或接班人）應該成為企業的核心能力</a:t>
            </a:r>
            <a:endParaRPr lang="en-US" altLang="zh-TW" dirty="0" smtClean="0"/>
          </a:p>
          <a:p>
            <a:pPr>
              <a:lnSpc>
                <a:spcPts val="3840"/>
              </a:lnSpc>
              <a:spcBef>
                <a:spcPts val="1200"/>
              </a:spcBef>
              <a:spcAft>
                <a:spcPts val="0"/>
              </a:spcAft>
            </a:pPr>
            <a:r>
              <a:rPr lang="zh-TW" altLang="en-US" dirty="0" smtClean="0"/>
              <a:t>領導者應該誠實面對自己</a:t>
            </a:r>
            <a:endParaRPr lang="en-US" altLang="zh-TW" dirty="0" smtClean="0"/>
          </a:p>
          <a:p>
            <a:pPr lvl="1">
              <a:lnSpc>
                <a:spcPts val="384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dirty="0" smtClean="0"/>
              <a:t>花多少時間在栽培人才上面？</a:t>
            </a:r>
            <a:endParaRPr lang="en-US" altLang="zh-TW" dirty="0" smtClean="0"/>
          </a:p>
          <a:p>
            <a:pPr lvl="1">
              <a:lnSpc>
                <a:spcPts val="384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dirty="0" smtClean="0"/>
              <a:t>組織的年度預算中，有多少比例是花費在栽培領導者身上？</a:t>
            </a:r>
            <a:endParaRPr lang="en-US" altLang="zh-TW" dirty="0" smtClean="0"/>
          </a:p>
          <a:p>
            <a:pPr>
              <a:lnSpc>
                <a:spcPts val="3840"/>
              </a:lnSpc>
              <a:spcBef>
                <a:spcPts val="0"/>
              </a:spcBef>
              <a:spcAft>
                <a:spcPts val="0"/>
              </a:spcAft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7279247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發掘部屬的能力與興趣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71472" y="1772816"/>
            <a:ext cx="8280029" cy="415489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ts val="384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Ken Robinson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以倡導人類潛能開發的美譽，在國際上享有盛名。在暢銷書「讓天賦自由」一書中提出：我們必須活出天命。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ts val="384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天命指的是：喜歡做的事和擅長做的事。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840"/>
              </a:lnSpc>
              <a:spcAft>
                <a:spcPts val="0"/>
              </a:spcAft>
            </a:pP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「興趣」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v.s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「性向」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ts val="384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「興趣」指的是喜歡或不喜歡某種事物的偏好程度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ts val="384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「性向」是指能（會）做或不能（會）做某種事物的表現程度，即表現的能力水準，可分成學習而來的及潛在的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23266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為何企業找不到好人才？</a:t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28596" y="1595438"/>
            <a:ext cx="8501122" cy="4570412"/>
          </a:xfrm>
        </p:spPr>
        <p:txBody>
          <a:bodyPr/>
          <a:lstStyle/>
          <a:p>
            <a:r>
              <a:rPr lang="zh-TW" altLang="en-US" dirty="0" smtClean="0"/>
              <a:t>我們願不願意花時間來培養人才？</a:t>
            </a:r>
            <a:endParaRPr lang="en-US" altLang="zh-TW" dirty="0" smtClean="0"/>
          </a:p>
          <a:p>
            <a:r>
              <a:rPr lang="zh-TW" altLang="en-US" dirty="0" smtClean="0"/>
              <a:t>組織是否做好接班人的計畫？</a:t>
            </a:r>
            <a:endParaRPr lang="en-US" altLang="zh-TW" dirty="0" smtClean="0"/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Tom Peter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zh-TW" altLang="en-US" dirty="0" smtClean="0"/>
              <a:t>領導者是「創造更多的領導者」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105808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hlinkClick r:id="rId2"/>
              </a:rPr>
              <a:t>智利</a:t>
            </a:r>
            <a:r>
              <a:rPr lang="zh-TW" altLang="en-US" dirty="0">
                <a:hlinkClick r:id="rId2"/>
              </a:rPr>
              <a:t>礦工救援</a:t>
            </a:r>
            <a:endParaRPr lang="en-US" altLang="zh-TW" dirty="0" smtClean="0">
              <a:hlinkClick r:id="rId2"/>
            </a:endParaRPr>
          </a:p>
          <a:p>
            <a:r>
              <a:rPr lang="en-US" altLang="zh-TW" dirty="0" smtClean="0">
                <a:hlinkClick r:id="rId2"/>
              </a:rPr>
              <a:t>https</a:t>
            </a:r>
            <a:r>
              <a:rPr lang="en-US" altLang="zh-TW" dirty="0">
                <a:hlinkClick r:id="rId2"/>
              </a:rPr>
              <a:t>://</a:t>
            </a:r>
            <a:r>
              <a:rPr lang="en-US" altLang="zh-TW" dirty="0" smtClean="0">
                <a:hlinkClick r:id="rId2"/>
              </a:rPr>
              <a:t>www.youtube.com/watch?v=ZY7errsO5rI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164976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ea typeface="新細明體" charset="-120"/>
              </a:rPr>
              <a:t>接班人 該內升或外找</a:t>
            </a:r>
            <a:r>
              <a:rPr lang="en-US" altLang="zh-TW" smtClean="0">
                <a:ea typeface="新細明體" charset="-120"/>
              </a:rPr>
              <a:t>?</a:t>
            </a:r>
            <a:endParaRPr lang="zh-TW" altLang="en-US" smtClean="0">
              <a:ea typeface="新細明體" charset="-120"/>
            </a:endParaRPr>
          </a:p>
        </p:txBody>
      </p:sp>
      <p:sp>
        <p:nvSpPr>
          <p:cNvPr id="120835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smtClean="0">
                <a:ea typeface="新細明體" charset="-120"/>
              </a:rPr>
              <a:t>麗嬰房董事長</a:t>
            </a:r>
            <a:r>
              <a:rPr lang="en-US" altLang="zh-TW" smtClean="0">
                <a:ea typeface="新細明體" charset="-120"/>
              </a:rPr>
              <a:t>:</a:t>
            </a:r>
            <a:r>
              <a:rPr lang="zh-TW" altLang="en-US" smtClean="0">
                <a:ea typeface="新細明體" charset="-120"/>
              </a:rPr>
              <a:t>林泰生</a:t>
            </a:r>
            <a:endParaRPr lang="en-US" altLang="zh-TW" smtClean="0">
              <a:ea typeface="新細明體" charset="-120"/>
            </a:endParaRPr>
          </a:p>
          <a:p>
            <a:r>
              <a:rPr lang="zh-TW" altLang="en-US" smtClean="0">
                <a:ea typeface="新細明體" charset="-120"/>
              </a:rPr>
              <a:t>個人英雄主義 變成 團隊主義 </a:t>
            </a:r>
            <a:r>
              <a:rPr lang="en-US" altLang="zh-TW" smtClean="0">
                <a:ea typeface="新細明體" charset="-120"/>
              </a:rPr>
              <a:t>(</a:t>
            </a:r>
            <a:r>
              <a:rPr lang="zh-TW" altLang="en-US" smtClean="0">
                <a:ea typeface="新細明體" charset="-120"/>
              </a:rPr>
              <a:t>拉長交棒協助融入組織</a:t>
            </a:r>
            <a:r>
              <a:rPr lang="en-US" altLang="zh-TW" smtClean="0">
                <a:ea typeface="新細明體" charset="-120"/>
              </a:rPr>
              <a:t>)</a:t>
            </a:r>
          </a:p>
          <a:p>
            <a:r>
              <a:rPr lang="zh-TW" altLang="en-US" smtClean="0">
                <a:ea typeface="新細明體" charset="-120"/>
              </a:rPr>
              <a:t>三步驟培養接班能力</a:t>
            </a:r>
            <a:r>
              <a:rPr lang="en-US" altLang="zh-TW" smtClean="0">
                <a:ea typeface="新細明體" charset="-120"/>
              </a:rPr>
              <a:t>:</a:t>
            </a:r>
            <a:r>
              <a:rPr lang="zh-TW" altLang="en-US" smtClean="0">
                <a:ea typeface="新細明體" charset="-120"/>
              </a:rPr>
              <a:t>用人</a:t>
            </a:r>
            <a:r>
              <a:rPr lang="en-US" altLang="zh-TW" smtClean="0">
                <a:ea typeface="新細明體" charset="-120"/>
              </a:rPr>
              <a:t>;</a:t>
            </a:r>
            <a:r>
              <a:rPr lang="zh-TW" altLang="en-US" smtClean="0">
                <a:ea typeface="新細明體" charset="-120"/>
              </a:rPr>
              <a:t>展人</a:t>
            </a:r>
            <a:r>
              <a:rPr lang="en-US" altLang="zh-TW" smtClean="0">
                <a:ea typeface="新細明體" charset="-120"/>
              </a:rPr>
              <a:t>(</a:t>
            </a:r>
            <a:r>
              <a:rPr lang="zh-TW" altLang="en-US" smtClean="0">
                <a:ea typeface="新細明體" charset="-120"/>
              </a:rPr>
              <a:t>學習成長</a:t>
            </a:r>
            <a:r>
              <a:rPr lang="en-US" altLang="zh-TW" smtClean="0">
                <a:ea typeface="新細明體" charset="-120"/>
              </a:rPr>
              <a:t>);</a:t>
            </a:r>
            <a:r>
              <a:rPr lang="zh-TW" altLang="en-US" smtClean="0">
                <a:ea typeface="新細明體" charset="-120"/>
              </a:rPr>
              <a:t>留人</a:t>
            </a:r>
            <a:r>
              <a:rPr lang="en-US" altLang="zh-TW" smtClean="0">
                <a:ea typeface="新細明體" charset="-120"/>
              </a:rPr>
              <a:t>(</a:t>
            </a:r>
            <a:r>
              <a:rPr lang="zh-TW" altLang="en-US" smtClean="0">
                <a:ea typeface="新細明體" charset="-120"/>
              </a:rPr>
              <a:t>通才化</a:t>
            </a:r>
            <a:endParaRPr lang="en-US" altLang="zh-TW" smtClean="0">
              <a:ea typeface="新細明體" charset="-120"/>
            </a:endParaRPr>
          </a:p>
          <a:p>
            <a:r>
              <a:rPr lang="zh-TW" altLang="en-US" smtClean="0">
                <a:ea typeface="新細明體" charset="-120"/>
              </a:rPr>
              <a:t>如何專才培養成通才 </a:t>
            </a:r>
            <a:r>
              <a:rPr lang="en-US" altLang="zh-TW" smtClean="0">
                <a:ea typeface="新細明體" charset="-120"/>
              </a:rPr>
              <a:t>(</a:t>
            </a:r>
            <a:r>
              <a:rPr lang="zh-TW" altLang="en-US" smtClean="0">
                <a:ea typeface="新細明體" charset="-120"/>
              </a:rPr>
              <a:t>五個面向觀察指標</a:t>
            </a:r>
            <a:r>
              <a:rPr lang="en-US" altLang="zh-TW" smtClean="0">
                <a:ea typeface="新細明體" charset="-120"/>
              </a:rPr>
              <a:t>)</a:t>
            </a:r>
          </a:p>
          <a:p>
            <a:pPr>
              <a:buFontTx/>
              <a:buNone/>
            </a:pPr>
            <a:r>
              <a:rPr lang="en-US" altLang="zh-TW" sz="1800" smtClean="0">
                <a:ea typeface="新細明體" charset="-120"/>
              </a:rPr>
              <a:t> (</a:t>
            </a:r>
            <a:r>
              <a:rPr lang="en-US" altLang="zh-TW" sz="2000" smtClean="0">
                <a:ea typeface="新細明體" charset="-120"/>
              </a:rPr>
              <a:t>1)</a:t>
            </a:r>
            <a:r>
              <a:rPr lang="zh-TW" altLang="en-US" sz="2000" smtClean="0">
                <a:ea typeface="新細明體" charset="-120"/>
              </a:rPr>
              <a:t>對管理感興趣</a:t>
            </a:r>
            <a:endParaRPr lang="en-US" altLang="zh-TW" sz="2000" smtClean="0">
              <a:ea typeface="新細明體" charset="-120"/>
            </a:endParaRPr>
          </a:p>
          <a:p>
            <a:pPr>
              <a:buFontTx/>
              <a:buNone/>
            </a:pPr>
            <a:r>
              <a:rPr lang="en-US" altLang="zh-TW" sz="2000" smtClean="0">
                <a:ea typeface="新細明體" charset="-120"/>
              </a:rPr>
              <a:t> (2)</a:t>
            </a:r>
            <a:r>
              <a:rPr lang="zh-TW" altLang="en-US" sz="2000" smtClean="0">
                <a:ea typeface="新細明體" charset="-120"/>
              </a:rPr>
              <a:t>周遭事務有興趣</a:t>
            </a:r>
            <a:endParaRPr lang="en-US" altLang="zh-TW" sz="2000" smtClean="0">
              <a:ea typeface="新細明體" charset="-120"/>
            </a:endParaRPr>
          </a:p>
          <a:p>
            <a:pPr>
              <a:buFontTx/>
              <a:buNone/>
            </a:pPr>
            <a:r>
              <a:rPr lang="en-US" altLang="zh-TW" sz="2000" smtClean="0">
                <a:ea typeface="新細明體" charset="-120"/>
              </a:rPr>
              <a:t> (3) </a:t>
            </a:r>
            <a:r>
              <a:rPr lang="zh-TW" altLang="en-US" sz="2000" smtClean="0">
                <a:ea typeface="新細明體" charset="-120"/>
              </a:rPr>
              <a:t>對文化事業有興趣</a:t>
            </a:r>
            <a:endParaRPr lang="en-US" altLang="zh-TW" sz="2000" smtClean="0">
              <a:ea typeface="新細明體" charset="-120"/>
            </a:endParaRPr>
          </a:p>
          <a:p>
            <a:pPr>
              <a:buFontTx/>
              <a:buNone/>
            </a:pPr>
            <a:r>
              <a:rPr lang="en-US" altLang="zh-TW" sz="2000" smtClean="0">
                <a:ea typeface="新細明體" charset="-120"/>
              </a:rPr>
              <a:t> (4)</a:t>
            </a:r>
            <a:r>
              <a:rPr lang="zh-TW" altLang="en-US" sz="2000" smtClean="0">
                <a:ea typeface="新細明體" charset="-120"/>
              </a:rPr>
              <a:t>對生活充滿熱情</a:t>
            </a:r>
            <a:endParaRPr lang="en-US" altLang="zh-TW" sz="2000" smtClean="0">
              <a:ea typeface="新細明體" charset="-120"/>
            </a:endParaRPr>
          </a:p>
          <a:p>
            <a:pPr>
              <a:buFontTx/>
              <a:buNone/>
            </a:pPr>
            <a:r>
              <a:rPr lang="en-US" altLang="zh-TW" sz="2000" smtClean="0">
                <a:ea typeface="新細明體" charset="-120"/>
              </a:rPr>
              <a:t> (5)</a:t>
            </a:r>
            <a:r>
              <a:rPr lang="zh-TW" altLang="en-US" sz="2000" smtClean="0">
                <a:ea typeface="新細明體" charset="-120"/>
              </a:rPr>
              <a:t>自我成長有興趣</a:t>
            </a:r>
            <a:endParaRPr lang="en-US" altLang="zh-TW" sz="2000" smtClean="0">
              <a:ea typeface="新細明體" charset="-120"/>
            </a:endParaRPr>
          </a:p>
          <a:p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ea typeface="新細明體" charset="-120"/>
              </a:rPr>
              <a:t> </a:t>
            </a:r>
            <a:r>
              <a:rPr lang="zh-TW" altLang="en-US" smtClean="0">
                <a:ea typeface="新細明體" charset="-120"/>
              </a:rPr>
              <a:t>長興化工家族企業接班學</a:t>
            </a:r>
          </a:p>
        </p:txBody>
      </p:sp>
      <p:sp>
        <p:nvSpPr>
          <p:cNvPr id="12185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>
                <a:ea typeface="新細明體" charset="-120"/>
              </a:rPr>
              <a:t>第二代接班同時轉型</a:t>
            </a:r>
            <a:r>
              <a:rPr lang="en-US" altLang="zh-TW" smtClean="0">
                <a:ea typeface="新細明體" charset="-120"/>
              </a:rPr>
              <a:t>: </a:t>
            </a:r>
            <a:r>
              <a:rPr lang="zh-TW" altLang="en-US" smtClean="0">
                <a:ea typeface="新細明體" charset="-120"/>
              </a:rPr>
              <a:t>創立於</a:t>
            </a:r>
            <a:r>
              <a:rPr lang="en-US" altLang="zh-TW" smtClean="0">
                <a:ea typeface="新細明體" charset="-120"/>
              </a:rPr>
              <a:t>1964</a:t>
            </a:r>
            <a:r>
              <a:rPr lang="zh-TW" altLang="en-US" smtClean="0">
                <a:ea typeface="新細明體" charset="-120"/>
              </a:rPr>
              <a:t>年</a:t>
            </a:r>
            <a:r>
              <a:rPr lang="en-US" altLang="zh-TW" smtClean="0">
                <a:ea typeface="新細明體" charset="-120"/>
              </a:rPr>
              <a:t>,</a:t>
            </a:r>
            <a:r>
              <a:rPr lang="zh-TW" altLang="en-US" smtClean="0">
                <a:ea typeface="新細明體" charset="-120"/>
              </a:rPr>
              <a:t>從樹脂與特用化學品起家</a:t>
            </a:r>
            <a:r>
              <a:rPr lang="en-US" altLang="zh-TW" smtClean="0">
                <a:ea typeface="新細明體" charset="-120"/>
              </a:rPr>
              <a:t>;</a:t>
            </a:r>
            <a:r>
              <a:rPr lang="zh-TW" altLang="en-US" smtClean="0">
                <a:ea typeface="新細明體" charset="-120"/>
              </a:rPr>
              <a:t>轉向技術含量交高的電子  半導體與光電等材料領域</a:t>
            </a:r>
            <a:endParaRPr lang="en-US" altLang="zh-TW" smtClean="0">
              <a:ea typeface="新細明體" charset="-120"/>
            </a:endParaRPr>
          </a:p>
          <a:p>
            <a:r>
              <a:rPr lang="en-US" altLang="zh-TW" smtClean="0">
                <a:ea typeface="新細明體" charset="-120"/>
              </a:rPr>
              <a:t>20</a:t>
            </a:r>
            <a:r>
              <a:rPr lang="zh-TW" altLang="en-US" smtClean="0">
                <a:ea typeface="新細明體" charset="-120"/>
              </a:rPr>
              <a:t>年接班計劃</a:t>
            </a:r>
            <a:r>
              <a:rPr lang="en-US" altLang="zh-TW" smtClean="0">
                <a:ea typeface="新細明體" charset="-120"/>
              </a:rPr>
              <a:t>: </a:t>
            </a:r>
            <a:r>
              <a:rPr lang="zh-TW" altLang="en-US" smtClean="0">
                <a:ea typeface="新細明體" charset="-120"/>
              </a:rPr>
              <a:t>創辦人高英士 完全交棒給第二代決策</a:t>
            </a:r>
            <a:r>
              <a:rPr lang="en-US" altLang="zh-TW" smtClean="0">
                <a:ea typeface="新細明體" charset="-120"/>
              </a:rPr>
              <a:t>;</a:t>
            </a:r>
            <a:r>
              <a:rPr lang="zh-TW" altLang="en-US" smtClean="0">
                <a:ea typeface="新細明體" charset="-120"/>
              </a:rPr>
              <a:t>從基層歷練</a:t>
            </a:r>
            <a:r>
              <a:rPr lang="en-US" altLang="zh-TW" smtClean="0">
                <a:ea typeface="新細明體" charset="-120"/>
              </a:rPr>
              <a:t>., </a:t>
            </a:r>
            <a:r>
              <a:rPr lang="zh-TW" altLang="en-US" smtClean="0">
                <a:ea typeface="新細明體" charset="-120"/>
              </a:rPr>
              <a:t>再逐步放手</a:t>
            </a:r>
            <a:endParaRPr lang="en-US" altLang="zh-TW" smtClean="0">
              <a:ea typeface="新細明體" charset="-120"/>
            </a:endParaRPr>
          </a:p>
          <a:p>
            <a:r>
              <a:rPr lang="zh-TW" altLang="en-US" smtClean="0">
                <a:ea typeface="新細明體" charset="-120"/>
              </a:rPr>
              <a:t>傳統與高科技事業營收</a:t>
            </a:r>
            <a:r>
              <a:rPr lang="en-US" altLang="zh-TW" smtClean="0">
                <a:ea typeface="新細明體" charset="-120"/>
              </a:rPr>
              <a:t>1:1 ;</a:t>
            </a:r>
            <a:r>
              <a:rPr lang="zh-TW" altLang="en-US" smtClean="0">
                <a:ea typeface="新細明體" charset="-120"/>
              </a:rPr>
              <a:t>樹脂與特用化學品就像金牛事業</a:t>
            </a:r>
            <a:r>
              <a:rPr lang="en-US" altLang="zh-TW" smtClean="0">
                <a:ea typeface="新細明體" charset="-120"/>
              </a:rPr>
              <a:t>….</a:t>
            </a:r>
            <a:r>
              <a:rPr lang="zh-TW" altLang="en-US" smtClean="0">
                <a:ea typeface="新細明體" charset="-120"/>
              </a:rPr>
              <a:t>能穩定支持新事業發展</a:t>
            </a:r>
            <a:r>
              <a:rPr lang="en-US" altLang="zh-TW" smtClean="0">
                <a:ea typeface="新細明體" charset="-120"/>
              </a:rPr>
              <a:t>…</a:t>
            </a:r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6"/>
          <p:cNvSpPr/>
          <p:nvPr/>
        </p:nvSpPr>
        <p:spPr>
          <a:xfrm>
            <a:off x="251520" y="1556792"/>
            <a:ext cx="8042461" cy="4896544"/>
          </a:xfrm>
          <a:custGeom>
            <a:avLst/>
            <a:gdLst/>
            <a:ahLst/>
            <a:cxnLst/>
            <a:rect l="l" t="t" r="r" b="b"/>
            <a:pathLst>
              <a:path w="4559300" h="3416300">
                <a:moveTo>
                  <a:pt x="4559046" y="0"/>
                </a:moveTo>
                <a:lnTo>
                  <a:pt x="0" y="0"/>
                </a:lnTo>
                <a:lnTo>
                  <a:pt x="0" y="3416046"/>
                </a:lnTo>
                <a:lnTo>
                  <a:pt x="4559046" y="3416046"/>
                </a:lnTo>
                <a:lnTo>
                  <a:pt x="4559046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矩形 2"/>
          <p:cNvSpPr/>
          <p:nvPr/>
        </p:nvSpPr>
        <p:spPr>
          <a:xfrm>
            <a:off x="179512" y="1055274"/>
            <a:ext cx="8568952" cy="5116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8645">
              <a:lnSpc>
                <a:spcPct val="100000"/>
              </a:lnSpc>
            </a:pPr>
            <a:r>
              <a:rPr lang="zh-TW" altLang="en-US" sz="3200" spc="-5" dirty="0" smtClean="0">
                <a:solidFill>
                  <a:srgbClr val="FFFF00"/>
                </a:solidFill>
                <a:latin typeface="標楷體"/>
                <a:cs typeface="標楷體"/>
              </a:rPr>
              <a:t>如何運用僕人式領導</a:t>
            </a:r>
            <a:r>
              <a:rPr lang="en-US" altLang="zh-TW" sz="3200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(SERVE)</a:t>
            </a:r>
            <a:r>
              <a:rPr lang="zh-TW" altLang="en-US" sz="3200" spc="-5" dirty="0" smtClean="0">
                <a:solidFill>
                  <a:srgbClr val="FFFF00"/>
                </a:solidFill>
                <a:latin typeface="標楷體"/>
                <a:cs typeface="標楷體"/>
              </a:rPr>
              <a:t>？</a:t>
            </a:r>
            <a:endParaRPr lang="zh-TW" altLang="en-US" sz="3200" dirty="0" smtClean="0">
              <a:solidFill>
                <a:srgbClr val="FFFF00"/>
              </a:solidFill>
              <a:latin typeface="標楷體"/>
              <a:cs typeface="標楷體"/>
            </a:endParaRPr>
          </a:p>
          <a:p>
            <a:pPr>
              <a:lnSpc>
                <a:spcPct val="100000"/>
              </a:lnSpc>
              <a:spcBef>
                <a:spcPts val="1"/>
              </a:spcBef>
            </a:pPr>
            <a:endParaRPr lang="zh-TW" altLang="en-US" sz="3200" dirty="0" smtClean="0">
              <a:latin typeface="Times New Roman"/>
              <a:cs typeface="Times New Roman"/>
            </a:endParaRPr>
          </a:p>
          <a:p>
            <a:pPr marL="171450" indent="-171450">
              <a:lnSpc>
                <a:spcPct val="100000"/>
              </a:lnSpc>
              <a:buClr>
                <a:srgbClr val="CC3300"/>
              </a:buClr>
              <a:buSzPct val="75000"/>
              <a:buFont typeface="Arial Unicode MS"/>
              <a:buChar char="•"/>
              <a:tabLst>
                <a:tab pos="171450" algn="l"/>
              </a:tabLst>
            </a:pPr>
            <a:r>
              <a:rPr lang="en-US" altLang="zh-TW" sz="2400" b="1" u="sng" spc="-5" dirty="0" smtClean="0">
                <a:solidFill>
                  <a:srgbClr val="FF3300"/>
                </a:solidFill>
                <a:latin typeface="Times New Roman"/>
                <a:cs typeface="Times New Roman"/>
              </a:rPr>
              <a:t>S</a:t>
            </a:r>
            <a:r>
              <a:rPr lang="en-US" altLang="zh-TW" sz="2400" b="1" u="sng" spc="-5" dirty="0" smtClean="0">
                <a:latin typeface="Times New Roman"/>
                <a:cs typeface="Times New Roman"/>
              </a:rPr>
              <a:t>ee the Future</a:t>
            </a:r>
            <a:r>
              <a:rPr lang="zh-TW" altLang="en-US" sz="2400" b="1" u="sng" spc="-50" dirty="0" smtClean="0">
                <a:latin typeface="Times New Roman"/>
                <a:cs typeface="Times New Roman"/>
              </a:rPr>
              <a:t> </a:t>
            </a:r>
            <a:r>
              <a:rPr lang="en-US" altLang="zh-TW" sz="2400" b="1" u="sng" dirty="0" smtClean="0">
                <a:latin typeface="Times New Roman"/>
                <a:cs typeface="Times New Roman"/>
              </a:rPr>
              <a:t>(</a:t>
            </a:r>
            <a:r>
              <a:rPr lang="zh-TW" altLang="en-US" sz="2400" b="1" u="sng" dirty="0" smtClean="0">
                <a:latin typeface="標楷體"/>
                <a:cs typeface="標楷體"/>
              </a:rPr>
              <a:t>預見未來</a:t>
            </a:r>
            <a:r>
              <a:rPr lang="en-US" altLang="zh-TW" sz="2400" b="1" u="sng" dirty="0" smtClean="0">
                <a:latin typeface="Times New Roman"/>
                <a:cs typeface="Times New Roman"/>
              </a:rPr>
              <a:t>)</a:t>
            </a:r>
            <a:endParaRPr lang="zh-TW" altLang="en-US" sz="2400" u="sng" dirty="0" smtClean="0">
              <a:latin typeface="Times New Roman"/>
              <a:cs typeface="Times New Roman"/>
            </a:endParaRPr>
          </a:p>
          <a:p>
            <a:pPr marL="227965">
              <a:lnSpc>
                <a:spcPct val="100000"/>
              </a:lnSpc>
              <a:spcBef>
                <a:spcPts val="275"/>
              </a:spcBef>
            </a:pPr>
            <a:r>
              <a:rPr lang="zh-TW" altLang="en-US" sz="2400" spc="-509" dirty="0" smtClean="0">
                <a:solidFill>
                  <a:srgbClr val="0000FF"/>
                </a:solidFill>
                <a:latin typeface="Arial Unicode MS"/>
                <a:cs typeface="Arial Unicode MS"/>
              </a:rPr>
              <a:t>．</a:t>
            </a:r>
            <a:r>
              <a:rPr lang="zh-TW" altLang="en-US" sz="2400" spc="75" dirty="0" smtClean="0">
                <a:solidFill>
                  <a:srgbClr val="0000FF"/>
                </a:solidFill>
                <a:latin typeface="Arial Unicode MS"/>
                <a:cs typeface="Arial Unicode MS"/>
              </a:rPr>
              <a:t> </a:t>
            </a:r>
            <a:r>
              <a:rPr lang="zh-TW" altLang="en-US" sz="2400" b="1" spc="-5" dirty="0" smtClean="0">
                <a:latin typeface="標楷體"/>
                <a:cs typeface="標楷體"/>
              </a:rPr>
              <a:t>你如何把自己對未來的願景傳達給你的團隊？</a:t>
            </a:r>
            <a:endParaRPr lang="zh-TW" altLang="en-US" sz="2400" dirty="0" smtClean="0">
              <a:latin typeface="標楷體"/>
              <a:cs typeface="標楷體"/>
            </a:endParaRPr>
          </a:p>
          <a:p>
            <a:pPr marL="227965">
              <a:lnSpc>
                <a:spcPct val="100000"/>
              </a:lnSpc>
              <a:spcBef>
                <a:spcPts val="285"/>
              </a:spcBef>
            </a:pPr>
            <a:r>
              <a:rPr lang="zh-TW" altLang="en-US" sz="2400" spc="-509" dirty="0" smtClean="0">
                <a:solidFill>
                  <a:srgbClr val="0000FF"/>
                </a:solidFill>
                <a:latin typeface="Arial Unicode MS"/>
                <a:cs typeface="Arial Unicode MS"/>
              </a:rPr>
              <a:t>．</a:t>
            </a:r>
            <a:r>
              <a:rPr lang="zh-TW" altLang="en-US" sz="2400" spc="70" dirty="0" smtClean="0">
                <a:solidFill>
                  <a:srgbClr val="0000FF"/>
                </a:solidFill>
                <a:latin typeface="Arial Unicode MS"/>
                <a:cs typeface="Arial Unicode MS"/>
              </a:rPr>
              <a:t> </a:t>
            </a:r>
            <a:r>
              <a:rPr lang="zh-TW" altLang="en-US" sz="2400" b="1" spc="-5" dirty="0" smtClean="0">
                <a:latin typeface="標楷體"/>
                <a:cs typeface="標楷體"/>
              </a:rPr>
              <a:t>你希望五年內你的團隊進步到什麼地步？</a:t>
            </a:r>
            <a:endParaRPr lang="zh-TW" altLang="en-US" sz="2400" dirty="0" smtClean="0">
              <a:latin typeface="標楷體"/>
              <a:cs typeface="標楷體"/>
            </a:endParaRPr>
          </a:p>
          <a:p>
            <a:pPr marL="171450" indent="-171450">
              <a:lnSpc>
                <a:spcPct val="100000"/>
              </a:lnSpc>
              <a:spcBef>
                <a:spcPts val="340"/>
              </a:spcBef>
              <a:buClr>
                <a:srgbClr val="CC3300"/>
              </a:buClr>
              <a:buSzPct val="75000"/>
              <a:buFont typeface="Arial Unicode MS"/>
              <a:buChar char="•"/>
              <a:tabLst>
                <a:tab pos="171450" algn="l"/>
              </a:tabLst>
            </a:pPr>
            <a:r>
              <a:rPr lang="en-US" altLang="zh-TW" sz="2400" b="1" u="sng" spc="-5" dirty="0" smtClean="0">
                <a:solidFill>
                  <a:srgbClr val="FF3300"/>
                </a:solidFill>
                <a:latin typeface="Times New Roman"/>
                <a:cs typeface="Times New Roman"/>
              </a:rPr>
              <a:t>E</a:t>
            </a:r>
            <a:r>
              <a:rPr lang="en-US" altLang="zh-TW" sz="2400" b="1" u="sng" spc="-5" dirty="0" smtClean="0">
                <a:latin typeface="Times New Roman"/>
                <a:cs typeface="Times New Roman"/>
              </a:rPr>
              <a:t>ngage and Develop People</a:t>
            </a:r>
            <a:r>
              <a:rPr lang="zh-TW" altLang="en-US" sz="2400" b="1" u="sng" spc="10" dirty="0" smtClean="0">
                <a:latin typeface="Times New Roman"/>
                <a:cs typeface="Times New Roman"/>
              </a:rPr>
              <a:t> </a:t>
            </a:r>
            <a:r>
              <a:rPr lang="en-US" altLang="zh-TW" sz="2400" b="1" u="sng" spc="-5" dirty="0" smtClean="0">
                <a:latin typeface="Times New Roman"/>
                <a:cs typeface="Times New Roman"/>
              </a:rPr>
              <a:t>(</a:t>
            </a:r>
            <a:r>
              <a:rPr lang="zh-TW" altLang="en-US" sz="2400" b="1" u="sng" spc="-5" dirty="0" smtClean="0">
                <a:latin typeface="標楷體"/>
                <a:cs typeface="標楷體"/>
              </a:rPr>
              <a:t>讓員工參與及培育員工</a:t>
            </a:r>
            <a:r>
              <a:rPr lang="en-US" altLang="zh-TW" sz="2400" b="1" u="sng" spc="-5" dirty="0" smtClean="0">
                <a:latin typeface="Times New Roman"/>
                <a:cs typeface="Times New Roman"/>
              </a:rPr>
              <a:t>)</a:t>
            </a:r>
            <a:endParaRPr lang="zh-TW" altLang="en-US" sz="2400" u="sng" dirty="0" smtClean="0">
              <a:latin typeface="Times New Roman"/>
              <a:cs typeface="Times New Roman"/>
            </a:endParaRPr>
          </a:p>
          <a:p>
            <a:pPr marL="227965">
              <a:lnSpc>
                <a:spcPct val="100000"/>
              </a:lnSpc>
              <a:spcBef>
                <a:spcPts val="284"/>
              </a:spcBef>
            </a:pPr>
            <a:r>
              <a:rPr lang="zh-TW" altLang="en-US" sz="2400" spc="-509" dirty="0" smtClean="0">
                <a:solidFill>
                  <a:srgbClr val="0000FF"/>
                </a:solidFill>
                <a:latin typeface="Arial Unicode MS"/>
                <a:cs typeface="Arial Unicode MS"/>
              </a:rPr>
              <a:t>．</a:t>
            </a:r>
            <a:r>
              <a:rPr lang="zh-TW" altLang="en-US" sz="2400" spc="100" dirty="0" smtClean="0">
                <a:solidFill>
                  <a:srgbClr val="0000FF"/>
                </a:solidFill>
                <a:latin typeface="Arial Unicode MS"/>
                <a:cs typeface="Arial Unicode MS"/>
              </a:rPr>
              <a:t> </a:t>
            </a:r>
            <a:r>
              <a:rPr lang="zh-TW" altLang="en-US" sz="2400" b="1" spc="-5" dirty="0" smtClean="0">
                <a:latin typeface="標楷體"/>
                <a:cs typeface="標楷體"/>
              </a:rPr>
              <a:t>你能做哪些事讓大家更有效地參與你的團隊及組織的運作？</a:t>
            </a:r>
            <a:endParaRPr lang="zh-TW" altLang="en-US" sz="2400" dirty="0" smtClean="0">
              <a:latin typeface="標楷體"/>
              <a:cs typeface="標楷體"/>
            </a:endParaRPr>
          </a:p>
          <a:p>
            <a:pPr marL="227965">
              <a:lnSpc>
                <a:spcPct val="100000"/>
              </a:lnSpc>
              <a:spcBef>
                <a:spcPts val="280"/>
              </a:spcBef>
            </a:pPr>
            <a:r>
              <a:rPr lang="zh-TW" altLang="en-US" sz="2400" spc="-509" dirty="0" smtClean="0">
                <a:solidFill>
                  <a:srgbClr val="0000FF"/>
                </a:solidFill>
                <a:latin typeface="Arial Unicode MS"/>
                <a:cs typeface="Arial Unicode MS"/>
              </a:rPr>
              <a:t>．</a:t>
            </a:r>
            <a:r>
              <a:rPr lang="zh-TW" altLang="en-US" sz="2400" spc="55" dirty="0" smtClean="0">
                <a:solidFill>
                  <a:srgbClr val="0000FF"/>
                </a:solidFill>
                <a:latin typeface="Arial Unicode MS"/>
                <a:cs typeface="Arial Unicode MS"/>
              </a:rPr>
              <a:t> </a:t>
            </a:r>
            <a:r>
              <a:rPr lang="zh-TW" altLang="en-US" sz="2400" b="1" spc="-5" dirty="0" smtClean="0">
                <a:latin typeface="標楷體"/>
                <a:cs typeface="標楷體"/>
              </a:rPr>
              <a:t>你如何鼓勵員工發展自己的能力？</a:t>
            </a:r>
            <a:endParaRPr lang="zh-TW" altLang="en-US" sz="2400" dirty="0" smtClean="0">
              <a:latin typeface="標楷體"/>
              <a:cs typeface="標楷體"/>
            </a:endParaRPr>
          </a:p>
          <a:p>
            <a:pPr marL="171450" indent="-171450">
              <a:lnSpc>
                <a:spcPct val="100000"/>
              </a:lnSpc>
              <a:spcBef>
                <a:spcPts val="345"/>
              </a:spcBef>
              <a:buClr>
                <a:srgbClr val="CC3300"/>
              </a:buClr>
              <a:buSzPct val="75000"/>
              <a:buFont typeface="Arial Unicode MS"/>
              <a:buChar char="•"/>
              <a:tabLst>
                <a:tab pos="171450" algn="l"/>
              </a:tabLst>
            </a:pPr>
            <a:r>
              <a:rPr lang="en-US" altLang="zh-TW" sz="2400" b="1" u="sng" spc="-5" dirty="0" smtClean="0">
                <a:solidFill>
                  <a:srgbClr val="FF3300"/>
                </a:solidFill>
                <a:latin typeface="Times New Roman"/>
                <a:cs typeface="Times New Roman"/>
              </a:rPr>
              <a:t>R</a:t>
            </a:r>
            <a:r>
              <a:rPr lang="en-US" altLang="zh-TW" sz="2400" b="1" u="sng" spc="-5" dirty="0" smtClean="0">
                <a:latin typeface="Times New Roman"/>
                <a:cs typeface="Times New Roman"/>
              </a:rPr>
              <a:t>einvent Continuously</a:t>
            </a:r>
            <a:r>
              <a:rPr lang="zh-TW" altLang="en-US" sz="2400" b="1" u="sng" spc="5" dirty="0" smtClean="0">
                <a:latin typeface="Times New Roman"/>
                <a:cs typeface="Times New Roman"/>
              </a:rPr>
              <a:t> </a:t>
            </a:r>
            <a:r>
              <a:rPr lang="en-US" altLang="zh-TW" sz="2400" b="1" u="sng" spc="-5" dirty="0" smtClean="0">
                <a:latin typeface="Times New Roman"/>
                <a:cs typeface="Times New Roman"/>
              </a:rPr>
              <a:t>(</a:t>
            </a:r>
            <a:r>
              <a:rPr lang="zh-TW" altLang="en-US" sz="2400" b="1" u="sng" spc="-5" dirty="0" smtClean="0">
                <a:latin typeface="標楷體"/>
                <a:cs typeface="標楷體"/>
              </a:rPr>
              <a:t>不斷的投資</a:t>
            </a:r>
            <a:r>
              <a:rPr lang="en-US" altLang="zh-TW" sz="2400" b="1" u="sng" spc="-5" dirty="0" smtClean="0">
                <a:latin typeface="Times New Roman"/>
                <a:cs typeface="Times New Roman"/>
              </a:rPr>
              <a:t>)</a:t>
            </a:r>
            <a:endParaRPr lang="zh-TW" altLang="en-US" sz="2400" u="sng" dirty="0" smtClean="0">
              <a:latin typeface="Times New Roman"/>
              <a:cs typeface="Times New Roman"/>
            </a:endParaRPr>
          </a:p>
          <a:p>
            <a:pPr marL="227965">
              <a:lnSpc>
                <a:spcPct val="100000"/>
              </a:lnSpc>
              <a:spcBef>
                <a:spcPts val="275"/>
              </a:spcBef>
            </a:pPr>
            <a:r>
              <a:rPr lang="zh-TW" altLang="en-US" sz="2400" spc="-509" dirty="0" smtClean="0">
                <a:solidFill>
                  <a:srgbClr val="0000FF"/>
                </a:solidFill>
                <a:latin typeface="Arial Unicode MS"/>
                <a:cs typeface="Arial Unicode MS"/>
              </a:rPr>
              <a:t>．</a:t>
            </a:r>
            <a:r>
              <a:rPr lang="zh-TW" altLang="en-US" sz="2400" spc="75" dirty="0" smtClean="0">
                <a:solidFill>
                  <a:srgbClr val="0000FF"/>
                </a:solidFill>
                <a:latin typeface="Arial Unicode MS"/>
                <a:cs typeface="Arial Unicode MS"/>
              </a:rPr>
              <a:t> </a:t>
            </a:r>
            <a:r>
              <a:rPr lang="zh-TW" altLang="en-US" sz="2400" b="1" spc="-5" dirty="0" smtClean="0">
                <a:latin typeface="標楷體"/>
                <a:cs typeface="標楷體"/>
              </a:rPr>
              <a:t>你如何不斷自我投資？誰是你的心靈導師？</a:t>
            </a:r>
            <a:endParaRPr lang="zh-TW" altLang="en-US" sz="2400" dirty="0" smtClean="0">
              <a:latin typeface="標楷體"/>
              <a:cs typeface="標楷體"/>
            </a:endParaRPr>
          </a:p>
          <a:p>
            <a:pPr marL="227965">
              <a:lnSpc>
                <a:spcPct val="100000"/>
              </a:lnSpc>
              <a:spcBef>
                <a:spcPts val="285"/>
              </a:spcBef>
            </a:pPr>
            <a:r>
              <a:rPr lang="zh-TW" altLang="en-US" sz="2400" spc="-509" dirty="0" smtClean="0">
                <a:solidFill>
                  <a:srgbClr val="0000FF"/>
                </a:solidFill>
                <a:latin typeface="Arial Unicode MS"/>
                <a:cs typeface="Arial Unicode MS"/>
              </a:rPr>
              <a:t>．</a:t>
            </a:r>
            <a:r>
              <a:rPr lang="zh-TW" altLang="en-US" sz="2400" spc="40" dirty="0" smtClean="0">
                <a:solidFill>
                  <a:srgbClr val="0000FF"/>
                </a:solidFill>
                <a:latin typeface="Arial Unicode MS"/>
                <a:cs typeface="Arial Unicode MS"/>
              </a:rPr>
              <a:t> </a:t>
            </a:r>
            <a:r>
              <a:rPr lang="zh-TW" altLang="en-US" sz="2400" b="1" spc="-5" dirty="0" smtClean="0">
                <a:latin typeface="標楷體"/>
                <a:cs typeface="標楷體"/>
              </a:rPr>
              <a:t>你如何改善系統及流程？</a:t>
            </a:r>
            <a:endParaRPr lang="zh-TW" altLang="en-US" sz="2400" dirty="0" smtClean="0">
              <a:latin typeface="標楷體"/>
              <a:cs typeface="標楷體"/>
            </a:endParaRPr>
          </a:p>
          <a:p>
            <a:pPr marL="227965">
              <a:lnSpc>
                <a:spcPct val="100000"/>
              </a:lnSpc>
              <a:spcBef>
                <a:spcPts val="280"/>
              </a:spcBef>
            </a:pPr>
            <a:r>
              <a:rPr lang="zh-TW" altLang="en-US" sz="2400" spc="-509" dirty="0" smtClean="0">
                <a:solidFill>
                  <a:srgbClr val="0000FF"/>
                </a:solidFill>
                <a:latin typeface="Arial Unicode MS"/>
                <a:cs typeface="Arial Unicode MS"/>
              </a:rPr>
              <a:t>．</a:t>
            </a:r>
            <a:r>
              <a:rPr lang="zh-TW" altLang="en-US" sz="2400" spc="40" dirty="0" smtClean="0">
                <a:solidFill>
                  <a:srgbClr val="0000FF"/>
                </a:solidFill>
                <a:latin typeface="Arial Unicode MS"/>
                <a:cs typeface="Arial Unicode MS"/>
              </a:rPr>
              <a:t> </a:t>
            </a:r>
            <a:r>
              <a:rPr lang="zh-TW" altLang="en-US" sz="2400" b="1" spc="-5" dirty="0" smtClean="0">
                <a:latin typeface="標楷體"/>
                <a:cs typeface="標楷體"/>
              </a:rPr>
              <a:t>你如何再造組織的架構？</a:t>
            </a:r>
            <a:endParaRPr lang="zh-TW" altLang="en-US" sz="2400" dirty="0">
              <a:latin typeface="標楷體"/>
              <a:cs typeface="標楷體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552" y="692696"/>
            <a:ext cx="8136904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1515">
              <a:lnSpc>
                <a:spcPct val="100000"/>
              </a:lnSpc>
            </a:pPr>
            <a:r>
              <a:rPr lang="zh-TW" altLang="en-US" sz="3200" spc="-5" dirty="0" smtClean="0">
                <a:solidFill>
                  <a:srgbClr val="FFFF00"/>
                </a:solidFill>
                <a:latin typeface="標楷體"/>
                <a:cs typeface="標楷體"/>
              </a:rPr>
              <a:t>如何運用僕人式領導</a:t>
            </a:r>
            <a:r>
              <a:rPr lang="en-US" altLang="zh-TW" sz="3200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(SERVE)</a:t>
            </a:r>
            <a:r>
              <a:rPr lang="zh-TW" altLang="en-US" sz="3200" spc="-5" dirty="0" smtClean="0">
                <a:solidFill>
                  <a:srgbClr val="FFFF00"/>
                </a:solidFill>
                <a:latin typeface="標楷體"/>
                <a:cs typeface="標楷體"/>
              </a:rPr>
              <a:t>？</a:t>
            </a:r>
            <a:endParaRPr lang="zh-TW" altLang="en-US" sz="3200" dirty="0" smtClean="0">
              <a:solidFill>
                <a:srgbClr val="FFFF00"/>
              </a:solidFill>
              <a:latin typeface="標楷體"/>
              <a:cs typeface="標楷體"/>
            </a:endParaRPr>
          </a:p>
          <a:p>
            <a:pPr>
              <a:lnSpc>
                <a:spcPct val="100000"/>
              </a:lnSpc>
            </a:pPr>
            <a:endParaRPr lang="zh-TW" altLang="en-US" sz="2400" dirty="0" smtClean="0">
              <a:latin typeface="Times New Roman"/>
              <a:cs typeface="Times New Roman"/>
            </a:endParaRPr>
          </a:p>
          <a:p>
            <a:pPr marL="305435" indent="-171450">
              <a:lnSpc>
                <a:spcPct val="100000"/>
              </a:lnSpc>
              <a:spcBef>
                <a:spcPts val="1210"/>
              </a:spcBef>
              <a:buClr>
                <a:srgbClr val="CC3300"/>
              </a:buClr>
              <a:buSzPct val="75000"/>
              <a:buFont typeface="Arial Unicode MS"/>
              <a:buChar char="•"/>
              <a:tabLst>
                <a:tab pos="306070" algn="l"/>
              </a:tabLst>
            </a:pPr>
            <a:r>
              <a:rPr lang="en-US" altLang="zh-TW" sz="2400" b="1" u="sng" spc="-5" dirty="0" smtClean="0">
                <a:solidFill>
                  <a:srgbClr val="FF3300"/>
                </a:solidFill>
                <a:latin typeface="Times New Roman"/>
                <a:cs typeface="Times New Roman"/>
              </a:rPr>
              <a:t>V</a:t>
            </a:r>
            <a:r>
              <a:rPr lang="en-US" altLang="zh-TW" sz="2400" b="1" u="sng" spc="-5" dirty="0" smtClean="0">
                <a:latin typeface="Times New Roman"/>
                <a:cs typeface="Times New Roman"/>
              </a:rPr>
              <a:t>alue Results and Relationships</a:t>
            </a:r>
            <a:r>
              <a:rPr lang="zh-TW" altLang="en-US" sz="2400" b="1" u="sng" spc="25" dirty="0" smtClean="0">
                <a:latin typeface="Times New Roman"/>
                <a:cs typeface="Times New Roman"/>
              </a:rPr>
              <a:t> </a:t>
            </a:r>
            <a:r>
              <a:rPr lang="en-US" altLang="zh-TW" sz="2400" b="1" u="sng" spc="-5" dirty="0" smtClean="0">
                <a:latin typeface="Times New Roman"/>
                <a:cs typeface="Times New Roman"/>
              </a:rPr>
              <a:t>(</a:t>
            </a:r>
            <a:r>
              <a:rPr lang="zh-TW" altLang="en-US" sz="2400" b="1" u="sng" spc="-5" dirty="0" smtClean="0">
                <a:latin typeface="標楷體"/>
                <a:cs typeface="標楷體"/>
              </a:rPr>
              <a:t>重視成果與關係</a:t>
            </a:r>
            <a:r>
              <a:rPr lang="en-US" altLang="zh-TW" sz="2400" b="1" u="sng" spc="-5" dirty="0" smtClean="0">
                <a:latin typeface="Times New Roman"/>
                <a:cs typeface="Times New Roman"/>
              </a:rPr>
              <a:t>)</a:t>
            </a:r>
            <a:endParaRPr lang="zh-TW" altLang="en-US" sz="2400" u="sng" dirty="0" smtClean="0">
              <a:latin typeface="Times New Roman"/>
              <a:cs typeface="Times New Roman"/>
            </a:endParaRPr>
          </a:p>
          <a:p>
            <a:pPr marL="362585">
              <a:lnSpc>
                <a:spcPct val="100000"/>
              </a:lnSpc>
              <a:spcBef>
                <a:spcPts val="275"/>
              </a:spcBef>
            </a:pPr>
            <a:r>
              <a:rPr lang="zh-TW" altLang="en-US" sz="2400" spc="-509" dirty="0" smtClean="0">
                <a:solidFill>
                  <a:srgbClr val="0000FF"/>
                </a:solidFill>
                <a:latin typeface="Arial Unicode MS"/>
                <a:cs typeface="Arial Unicode MS"/>
              </a:rPr>
              <a:t>．</a:t>
            </a:r>
            <a:r>
              <a:rPr lang="zh-TW" altLang="en-US" sz="2400" spc="30" dirty="0" smtClean="0">
                <a:solidFill>
                  <a:srgbClr val="0000FF"/>
                </a:solidFill>
                <a:latin typeface="Arial Unicode MS"/>
                <a:cs typeface="Arial Unicode MS"/>
              </a:rPr>
              <a:t> </a:t>
            </a:r>
            <a:r>
              <a:rPr lang="zh-TW" altLang="en-US" sz="2400" b="1" spc="-5" dirty="0" smtClean="0">
                <a:latin typeface="標楷體"/>
                <a:cs typeface="標楷體"/>
              </a:rPr>
              <a:t>你有多重視成果？</a:t>
            </a:r>
            <a:endParaRPr lang="zh-TW" altLang="en-US" sz="2400" dirty="0" smtClean="0">
              <a:latin typeface="標楷體"/>
              <a:cs typeface="標楷體"/>
            </a:endParaRPr>
          </a:p>
          <a:p>
            <a:pPr marL="362585">
              <a:lnSpc>
                <a:spcPct val="100000"/>
              </a:lnSpc>
              <a:spcBef>
                <a:spcPts val="285"/>
              </a:spcBef>
            </a:pPr>
            <a:r>
              <a:rPr lang="zh-TW" altLang="en-US" sz="2400" spc="-509" dirty="0" smtClean="0">
                <a:solidFill>
                  <a:srgbClr val="0000FF"/>
                </a:solidFill>
                <a:latin typeface="Arial Unicode MS"/>
                <a:cs typeface="Arial Unicode MS"/>
              </a:rPr>
              <a:t>．</a:t>
            </a:r>
            <a:r>
              <a:rPr lang="zh-TW" altLang="en-US" sz="2400" spc="85" dirty="0" smtClean="0">
                <a:solidFill>
                  <a:srgbClr val="0000FF"/>
                </a:solidFill>
                <a:latin typeface="Arial Unicode MS"/>
                <a:cs typeface="Arial Unicode MS"/>
              </a:rPr>
              <a:t> </a:t>
            </a:r>
            <a:r>
              <a:rPr lang="zh-TW" altLang="en-US" sz="2400" b="1" spc="-5" dirty="0" smtClean="0">
                <a:latin typeface="標楷體"/>
                <a:cs typeface="標楷體"/>
              </a:rPr>
              <a:t>員工中有多少人會說你在他們身上投入無數心力？</a:t>
            </a:r>
            <a:endParaRPr lang="zh-TW" altLang="en-US" sz="2400" dirty="0" smtClean="0">
              <a:latin typeface="標楷體"/>
              <a:cs typeface="標楷體"/>
            </a:endParaRPr>
          </a:p>
          <a:p>
            <a:pPr marL="506095" marR="221615" indent="-143510">
              <a:lnSpc>
                <a:spcPct val="100000"/>
              </a:lnSpc>
              <a:spcBef>
                <a:spcPts val="280"/>
              </a:spcBef>
            </a:pPr>
            <a:r>
              <a:rPr lang="zh-TW" altLang="en-US" sz="2400" spc="-509" dirty="0" smtClean="0">
                <a:solidFill>
                  <a:srgbClr val="0000FF"/>
                </a:solidFill>
                <a:latin typeface="Arial Unicode MS"/>
                <a:cs typeface="Arial Unicode MS"/>
              </a:rPr>
              <a:t>．</a:t>
            </a:r>
            <a:r>
              <a:rPr lang="zh-TW" altLang="en-US" sz="2400" spc="95" dirty="0" smtClean="0">
                <a:solidFill>
                  <a:srgbClr val="0000FF"/>
                </a:solidFill>
                <a:latin typeface="Arial Unicode MS"/>
                <a:cs typeface="Arial Unicode MS"/>
              </a:rPr>
              <a:t> </a:t>
            </a:r>
            <a:r>
              <a:rPr lang="zh-TW" altLang="en-US" sz="2400" b="1" spc="-5" dirty="0" smtClean="0">
                <a:latin typeface="標楷體"/>
                <a:cs typeface="標楷體"/>
              </a:rPr>
              <a:t>過去一個多月來，你曾用哪些方式表達出自己對員工優秀  工作表現的感激？</a:t>
            </a:r>
            <a:endParaRPr lang="zh-TW" altLang="en-US" sz="2400" dirty="0" smtClean="0">
              <a:latin typeface="標楷體"/>
              <a:cs typeface="標楷體"/>
            </a:endParaRPr>
          </a:p>
          <a:p>
            <a:pPr marL="305435" indent="-171450">
              <a:lnSpc>
                <a:spcPct val="100000"/>
              </a:lnSpc>
              <a:spcBef>
                <a:spcPts val="340"/>
              </a:spcBef>
              <a:buClr>
                <a:srgbClr val="CC3300"/>
              </a:buClr>
              <a:buSzPct val="75000"/>
              <a:buFont typeface="Arial Unicode MS"/>
              <a:buChar char="•"/>
              <a:tabLst>
                <a:tab pos="306070" algn="l"/>
              </a:tabLst>
            </a:pPr>
            <a:r>
              <a:rPr lang="en-US" altLang="zh-TW" sz="2400" b="1" u="sng" spc="-5" dirty="0" smtClean="0">
                <a:solidFill>
                  <a:srgbClr val="FF3300"/>
                </a:solidFill>
                <a:latin typeface="Times New Roman"/>
                <a:cs typeface="Times New Roman"/>
              </a:rPr>
              <a:t>E</a:t>
            </a:r>
            <a:r>
              <a:rPr lang="en-US" altLang="zh-TW" sz="2400" b="1" u="sng" spc="-5" dirty="0" smtClean="0">
                <a:latin typeface="Times New Roman"/>
                <a:cs typeface="Times New Roman"/>
              </a:rPr>
              <a:t>mbody the Values</a:t>
            </a:r>
            <a:r>
              <a:rPr lang="zh-TW" altLang="en-US" sz="2400" b="1" u="sng" spc="-25" dirty="0" smtClean="0">
                <a:latin typeface="Times New Roman"/>
                <a:cs typeface="Times New Roman"/>
              </a:rPr>
              <a:t> </a:t>
            </a:r>
            <a:r>
              <a:rPr lang="en-US" altLang="zh-TW" sz="2400" b="1" u="sng" spc="-5" dirty="0" smtClean="0">
                <a:latin typeface="Times New Roman"/>
                <a:cs typeface="Times New Roman"/>
              </a:rPr>
              <a:t>(</a:t>
            </a:r>
            <a:r>
              <a:rPr lang="zh-TW" altLang="en-US" sz="2400" b="1" u="sng" spc="-5" dirty="0" smtClean="0">
                <a:latin typeface="標楷體"/>
                <a:cs typeface="標楷體"/>
              </a:rPr>
              <a:t>體現價值</a:t>
            </a:r>
            <a:r>
              <a:rPr lang="en-US" altLang="zh-TW" sz="2400" b="1" u="sng" spc="-5" dirty="0" smtClean="0">
                <a:latin typeface="Times New Roman"/>
                <a:cs typeface="Times New Roman"/>
              </a:rPr>
              <a:t>)</a:t>
            </a:r>
            <a:endParaRPr lang="zh-TW" altLang="en-US" sz="2400" u="sng" dirty="0" smtClean="0">
              <a:latin typeface="Times New Roman"/>
              <a:cs typeface="Times New Roman"/>
            </a:endParaRPr>
          </a:p>
          <a:p>
            <a:pPr marL="506095" marR="221615" indent="-143510">
              <a:lnSpc>
                <a:spcPct val="100000"/>
              </a:lnSpc>
              <a:spcBef>
                <a:spcPts val="280"/>
              </a:spcBef>
            </a:pPr>
            <a:r>
              <a:rPr lang="zh-TW" altLang="en-US" sz="2400" spc="-509" dirty="0" smtClean="0">
                <a:solidFill>
                  <a:srgbClr val="0000FF"/>
                </a:solidFill>
                <a:latin typeface="Arial Unicode MS"/>
                <a:cs typeface="Arial Unicode MS"/>
              </a:rPr>
              <a:t>．</a:t>
            </a:r>
            <a:r>
              <a:rPr lang="zh-TW" altLang="en-US" sz="2400" spc="95" dirty="0" smtClean="0">
                <a:solidFill>
                  <a:srgbClr val="0000FF"/>
                </a:solidFill>
                <a:latin typeface="Arial Unicode MS"/>
                <a:cs typeface="Arial Unicode MS"/>
              </a:rPr>
              <a:t> </a:t>
            </a:r>
            <a:r>
              <a:rPr lang="zh-TW" altLang="en-US" sz="2400" b="1" spc="-5" dirty="0" smtClean="0">
                <a:latin typeface="標楷體"/>
                <a:cs typeface="標楷體"/>
              </a:rPr>
              <a:t>你如何建立信任？你用什麼方法把自己的核心價值傳達給  團隊？</a:t>
            </a:r>
            <a:endParaRPr lang="zh-TW" altLang="en-US" sz="2400" dirty="0" smtClean="0">
              <a:latin typeface="標楷體"/>
              <a:cs typeface="標楷體"/>
            </a:endParaRPr>
          </a:p>
          <a:p>
            <a:pPr marL="362585">
              <a:lnSpc>
                <a:spcPct val="100000"/>
              </a:lnSpc>
              <a:spcBef>
                <a:spcPts val="285"/>
              </a:spcBef>
            </a:pPr>
            <a:r>
              <a:rPr lang="zh-TW" altLang="en-US" sz="2400" spc="-509" dirty="0" smtClean="0">
                <a:solidFill>
                  <a:srgbClr val="0000FF"/>
                </a:solidFill>
                <a:latin typeface="Arial Unicode MS"/>
                <a:cs typeface="Arial Unicode MS"/>
              </a:rPr>
              <a:t>．</a:t>
            </a:r>
            <a:r>
              <a:rPr lang="zh-TW" altLang="en-US" sz="2400" spc="95" dirty="0" smtClean="0">
                <a:solidFill>
                  <a:srgbClr val="0000FF"/>
                </a:solidFill>
                <a:latin typeface="Arial Unicode MS"/>
                <a:cs typeface="Arial Unicode MS"/>
              </a:rPr>
              <a:t> </a:t>
            </a:r>
            <a:r>
              <a:rPr lang="zh-TW" altLang="en-US" sz="2400" b="1" spc="-5" dirty="0" smtClean="0">
                <a:latin typeface="標楷體"/>
                <a:cs typeface="標楷體"/>
              </a:rPr>
              <a:t>你如何讓組織追求的價值觀與團隊運作有更密切的整合？</a:t>
            </a:r>
            <a:endParaRPr lang="zh-TW" altLang="en-US" sz="2400" dirty="0">
              <a:latin typeface="標楷體"/>
              <a:cs typeface="標楷體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75446-AD91-40D2-A7B9-EF51006EC2D4}" type="slidenum">
              <a:rPr lang="zh-TW" altLang="en-US">
                <a:solidFill>
                  <a:srgbClr val="292929"/>
                </a:solidFill>
              </a:rPr>
              <a:pPr/>
              <a:t>5</a:t>
            </a:fld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經營之神與壓克力之父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/>
              <a:t>北台塑</a:t>
            </a:r>
            <a:r>
              <a:rPr lang="en-US" altLang="zh-TW"/>
              <a:t>—</a:t>
            </a:r>
            <a:r>
              <a:rPr lang="zh-TW" altLang="en-US"/>
              <a:t>王永慶</a:t>
            </a:r>
          </a:p>
          <a:p>
            <a:pPr lvl="1">
              <a:lnSpc>
                <a:spcPct val="90000"/>
              </a:lnSpc>
            </a:pPr>
            <a:r>
              <a:rPr lang="zh-TW" altLang="en-US"/>
              <a:t>事必躬親</a:t>
            </a:r>
          </a:p>
          <a:p>
            <a:pPr lvl="2">
              <a:lnSpc>
                <a:spcPct val="90000"/>
              </a:lnSpc>
            </a:pPr>
            <a:r>
              <a:rPr lang="zh-TW" altLang="en-US"/>
              <a:t>午餐會報</a:t>
            </a:r>
          </a:p>
          <a:p>
            <a:pPr lvl="1">
              <a:lnSpc>
                <a:spcPct val="90000"/>
              </a:lnSpc>
            </a:pPr>
            <a:r>
              <a:rPr lang="zh-TW" altLang="en-US"/>
              <a:t>工作到生命最後一刻</a:t>
            </a:r>
          </a:p>
          <a:p>
            <a:pPr>
              <a:lnSpc>
                <a:spcPct val="90000"/>
              </a:lnSpc>
            </a:pPr>
            <a:r>
              <a:rPr lang="zh-TW" altLang="en-US"/>
              <a:t>南奇美</a:t>
            </a:r>
            <a:r>
              <a:rPr lang="en-US" altLang="zh-TW"/>
              <a:t>—</a:t>
            </a:r>
            <a:r>
              <a:rPr lang="zh-TW" altLang="en-US"/>
              <a:t>許文龍</a:t>
            </a:r>
          </a:p>
          <a:p>
            <a:pPr lvl="1">
              <a:lnSpc>
                <a:spcPct val="90000"/>
              </a:lnSpc>
            </a:pPr>
            <a:r>
              <a:rPr lang="zh-TW" altLang="en-US"/>
              <a:t>會議少、蓋章少、報告少</a:t>
            </a:r>
          </a:p>
          <a:p>
            <a:pPr lvl="2">
              <a:lnSpc>
                <a:spcPct val="90000"/>
              </a:lnSpc>
            </a:pPr>
            <a:r>
              <a:rPr lang="zh-TW" altLang="en-US"/>
              <a:t>一週只進公司兩天，其他時間都在釣魚、畫圖、拉小提琴</a:t>
            </a:r>
          </a:p>
          <a:p>
            <a:pPr lvl="1">
              <a:lnSpc>
                <a:spcPct val="90000"/>
              </a:lnSpc>
            </a:pPr>
            <a:r>
              <a:rPr kumimoji="0" lang="zh-TW" altLang="en-US"/>
              <a:t>退休轉向醫療與文化活動</a:t>
            </a:r>
          </a:p>
          <a:p>
            <a:pPr lvl="1">
              <a:lnSpc>
                <a:spcPct val="90000"/>
              </a:lnSpc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878960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6BBC-B602-4F2B-BAA3-5C78FC2CFDF5}" type="slidenum">
              <a:rPr lang="zh-TW" altLang="en-US">
                <a:solidFill>
                  <a:srgbClr val="292929"/>
                </a:solidFill>
              </a:rPr>
              <a:pPr/>
              <a:t>6</a:t>
            </a:fld>
            <a:endParaRPr lang="en-US" altLang="zh-TW">
              <a:solidFill>
                <a:srgbClr val="292929"/>
              </a:solidFill>
            </a:endParaRPr>
          </a:p>
        </p:txBody>
      </p:sp>
      <p:sp>
        <p:nvSpPr>
          <p:cNvPr id="10243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TW" altLang="en-US"/>
              <a:t>評論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58" y="1571612"/>
            <a:ext cx="8572560" cy="4524388"/>
          </a:xfrm>
        </p:spPr>
        <p:txBody>
          <a:bodyPr/>
          <a:lstStyle/>
          <a:p>
            <a:r>
              <a:rPr lang="zh-TW" altLang="en-US" dirty="0"/>
              <a:t>相關研究成果有限，不能將領導者與非領導者，或者是成功的領導者與不成功的領導者做明確的區分。</a:t>
            </a:r>
          </a:p>
          <a:p>
            <a:r>
              <a:rPr lang="zh-TW" altLang="en-US" dirty="0"/>
              <a:t>成功的領導人不見得都具備某些共同的特質，具備某些特質的人也不必然會成為傑出的領導者。例如，台塑的王永慶及奇美的許文龍，都由石化業起家，建立了龐大的事業集團，經營能力也都廣受肯定，但顯然呈現出不同的領導風格與特質。 </a:t>
            </a:r>
          </a:p>
        </p:txBody>
      </p:sp>
    </p:spTree>
    <p:extLst>
      <p:ext uri="{BB962C8B-B14F-4D97-AF65-F5344CB8AC3E}">
        <p14:creationId xmlns:p14="http://schemas.microsoft.com/office/powerpoint/2010/main" xmlns="" val="28219617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TW"/>
              <a:t>17-</a:t>
            </a:r>
            <a:fld id="{647E698D-5D0E-4BA4-8557-411DF5DEA156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title"/>
          </p:nvPr>
        </p:nvSpPr>
        <p:spPr>
          <a:xfrm>
            <a:off x="574675" y="98425"/>
            <a:ext cx="8097838" cy="1143000"/>
          </a:xfrm>
        </p:spPr>
        <p:txBody>
          <a:bodyPr/>
          <a:lstStyle/>
          <a:p>
            <a:r>
              <a:rPr lang="zh-TW" altLang="en-US" dirty="0"/>
              <a:t>幾</a:t>
            </a:r>
            <a:r>
              <a:rPr lang="zh-TW" altLang="en-US" dirty="0" smtClean="0"/>
              <a:t>種前衛的</a:t>
            </a:r>
            <a:r>
              <a:rPr lang="zh-TW" altLang="en-US" dirty="0"/>
              <a:t>領導方法 </a:t>
            </a:r>
            <a:endParaRPr lang="en-US" altLang="en-US" dirty="0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74675" y="1254125"/>
            <a:ext cx="8097838" cy="4759325"/>
          </a:xfrm>
        </p:spPr>
        <p:txBody>
          <a:bodyPr/>
          <a:lstStyle/>
          <a:p>
            <a:r>
              <a:rPr lang="en-US" altLang="zh-TW"/>
              <a:t>	</a:t>
            </a:r>
            <a:r>
              <a:rPr lang="zh-TW" altLang="en-US"/>
              <a:t>轉換－交易型領導 </a:t>
            </a:r>
            <a:endParaRPr lang="en-US" altLang="en-US"/>
          </a:p>
          <a:p>
            <a:pPr lvl="1"/>
            <a:r>
              <a:rPr lang="zh-TW" altLang="en-US" b="1" i="1">
                <a:solidFill>
                  <a:srgbClr val="00CC99"/>
                </a:solidFill>
              </a:rPr>
              <a:t>交易型領導者</a:t>
            </a:r>
            <a:r>
              <a:rPr lang="zh-TW" altLang="en-US"/>
              <a:t>－領導者透過清楚的角色和任務需求，來指引或激勵部屬朝既定的目標前進 </a:t>
            </a:r>
            <a:endParaRPr lang="en-US" altLang="en-US"/>
          </a:p>
          <a:p>
            <a:pPr lvl="1"/>
            <a:r>
              <a:rPr lang="zh-TW" altLang="en-US" b="1" i="1">
                <a:solidFill>
                  <a:srgbClr val="00CC99"/>
                </a:solidFill>
              </a:rPr>
              <a:t>轉換型領導者</a:t>
            </a:r>
            <a:r>
              <a:rPr lang="en-US" altLang="en-US"/>
              <a:t>－</a:t>
            </a:r>
            <a:r>
              <a:rPr lang="zh-TW" altLang="en-US"/>
              <a:t>激勵其部屬超越自己的利益而以組織利益為重</a:t>
            </a:r>
            <a:endParaRPr lang="en-US" altLang="en-US"/>
          </a:p>
          <a:p>
            <a:pPr lvl="2"/>
            <a:r>
              <a:rPr lang="zh-TW" altLang="en-US"/>
              <a:t>能對其部屬產生深遠的影響</a:t>
            </a:r>
            <a:endParaRPr lang="en-US" altLang="en-US"/>
          </a:p>
          <a:p>
            <a:pPr lvl="2"/>
            <a:r>
              <a:rPr lang="zh-TW" altLang="en-US"/>
              <a:t>注意個別員工所關心的事 </a:t>
            </a:r>
            <a:endParaRPr lang="en-US" altLang="en-US"/>
          </a:p>
          <a:p>
            <a:pPr lvl="2"/>
            <a:r>
              <a:rPr lang="zh-TW" altLang="en-US"/>
              <a:t>協助員工以新觀點來看舊問題 </a:t>
            </a:r>
            <a:endParaRPr lang="en-US" altLang="en-US"/>
          </a:p>
          <a:p>
            <a:pPr lvl="2"/>
            <a:r>
              <a:rPr lang="zh-TW" altLang="en-US"/>
              <a:t>激發、喚起及鼓勵部屬投入額外的努力 </a:t>
            </a:r>
            <a:endParaRPr lang="en-US" altLang="en-US"/>
          </a:p>
          <a:p>
            <a:pPr lvl="2"/>
            <a:r>
              <a:rPr lang="zh-TW" altLang="en-US"/>
              <a:t>是立基於交易型領導之上 </a:t>
            </a:r>
            <a:endParaRPr lang="en-US" altLang="en-US"/>
          </a:p>
          <a:p>
            <a:pPr lvl="2"/>
            <a:r>
              <a:rPr lang="zh-TW" altLang="en-US"/>
              <a:t>有許多的例子可證明轉換型領導更為優越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0548577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TW"/>
              <a:t>17-</a:t>
            </a:r>
            <a:fld id="{DE962818-E6D8-440A-9F8F-28C42901F816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幾</a:t>
            </a:r>
            <a:r>
              <a:rPr lang="zh-TW" altLang="en-US" dirty="0" smtClean="0"/>
              <a:t>種前衛的</a:t>
            </a:r>
            <a:r>
              <a:rPr lang="zh-TW" altLang="en-US" dirty="0"/>
              <a:t>領導方法</a:t>
            </a:r>
            <a:endParaRPr lang="en-US" altLang="en-US" dirty="0"/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	</a:t>
            </a:r>
            <a:r>
              <a:rPr lang="zh-TW" altLang="en-US"/>
              <a:t>魅力－願景型領導 </a:t>
            </a:r>
            <a:endParaRPr lang="en-US" altLang="en-US"/>
          </a:p>
          <a:p>
            <a:pPr lvl="1"/>
            <a:r>
              <a:rPr lang="zh-TW" altLang="en-US" b="1" i="1">
                <a:solidFill>
                  <a:srgbClr val="00CC99"/>
                </a:solidFill>
              </a:rPr>
              <a:t>魅力型</a:t>
            </a:r>
            <a:r>
              <a:rPr lang="en-US" altLang="en-US"/>
              <a:t>－</a:t>
            </a:r>
            <a:r>
              <a:rPr lang="zh-TW" altLang="en-US"/>
              <a:t>熱情、自信的領導者，其個性和行動會影響到他人的行為 </a:t>
            </a:r>
            <a:endParaRPr lang="en-US" altLang="en-US"/>
          </a:p>
          <a:p>
            <a:pPr lvl="2"/>
            <a:r>
              <a:rPr lang="zh-TW" altLang="en-US"/>
              <a:t>魅力型領導者能清楚說明願景、願冒險以達成願景 </a:t>
            </a:r>
          </a:p>
          <a:p>
            <a:pPr lvl="2"/>
            <a:r>
              <a:rPr lang="zh-TW" altLang="en-US"/>
              <a:t>對環境的限制和部屬的需求很敏感 </a:t>
            </a:r>
            <a:endParaRPr lang="en-US" altLang="en-US"/>
          </a:p>
          <a:p>
            <a:pPr lvl="2"/>
            <a:r>
              <a:rPr lang="zh-TW" altLang="en-US"/>
              <a:t>反傳統的行為 </a:t>
            </a:r>
            <a:endParaRPr lang="en-US" altLang="en-US"/>
          </a:p>
          <a:p>
            <a:pPr lvl="2"/>
            <a:r>
              <a:rPr lang="zh-TW" altLang="en-US"/>
              <a:t>魅力型領導者和部屬的高績效與高滿意度間有很明顯的關係 </a:t>
            </a:r>
          </a:p>
          <a:p>
            <a:pPr lvl="2"/>
            <a:r>
              <a:rPr lang="zh-TW" altLang="en-US"/>
              <a:t>人們可經由學習而成為魅力型領導者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601537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TW"/>
              <a:t>17-</a:t>
            </a:r>
            <a:fld id="{31835E58-AF7B-4050-AB2E-A4E149E6C61C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title"/>
          </p:nvPr>
        </p:nvSpPr>
        <p:spPr>
          <a:xfrm>
            <a:off x="574675" y="69850"/>
            <a:ext cx="8097838" cy="1143000"/>
          </a:xfrm>
        </p:spPr>
        <p:txBody>
          <a:bodyPr/>
          <a:lstStyle/>
          <a:p>
            <a:r>
              <a:rPr lang="zh-TW" altLang="en-US" dirty="0"/>
              <a:t>幾</a:t>
            </a:r>
            <a:r>
              <a:rPr lang="zh-TW" altLang="en-US" dirty="0" smtClean="0"/>
              <a:t>種前衛的</a:t>
            </a:r>
            <a:r>
              <a:rPr lang="zh-TW" altLang="en-US" dirty="0"/>
              <a:t>領導方法</a:t>
            </a:r>
            <a:endParaRPr lang="en-US" altLang="en-US" dirty="0"/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74675" y="1325563"/>
            <a:ext cx="8097838" cy="4759325"/>
          </a:xfrm>
        </p:spPr>
        <p:txBody>
          <a:bodyPr/>
          <a:lstStyle/>
          <a:p>
            <a:r>
              <a:rPr lang="en-US" altLang="zh-TW"/>
              <a:t>	</a:t>
            </a:r>
            <a:r>
              <a:rPr lang="zh-TW" altLang="en-US"/>
              <a:t>魅力－願景型領導</a:t>
            </a:r>
            <a:endParaRPr lang="en-US" altLang="en-US"/>
          </a:p>
          <a:p>
            <a:pPr lvl="1"/>
            <a:r>
              <a:rPr lang="zh-TW" altLang="en-US" b="1" i="1">
                <a:solidFill>
                  <a:srgbClr val="00CC99"/>
                </a:solidFill>
              </a:rPr>
              <a:t>願景型</a:t>
            </a:r>
            <a:r>
              <a:rPr lang="zh-TW" altLang="en-US"/>
              <a:t>－一種能改善現狀，並且是實務、可信與具有吸引力的未來願景 </a:t>
            </a:r>
            <a:endParaRPr lang="en-US" altLang="en-US"/>
          </a:p>
          <a:p>
            <a:pPr lvl="2"/>
            <a:r>
              <a:rPr lang="zh-TW" altLang="en-US"/>
              <a:t>提供清楚且吸引人的意象，能夠扣住人們的情感，並激發人們追求組織目標的熱情和動力 </a:t>
            </a:r>
            <a:endParaRPr lang="en-US" altLang="en-US"/>
          </a:p>
          <a:p>
            <a:pPr lvl="2"/>
            <a:r>
              <a:rPr lang="zh-TW" altLang="en-US"/>
              <a:t>組織內的成員也必須相信這個願景是可達成的 </a:t>
            </a:r>
            <a:endParaRPr lang="en-US" altLang="en-US"/>
          </a:p>
          <a:p>
            <a:pPr lvl="2"/>
            <a:r>
              <a:rPr lang="zh-TW" altLang="en-US"/>
              <a:t>願景型領導者有那些技能：</a:t>
            </a:r>
            <a:endParaRPr lang="en-US" altLang="en-US"/>
          </a:p>
          <a:p>
            <a:pPr lvl="3"/>
            <a:r>
              <a:rPr lang="zh-TW" altLang="en-US" b="1" i="1">
                <a:solidFill>
                  <a:srgbClr val="00CC99"/>
                </a:solidFill>
              </a:rPr>
              <a:t>向他人解釋願景的能力 </a:t>
            </a:r>
            <a:endParaRPr lang="en-US" altLang="en-US" b="1" i="1">
              <a:solidFill>
                <a:srgbClr val="00CC99"/>
              </a:solidFill>
            </a:endParaRPr>
          </a:p>
          <a:p>
            <a:pPr lvl="3"/>
            <a:r>
              <a:rPr lang="zh-TW" altLang="en-US" b="1" i="1">
                <a:solidFill>
                  <a:srgbClr val="00CC99"/>
                </a:solidFill>
              </a:rPr>
              <a:t>不只是以口頭，還需要有透過行動來傳達願景的能力 </a:t>
            </a:r>
            <a:endParaRPr lang="en-US" altLang="en-US" b="1" i="1">
              <a:solidFill>
                <a:srgbClr val="00CC99"/>
              </a:solidFill>
            </a:endParaRPr>
          </a:p>
          <a:p>
            <a:pPr lvl="3"/>
            <a:r>
              <a:rPr lang="zh-TW" altLang="en-US" b="1" i="1">
                <a:solidFill>
                  <a:srgbClr val="00CC99"/>
                </a:solidFill>
              </a:rPr>
              <a:t>延伸或應用願景到不同領導場合的能力</a:t>
            </a:r>
            <a:r>
              <a:rPr lang="zh-TW" altLang="en-US"/>
              <a:t>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3305023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庸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第一章new">
  <a:themeElements>
    <a:clrScheme name="第一章new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第一章new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第一章new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第一章new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第一章new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第一章new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第一章new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第一章new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第一章new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第一章new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Times New Roman"/>
        <a:ea typeface="標楷體"/>
        <a:cs typeface=""/>
      </a:majorFont>
      <a:minorFont>
        <a:latin typeface="Times New Roman"/>
        <a:ea typeface="華康中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</TotalTime>
  <Words>2458</Words>
  <Application>Microsoft Office PowerPoint</Application>
  <PresentationFormat>如螢幕大小 (4:3)</PresentationFormat>
  <Paragraphs>295</Paragraphs>
  <Slides>43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3</vt:i4>
      </vt:variant>
      <vt:variant>
        <vt:lpstr>投影片標題</vt:lpstr>
      </vt:variant>
      <vt:variant>
        <vt:i4>43</vt:i4>
      </vt:variant>
    </vt:vector>
  </HeadingPairs>
  <TitlesOfParts>
    <vt:vector size="46" baseType="lpstr">
      <vt:lpstr>中庸</vt:lpstr>
      <vt:lpstr>第一章new</vt:lpstr>
      <vt:lpstr>預設簡報設計</vt:lpstr>
      <vt:lpstr>領導與領導力 （ Leadership and Leadership Challenge )</vt:lpstr>
      <vt:lpstr>   授課重點</vt:lpstr>
      <vt:lpstr>Q1:管理=領導嗎？</vt:lpstr>
      <vt:lpstr>  </vt:lpstr>
      <vt:lpstr>經營之神與壓克力之父</vt:lpstr>
      <vt:lpstr>評論</vt:lpstr>
      <vt:lpstr>幾種前衛的領導方法 </vt:lpstr>
      <vt:lpstr>幾種前衛的領導方法</vt:lpstr>
      <vt:lpstr>幾種前衛的領導方法</vt:lpstr>
      <vt:lpstr>當代的領導議題 </vt:lpstr>
      <vt:lpstr>當代的領導議題</vt:lpstr>
      <vt:lpstr> Q2:僕從式領導就不需要管理嗎</vt:lpstr>
      <vt:lpstr> 例子 :中東兩個國家生產的羊毛品質</vt:lpstr>
      <vt:lpstr> 同理心?!</vt:lpstr>
      <vt:lpstr> Q3:僕從式領導只適用於弱者嗎?</vt:lpstr>
      <vt:lpstr>Q4: 領導 等於 老闆嗎?</vt:lpstr>
      <vt:lpstr>Q5: 威權等於威信? </vt:lpstr>
      <vt:lpstr> Q6:軍隊式的領導完全不能適用嗎?</vt:lpstr>
      <vt:lpstr> Q7:領導人必須是道德完美的嗎?</vt:lpstr>
      <vt:lpstr>說服=耐心的磨合過程</vt:lpstr>
      <vt:lpstr>Q8: 員工是企業的資產也是負擔嗎?</vt:lpstr>
      <vt:lpstr>Q9:僵固性(譬如:習性)難以改變嗎?</vt:lpstr>
      <vt:lpstr>投影片 23</vt:lpstr>
      <vt:lpstr>    管理者如何做好管理的工作</vt:lpstr>
      <vt:lpstr> 管理者難為,  如何增進管理實務能力</vt:lpstr>
      <vt:lpstr>從命理學看人才徵選</vt:lpstr>
      <vt:lpstr>案例 – 新聞實例    </vt:lpstr>
      <vt:lpstr>案例 – 新聞實例    </vt:lpstr>
      <vt:lpstr>   領導力的條件為何?</vt:lpstr>
      <vt:lpstr>領導力的條件為何?</vt:lpstr>
      <vt:lpstr>領導力的條件為何?</vt:lpstr>
      <vt:lpstr>領導力的條件為何?</vt:lpstr>
      <vt:lpstr>領導力的條件為何?</vt:lpstr>
      <vt:lpstr>建立完美頂尖團隊</vt:lpstr>
      <vt:lpstr> 領導者實踐的要領</vt:lpstr>
      <vt:lpstr>領導者必備的特質</vt:lpstr>
      <vt:lpstr>卓越的領導者會怎麼做？</vt:lpstr>
      <vt:lpstr>發掘部屬的能力與興趣</vt:lpstr>
      <vt:lpstr> 為何企業找不到好人才？ </vt:lpstr>
      <vt:lpstr>接班人 該內升或外找?</vt:lpstr>
      <vt:lpstr> 長興化工家族企業接班學</vt:lpstr>
      <vt:lpstr>投影片 42</vt:lpstr>
      <vt:lpstr>投影片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僕人式領導 （Servant Leadership）</dc:title>
  <dc:creator>user</dc:creator>
  <cp:lastModifiedBy>user</cp:lastModifiedBy>
  <cp:revision>107</cp:revision>
  <dcterms:modified xsi:type="dcterms:W3CDTF">2017-06-04T11:56:41Z</dcterms:modified>
</cp:coreProperties>
</file>