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0" y="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F206-E900-44B6-965C-F5305E501AB4}" type="datetimeFigureOut">
              <a:rPr lang="zh-TW" altLang="en-US" smtClean="0"/>
              <a:t>2012/4/14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B731-C634-481C-B979-375BC7555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808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F206-E900-44B6-965C-F5305E501AB4}" type="datetimeFigureOut">
              <a:rPr lang="zh-TW" altLang="en-US" smtClean="0"/>
              <a:t>2012/4/14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B731-C634-481C-B979-375BC7555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573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F206-E900-44B6-965C-F5305E501AB4}" type="datetimeFigureOut">
              <a:rPr lang="zh-TW" altLang="en-US" smtClean="0"/>
              <a:t>2012/4/14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B731-C634-481C-B979-375BC7555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358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F206-E900-44B6-965C-F5305E501AB4}" type="datetimeFigureOut">
              <a:rPr lang="zh-TW" altLang="en-US" smtClean="0"/>
              <a:t>2012/4/14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B731-C634-481C-B979-375BC7555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20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F206-E900-44B6-965C-F5305E501AB4}" type="datetimeFigureOut">
              <a:rPr lang="zh-TW" altLang="en-US" smtClean="0"/>
              <a:t>2012/4/14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B731-C634-481C-B979-375BC7555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270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F206-E900-44B6-965C-F5305E501AB4}" type="datetimeFigureOut">
              <a:rPr lang="zh-TW" altLang="en-US" smtClean="0"/>
              <a:t>2012/4/14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B731-C634-481C-B979-375BC7555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4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F206-E900-44B6-965C-F5305E501AB4}" type="datetimeFigureOut">
              <a:rPr lang="zh-TW" altLang="en-US" smtClean="0"/>
              <a:t>2012/4/14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B731-C634-481C-B979-375BC7555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48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F206-E900-44B6-965C-F5305E501AB4}" type="datetimeFigureOut">
              <a:rPr lang="zh-TW" altLang="en-US" smtClean="0"/>
              <a:t>2012/4/14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B731-C634-481C-B979-375BC7555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387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F206-E900-44B6-965C-F5305E501AB4}" type="datetimeFigureOut">
              <a:rPr lang="zh-TW" altLang="en-US" smtClean="0"/>
              <a:t>2012/4/14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B731-C634-481C-B979-375BC7555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195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F206-E900-44B6-965C-F5305E501AB4}" type="datetimeFigureOut">
              <a:rPr lang="zh-TW" altLang="en-US" smtClean="0"/>
              <a:t>2012/4/14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B731-C634-481C-B979-375BC7555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199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F206-E900-44B6-965C-F5305E501AB4}" type="datetimeFigureOut">
              <a:rPr lang="zh-TW" altLang="en-US" smtClean="0"/>
              <a:t>2012/4/14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B731-C634-481C-B979-375BC7555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925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6F206-E900-44B6-965C-F5305E501AB4}" type="datetimeFigureOut">
              <a:rPr lang="zh-TW" altLang="en-US" smtClean="0"/>
              <a:t>2012/4/14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6B731-C634-481C-B979-375BC7555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885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w.wrs.yahoo.com/_ylt=A3eg.81T_IhPSTMAu7DhbB4J/SIG=12u7t3br2/EXP=1334406355/**http%3a/tw.dictionary.yahoo.com/dictionary%3fp=metaanalysis%26docid=106371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w.wrs.yahoo.com/_ylt=A3eg.83l_IhPVwwAuf3hbB4J/SIG=13222cdi1/EXP=1334406501/**http%3a/tw.dictionary.yahoo.com/dictionary%3fp=micro-management%26docid=1064163" TargetMode="External"/><Relationship Id="rId2" Type="http://schemas.openxmlformats.org/officeDocument/2006/relationships/hyperlink" Target="http://tw.wrs.yahoo.com/_ylt=A3eg.86._IhPOFAAAeDhbB4J/SIG=133aitssj/EXP=1334406462/**http%3a/tw.dictionary.yahoo.com/dictionary%3fp=micro-electronics%26docid=106413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w.wrs.yahoo.com/_ylt=A3eg.8s7_YhP_TEAh67hbB4J/SIG=12rsh2g9o/EXP=1334406587/**http%3a/tw.dictionary.yahoo.com/dictionary%3fp=milligram%26docid=1064512" TargetMode="External"/><Relationship Id="rId4" Type="http://schemas.openxmlformats.org/officeDocument/2006/relationships/hyperlink" Target="http://tw.wrs.yahoo.com/_ylt=A3eg.8wX_YhP1xMAnGXhbB4J/SIG=12ut56oqf/EXP=1334406551/**http%3a/tw.dictionary.yahoo.com/dictionary%3fp=microbalance%26docid=1064096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w.dictionary.yahoo.com/dictionary?p=mi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w.wrs.yahoo.com/_ylt=A3eg.8yj.4hPzA0AXdvhbB4J/SIG=12r9vbh2i/EXP=1334406179/**http%3a/tw.dictionary.yahoo.com/dictionary%3fp=monocable%26docid=106566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 Team 2: Prefix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l"/>
            <a:r>
              <a:rPr lang="en-US" altLang="zh-TW" dirty="0" smtClean="0"/>
              <a:t>53. mal : Mal- is added to words in order to from new words which describe things that are bad and unpleasant , or that are unsuccessful  or imperfect. Forty per cent of the population  is suffering from  malnutrition…..The animals were seriously maltreated. /mal=bad</a:t>
            </a:r>
          </a:p>
          <a:p>
            <a:pPr algn="l"/>
            <a:r>
              <a:rPr lang="en-US" altLang="zh-TW" dirty="0" smtClean="0"/>
              <a:t>e.g. maladjusted:</a:t>
            </a:r>
          </a:p>
          <a:p>
            <a:pPr algn="l"/>
            <a:r>
              <a:rPr lang="en-US" altLang="zh-TW" dirty="0" smtClean="0"/>
              <a:t>A school for maladjusted children. </a:t>
            </a:r>
          </a:p>
          <a:p>
            <a:pPr algn="l"/>
            <a:r>
              <a:rPr lang="en-US" altLang="zh-TW" dirty="0" smtClean="0"/>
              <a:t>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0891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TW" dirty="0" smtClean="0"/>
              <a:t>54.mega-</a:t>
            </a:r>
            <a:r>
              <a:rPr lang="zh-TW" altLang="zh-TW" b="1" dirty="0" smtClean="0"/>
              <a:t>表示"大"; "百萬倍“</a:t>
            </a:r>
            <a:endParaRPr lang="en-US" altLang="zh-TW" b="1" dirty="0"/>
          </a:p>
          <a:p>
            <a:r>
              <a:rPr lang="en-US" altLang="zh-TW" b="1" dirty="0" smtClean="0"/>
              <a:t>It is added to nouns that refer to units of measurement in order to from other nouns </a:t>
            </a:r>
            <a:r>
              <a:rPr lang="en-US" altLang="zh-TW" b="1" dirty="0" err="1" smtClean="0"/>
              <a:t>refering</a:t>
            </a:r>
            <a:r>
              <a:rPr lang="en-US" altLang="zh-TW" b="1" dirty="0" smtClean="0"/>
              <a:t> to unit that are two million times bigger…..</a:t>
            </a:r>
          </a:p>
          <a:p>
            <a:r>
              <a:rPr lang="en-US" altLang="zh-TW" b="1" dirty="0" smtClean="0"/>
              <a:t>A 100 megaton explosion</a:t>
            </a:r>
          </a:p>
          <a:p>
            <a:r>
              <a:rPr lang="en-US" altLang="zh-TW" b="1" dirty="0" smtClean="0"/>
              <a:t>Mega –combines with nouns and adjectives in order to emphasize the size ,quality, or importance of something ; an informal </a:t>
            </a:r>
            <a:r>
              <a:rPr lang="en-US" altLang="zh-TW" b="1" dirty="0" err="1" smtClean="0"/>
              <a:t>use.Now</a:t>
            </a:r>
            <a:r>
              <a:rPr lang="en-US" altLang="zh-TW" b="1" dirty="0" smtClean="0"/>
              <a:t> he can begin to earn the sort of mega-bucks he has always dreamed about…a </a:t>
            </a:r>
            <a:r>
              <a:rPr lang="en-US" altLang="zh-TW" b="1" dirty="0"/>
              <a:t>H</a:t>
            </a:r>
            <a:r>
              <a:rPr lang="en-US" altLang="zh-TW" b="1" dirty="0" smtClean="0"/>
              <a:t>ollywood mega-star.</a:t>
            </a:r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4068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zh-TW" dirty="0"/>
              <a:t>55.meso-</a:t>
            </a:r>
            <a:r>
              <a:rPr lang="zh-TW" altLang="zh-TW" b="1" dirty="0"/>
              <a:t>表示"中間", "</a:t>
            </a:r>
            <a:r>
              <a:rPr lang="zh-TW" altLang="zh-TW" b="1" dirty="0" smtClean="0"/>
              <a:t>中央“</a:t>
            </a:r>
            <a:endParaRPr lang="en-US" altLang="zh-TW" b="1" dirty="0" smtClean="0"/>
          </a:p>
          <a:p>
            <a:r>
              <a:rPr lang="zh-TW" altLang="en-US" dirty="0" smtClean="0"/>
              <a:t>表示「中間」</a:t>
            </a:r>
          </a:p>
          <a:p>
            <a:r>
              <a:rPr lang="en-US" altLang="zh-TW" dirty="0" err="1" smtClean="0"/>
              <a:t>medi</a:t>
            </a:r>
            <a:r>
              <a:rPr lang="en-US" altLang="zh-TW" dirty="0" smtClean="0"/>
              <a:t>- , </a:t>
            </a:r>
            <a:r>
              <a:rPr lang="en-US" altLang="zh-TW" dirty="0" err="1" smtClean="0"/>
              <a:t>meso</a:t>
            </a:r>
            <a:r>
              <a:rPr lang="en-US" altLang="zh-TW" dirty="0" smtClean="0"/>
              <a:t>-(</a:t>
            </a:r>
            <a:r>
              <a:rPr lang="en-US" altLang="zh-TW" dirty="0" err="1" smtClean="0"/>
              <a:t>mes</a:t>
            </a:r>
            <a:r>
              <a:rPr lang="en-US" altLang="zh-TW" dirty="0" smtClean="0"/>
              <a:t>-) , mid</a:t>
            </a:r>
          </a:p>
          <a:p>
            <a:r>
              <a:rPr lang="zh-TW" altLang="en-US" dirty="0" smtClean="0"/>
              <a:t>兩河流域的美索布達米亞</a:t>
            </a:r>
            <a:r>
              <a:rPr lang="en-US" altLang="zh-TW" dirty="0" err="1" smtClean="0"/>
              <a:t>mesopotamia</a:t>
            </a:r>
            <a:endParaRPr lang="en-US" altLang="zh-TW" b="1" dirty="0" smtClean="0"/>
          </a:p>
          <a:p>
            <a:endParaRPr lang="en-US" altLang="zh-TW" b="1" dirty="0"/>
          </a:p>
          <a:p>
            <a:endParaRPr lang="zh-TW" altLang="zh-TW" dirty="0"/>
          </a:p>
          <a:p>
            <a:pPr marL="0" indent="0">
              <a:buNone/>
            </a:pPr>
            <a:r>
              <a:rPr lang="en-US" altLang="zh-TW" dirty="0" smtClean="0"/>
              <a:t>56.meta-</a:t>
            </a:r>
            <a:r>
              <a:rPr lang="zh-TW" altLang="zh-TW" b="1" dirty="0"/>
              <a:t>表示"變化", "</a:t>
            </a:r>
            <a:r>
              <a:rPr lang="zh-TW" altLang="zh-TW" b="1" dirty="0" smtClean="0"/>
              <a:t>變換“</a:t>
            </a:r>
            <a:endParaRPr lang="en-US" altLang="zh-TW" b="1" dirty="0" smtClean="0"/>
          </a:p>
          <a:p>
            <a:pPr marL="0" indent="0">
              <a:buNone/>
            </a:pPr>
            <a:r>
              <a:rPr lang="en-US" altLang="zh-TW" b="1" dirty="0" smtClean="0"/>
              <a:t>Metabolic</a:t>
            </a:r>
          </a:p>
          <a:p>
            <a:r>
              <a:rPr lang="en-US" altLang="zh-TW" dirty="0" smtClean="0">
                <a:effectLst/>
              </a:rPr>
              <a:t>[͵</a:t>
            </a:r>
            <a:r>
              <a:rPr lang="en-US" altLang="zh-TW" dirty="0" err="1" smtClean="0">
                <a:effectLst/>
              </a:rPr>
              <a:t>mɛtəˋbɑlɪk</a:t>
            </a:r>
            <a:r>
              <a:rPr lang="en-US" altLang="zh-TW" dirty="0" smtClean="0">
                <a:effectLst/>
              </a:rPr>
              <a:t>] DJ [͵</a:t>
            </a:r>
            <a:r>
              <a:rPr lang="en-US" altLang="zh-TW" dirty="0" err="1" smtClean="0">
                <a:effectLst/>
              </a:rPr>
              <a:t>metəˋbɔlik</a:t>
            </a:r>
            <a:r>
              <a:rPr lang="en-US" altLang="zh-TW" dirty="0" smtClean="0">
                <a:effectLst/>
              </a:rPr>
              <a:t>]</a:t>
            </a:r>
          </a:p>
          <a:p>
            <a:r>
              <a:rPr lang="zh-TW" altLang="en-US" dirty="0" smtClean="0">
                <a:effectLst/>
              </a:rPr>
              <a:t>變化的</a:t>
            </a:r>
            <a:r>
              <a:rPr lang="en-US" altLang="zh-TW" dirty="0" smtClean="0">
                <a:effectLst/>
              </a:rPr>
              <a:t>; </a:t>
            </a:r>
            <a:r>
              <a:rPr lang="zh-TW" altLang="en-US" dirty="0" smtClean="0">
                <a:effectLst/>
              </a:rPr>
              <a:t>新陳代謝的</a:t>
            </a:r>
          </a:p>
          <a:p>
            <a:r>
              <a:rPr lang="en-US" altLang="zh-TW" b="1" dirty="0" err="1" smtClean="0">
                <a:effectLst/>
                <a:hlinkClick r:id="rId2"/>
              </a:rPr>
              <a:t>metaanalysis</a:t>
            </a:r>
            <a:endParaRPr lang="en-US" altLang="zh-TW" b="1" dirty="0" smtClean="0">
              <a:effectLst/>
            </a:endParaRPr>
          </a:p>
          <a:p>
            <a:r>
              <a:rPr lang="en-US" altLang="zh-TW" dirty="0" smtClean="0">
                <a:effectLst/>
              </a:rPr>
              <a:t>KK [ˋ</a:t>
            </a:r>
            <a:r>
              <a:rPr lang="en-US" altLang="zh-TW" dirty="0" err="1" smtClean="0">
                <a:effectLst/>
              </a:rPr>
              <a:t>mɛtəə</a:t>
            </a:r>
            <a:r>
              <a:rPr lang="el-GR" altLang="zh-TW" dirty="0" smtClean="0">
                <a:effectLst/>
              </a:rPr>
              <a:t>͵</a:t>
            </a:r>
            <a:r>
              <a:rPr lang="en-US" altLang="zh-TW" dirty="0" err="1" smtClean="0">
                <a:effectLst/>
              </a:rPr>
              <a:t>næləsɪs</a:t>
            </a:r>
            <a:r>
              <a:rPr lang="en-US" altLang="zh-TW" dirty="0" smtClean="0">
                <a:effectLst/>
              </a:rPr>
              <a:t>] DJ [ˋ</a:t>
            </a:r>
            <a:r>
              <a:rPr lang="en-US" altLang="zh-TW" dirty="0" err="1" smtClean="0">
                <a:effectLst/>
              </a:rPr>
              <a:t>metəə</a:t>
            </a:r>
            <a:r>
              <a:rPr lang="el-GR" altLang="zh-TW" dirty="0" smtClean="0">
                <a:effectLst/>
              </a:rPr>
              <a:t>͵</a:t>
            </a:r>
            <a:r>
              <a:rPr lang="en-US" altLang="zh-TW" dirty="0" err="1" smtClean="0">
                <a:effectLst/>
              </a:rPr>
              <a:t>næləsis</a:t>
            </a:r>
            <a:r>
              <a:rPr lang="en-US" altLang="zh-TW" dirty="0" smtClean="0">
                <a:effectLst/>
              </a:rPr>
              <a:t>]</a:t>
            </a:r>
          </a:p>
          <a:p>
            <a:r>
              <a:rPr lang="zh-TW" altLang="en-US" dirty="0" smtClean="0">
                <a:effectLst/>
              </a:rPr>
              <a:t>基於若干較小型研究而作的一種統計分析方法</a:t>
            </a:r>
          </a:p>
          <a:p>
            <a:pPr marL="0" indent="0">
              <a:buNone/>
            </a:pPr>
            <a:endParaRPr lang="en-US" altLang="zh-TW" b="1" dirty="0" smtClean="0"/>
          </a:p>
          <a:p>
            <a:pPr marL="0" indent="0">
              <a:buNone/>
            </a:pP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 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707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altLang="zh-TW" dirty="0"/>
              <a:t>57.micro-</a:t>
            </a:r>
            <a:r>
              <a:rPr lang="zh-TW" altLang="zh-TW" b="1" dirty="0"/>
              <a:t>表示"小", "微" </a:t>
            </a:r>
            <a:r>
              <a:rPr lang="zh-TW" altLang="zh-TW" dirty="0"/>
              <a:t>microcomputer/microprocesso</a:t>
            </a:r>
            <a:r>
              <a:rPr lang="zh-TW" altLang="zh-TW" dirty="0" smtClean="0"/>
              <a:t>r</a:t>
            </a:r>
            <a:endParaRPr lang="en-US" altLang="zh-TW" dirty="0" smtClean="0"/>
          </a:p>
          <a:p>
            <a:r>
              <a:rPr lang="en-US" altLang="zh-TW" b="1" dirty="0" smtClean="0">
                <a:effectLst/>
                <a:hlinkClick r:id="rId2"/>
              </a:rPr>
              <a:t>micro-electronics</a:t>
            </a:r>
            <a:endParaRPr lang="en-US" altLang="zh-TW" b="1" dirty="0" smtClean="0">
              <a:effectLst/>
            </a:endParaRPr>
          </a:p>
          <a:p>
            <a:r>
              <a:rPr lang="en-US" altLang="zh-TW" dirty="0" smtClean="0">
                <a:effectLst/>
              </a:rPr>
              <a:t>1. (</a:t>
            </a:r>
            <a:r>
              <a:rPr lang="zh-TW" altLang="en-US" dirty="0" smtClean="0">
                <a:effectLst/>
              </a:rPr>
              <a:t>用作單</a:t>
            </a:r>
            <a:r>
              <a:rPr lang="en-US" altLang="zh-TW" dirty="0" smtClean="0">
                <a:effectLst/>
              </a:rPr>
              <a:t>)</a:t>
            </a:r>
            <a:r>
              <a:rPr lang="zh-TW" altLang="en-US" dirty="0" smtClean="0">
                <a:effectLst/>
              </a:rPr>
              <a:t>微電子學</a:t>
            </a:r>
          </a:p>
          <a:p>
            <a:r>
              <a:rPr lang="en-US" altLang="zh-TW" b="1" dirty="0" smtClean="0">
                <a:effectLst/>
                <a:hlinkClick r:id="rId3"/>
              </a:rPr>
              <a:t>micro-management</a:t>
            </a:r>
            <a:endParaRPr lang="en-US" altLang="zh-TW" b="1" dirty="0" smtClean="0">
              <a:effectLst/>
            </a:endParaRPr>
          </a:p>
          <a:p>
            <a:r>
              <a:rPr lang="zh-TW" altLang="en-US" dirty="0" smtClean="0">
                <a:effectLst/>
              </a:rPr>
              <a:t>微觀管理</a:t>
            </a:r>
          </a:p>
          <a:p>
            <a:r>
              <a:rPr lang="en-US" altLang="zh-TW" b="1" dirty="0" smtClean="0">
                <a:effectLst/>
                <a:hlinkClick r:id="rId4"/>
              </a:rPr>
              <a:t>microbalance</a:t>
            </a:r>
            <a:endParaRPr lang="en-US" altLang="zh-TW" b="1" dirty="0" smtClean="0">
              <a:effectLst/>
            </a:endParaRPr>
          </a:p>
          <a:p>
            <a:r>
              <a:rPr lang="en-US" altLang="zh-TW" dirty="0" smtClean="0">
                <a:effectLst/>
              </a:rPr>
              <a:t>KK [</a:t>
            </a:r>
            <a:r>
              <a:rPr lang="el-GR" altLang="zh-TW" dirty="0" smtClean="0">
                <a:effectLst/>
              </a:rPr>
              <a:t>͵</a:t>
            </a:r>
            <a:r>
              <a:rPr lang="en-US" altLang="zh-TW" dirty="0" err="1" smtClean="0">
                <a:effectLst/>
              </a:rPr>
              <a:t>maɪkroˋbæləns</a:t>
            </a:r>
            <a:r>
              <a:rPr lang="en-US" altLang="zh-TW" dirty="0" smtClean="0">
                <a:effectLst/>
              </a:rPr>
              <a:t>] DJ [</a:t>
            </a:r>
            <a:r>
              <a:rPr lang="el-GR" altLang="zh-TW" dirty="0" smtClean="0">
                <a:effectLst/>
              </a:rPr>
              <a:t>͵</a:t>
            </a:r>
            <a:r>
              <a:rPr lang="en-US" altLang="zh-TW" dirty="0" err="1" smtClean="0">
                <a:effectLst/>
              </a:rPr>
              <a:t>maikrəuˋbæləns</a:t>
            </a:r>
            <a:r>
              <a:rPr lang="en-US" altLang="zh-TW" dirty="0" smtClean="0">
                <a:effectLst/>
              </a:rPr>
              <a:t>]</a:t>
            </a:r>
          </a:p>
          <a:p>
            <a:r>
              <a:rPr lang="zh-TW" altLang="en-US" dirty="0" smtClean="0">
                <a:effectLst/>
              </a:rPr>
              <a:t>微量天平</a:t>
            </a:r>
          </a:p>
          <a:p>
            <a:pPr marL="0" lvl="0" indent="0">
              <a:buNone/>
            </a:pPr>
            <a:r>
              <a:rPr lang="en-US" altLang="zh-TW" dirty="0" smtClean="0"/>
              <a:t> </a:t>
            </a:r>
            <a:r>
              <a:rPr lang="en-US" altLang="zh-TW" dirty="0"/>
              <a:t>58.milli-</a:t>
            </a:r>
            <a:r>
              <a:rPr lang="zh-TW" altLang="zh-TW" b="1" dirty="0"/>
              <a:t>表示"千分之一"</a:t>
            </a:r>
            <a:r>
              <a:rPr lang="zh-TW" altLang="zh-TW" dirty="0"/>
              <a:t>表示"千分之一"</a:t>
            </a:r>
          </a:p>
          <a:p>
            <a:r>
              <a:rPr lang="zh-TW" altLang="zh-TW" dirty="0"/>
              <a:t>表示"</a:t>
            </a:r>
            <a:r>
              <a:rPr lang="zh-TW" altLang="zh-TW" dirty="0" smtClean="0"/>
              <a:t>千</a:t>
            </a:r>
            <a:r>
              <a:rPr lang="en-US" altLang="zh-TW" b="1" dirty="0" smtClean="0">
                <a:effectLst/>
                <a:hlinkClick r:id="rId5"/>
              </a:rPr>
              <a:t>milligram</a:t>
            </a:r>
            <a:endParaRPr lang="en-US" altLang="zh-TW" b="1" dirty="0" smtClean="0">
              <a:effectLst/>
            </a:endParaRPr>
          </a:p>
          <a:p>
            <a:r>
              <a:rPr lang="en-US" altLang="zh-TW" dirty="0" smtClean="0">
                <a:effectLst/>
              </a:rPr>
              <a:t>KK [ˋ</a:t>
            </a:r>
            <a:r>
              <a:rPr lang="en-US" altLang="zh-TW" dirty="0" err="1" smtClean="0">
                <a:effectLst/>
              </a:rPr>
              <a:t>mɪlɪ</a:t>
            </a:r>
            <a:r>
              <a:rPr lang="el-GR" altLang="zh-TW" dirty="0" smtClean="0">
                <a:effectLst/>
              </a:rPr>
              <a:t>͵</a:t>
            </a:r>
            <a:r>
              <a:rPr lang="en-US" altLang="zh-TW" dirty="0" err="1" smtClean="0">
                <a:effectLst/>
              </a:rPr>
              <a:t>græm</a:t>
            </a:r>
            <a:r>
              <a:rPr lang="en-US" altLang="zh-TW" dirty="0" smtClean="0">
                <a:effectLst/>
              </a:rPr>
              <a:t>] DJ [ˋ</a:t>
            </a:r>
            <a:r>
              <a:rPr lang="en-US" altLang="zh-TW" dirty="0" err="1" smtClean="0">
                <a:effectLst/>
              </a:rPr>
              <a:t>miligræm</a:t>
            </a:r>
            <a:r>
              <a:rPr lang="en-US" altLang="zh-TW" dirty="0" smtClean="0">
                <a:effectLst/>
              </a:rPr>
              <a:t>]</a:t>
            </a:r>
          </a:p>
          <a:p>
            <a:r>
              <a:rPr lang="zh-TW" altLang="en-US" dirty="0" smtClean="0">
                <a:effectLst/>
              </a:rPr>
              <a:t>毫克</a:t>
            </a:r>
            <a:r>
              <a:rPr lang="en-US" altLang="zh-TW" dirty="0" smtClean="0">
                <a:effectLst/>
              </a:rPr>
              <a:t>(</a:t>
            </a:r>
            <a:r>
              <a:rPr lang="zh-TW" altLang="en-US" dirty="0" smtClean="0">
                <a:effectLst/>
              </a:rPr>
              <a:t>千分之一克</a:t>
            </a:r>
            <a:r>
              <a:rPr lang="en-US" altLang="zh-TW" dirty="0" smtClean="0">
                <a:effectLst/>
              </a:rPr>
              <a:t>)/</a:t>
            </a:r>
            <a:r>
              <a:rPr lang="en-US" altLang="zh-TW" b="1" dirty="0" smtClean="0">
                <a:effectLst/>
                <a:hlinkClick r:id="rId5"/>
              </a:rPr>
              <a:t>milligram</a:t>
            </a:r>
            <a:endParaRPr lang="en-US" altLang="zh-TW" b="1" dirty="0" smtClean="0">
              <a:effectLst/>
            </a:endParaRPr>
          </a:p>
          <a:p>
            <a:r>
              <a:rPr lang="en-US" altLang="zh-TW" dirty="0" smtClean="0">
                <a:effectLst/>
              </a:rPr>
              <a:t>KK [ˋ</a:t>
            </a:r>
            <a:r>
              <a:rPr lang="en-US" altLang="zh-TW" dirty="0" err="1" smtClean="0">
                <a:effectLst/>
              </a:rPr>
              <a:t>mɪlɪ</a:t>
            </a:r>
            <a:r>
              <a:rPr lang="el-GR" altLang="zh-TW" dirty="0" smtClean="0">
                <a:effectLst/>
              </a:rPr>
              <a:t>͵</a:t>
            </a:r>
            <a:r>
              <a:rPr lang="en-US" altLang="zh-TW" dirty="0" err="1" smtClean="0">
                <a:effectLst/>
              </a:rPr>
              <a:t>græm</a:t>
            </a:r>
            <a:r>
              <a:rPr lang="en-US" altLang="zh-TW" dirty="0" smtClean="0">
                <a:effectLst/>
              </a:rPr>
              <a:t>] DJ [ˋ</a:t>
            </a:r>
            <a:r>
              <a:rPr lang="en-US" altLang="zh-TW" dirty="0" err="1" smtClean="0">
                <a:effectLst/>
              </a:rPr>
              <a:t>miligræm</a:t>
            </a:r>
            <a:r>
              <a:rPr lang="en-US" altLang="zh-TW" dirty="0" smtClean="0">
                <a:effectLst/>
              </a:rPr>
              <a:t>]</a:t>
            </a:r>
          </a:p>
          <a:p>
            <a:r>
              <a:rPr lang="zh-TW" altLang="en-US" dirty="0" smtClean="0">
                <a:effectLst/>
              </a:rPr>
              <a:t>毫克</a:t>
            </a:r>
            <a:r>
              <a:rPr lang="en-US" altLang="zh-TW" dirty="0" smtClean="0">
                <a:effectLst/>
              </a:rPr>
              <a:t>(</a:t>
            </a:r>
            <a:r>
              <a:rPr lang="zh-TW" altLang="en-US" dirty="0" smtClean="0">
                <a:effectLst/>
              </a:rPr>
              <a:t>千分之一克</a:t>
            </a:r>
            <a:r>
              <a:rPr lang="en-US" altLang="zh-TW" dirty="0" smtClean="0">
                <a:effectLst/>
              </a:rPr>
              <a:t>)</a:t>
            </a:r>
          </a:p>
          <a:p>
            <a:endParaRPr lang="en-US" altLang="zh-TW" dirty="0" smtClean="0">
              <a:effectLst/>
            </a:endParaRPr>
          </a:p>
          <a:p>
            <a:pPr lvl="0"/>
            <a:endParaRPr lang="en-US" altLang="zh-TW" dirty="0" smtClean="0"/>
          </a:p>
          <a:p>
            <a:pPr lvl="0"/>
            <a:endParaRPr lang="en-US" altLang="zh-TW" dirty="0" smtClean="0"/>
          </a:p>
          <a:p>
            <a:pPr lvl="0"/>
            <a:endParaRPr lang="en-US" altLang="zh-TW" dirty="0" smtClean="0"/>
          </a:p>
          <a:p>
            <a:pPr lvl="0"/>
            <a:endParaRPr lang="en-US" altLang="zh-TW" dirty="0" smtClean="0"/>
          </a:p>
          <a:p>
            <a:pPr lvl="0"/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38363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/>
              <a:t>59.mis-</a:t>
            </a:r>
            <a:r>
              <a:rPr lang="zh-TW" altLang="zh-TW" b="1" dirty="0"/>
              <a:t>表示"壞", "</a:t>
            </a:r>
            <a:r>
              <a:rPr lang="zh-TW" altLang="zh-TW" b="1" dirty="0" smtClean="0"/>
              <a:t>不當“</a:t>
            </a:r>
            <a:endParaRPr lang="en-US" altLang="zh-TW" b="1" dirty="0" smtClean="0"/>
          </a:p>
          <a:p>
            <a:pPr lvl="0"/>
            <a:r>
              <a:rPr lang="zh-TW" altLang="zh-TW" dirty="0"/>
              <a:t>表示"壞", "</a:t>
            </a:r>
            <a:r>
              <a:rPr lang="zh-TW" altLang="zh-TW" dirty="0" smtClean="0"/>
              <a:t>不當“</a:t>
            </a:r>
            <a:endParaRPr lang="en-US" altLang="zh-TW" dirty="0" smtClean="0"/>
          </a:p>
          <a:p>
            <a:pPr lvl="0"/>
            <a:r>
              <a:rPr lang="en-US" altLang="zh-TW" dirty="0" smtClean="0"/>
              <a:t>Misunderstanding</a:t>
            </a:r>
            <a:r>
              <a:rPr lang="zh-TW" altLang="en-US" dirty="0" smtClean="0"/>
              <a:t>誤解</a:t>
            </a:r>
            <a:r>
              <a:rPr lang="en-US" altLang="zh-TW" dirty="0" smtClean="0"/>
              <a:t>.</a:t>
            </a:r>
            <a:r>
              <a:rPr lang="zh-TW" altLang="en-US" dirty="0" smtClean="0"/>
              <a:t>不和</a:t>
            </a:r>
            <a:endParaRPr lang="zh-TW" altLang="zh-TW" dirty="0"/>
          </a:p>
          <a:p>
            <a:r>
              <a:rPr lang="en-US" altLang="zh-TW" b="1" dirty="0">
                <a:hlinkClick r:id="rId2"/>
              </a:rPr>
              <a:t>official </a:t>
            </a:r>
            <a:r>
              <a:rPr lang="zh-TW" altLang="zh-TW" b="1" dirty="0"/>
              <a:t>misconduct</a:t>
            </a:r>
            <a:r>
              <a:rPr lang="zh-TW" altLang="zh-TW" b="1" dirty="0" smtClean="0"/>
              <a:t>濫用職權</a:t>
            </a:r>
            <a:r>
              <a:rPr lang="en-US" altLang="zh-TW" b="1" dirty="0" smtClean="0"/>
              <a:t> (conduct </a:t>
            </a:r>
            <a:r>
              <a:rPr lang="zh-TW" altLang="en-US" b="1" dirty="0" smtClean="0"/>
              <a:t>引導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帶領</a:t>
            </a:r>
            <a:r>
              <a:rPr lang="en-US" altLang="zh-TW" b="1" dirty="0" smtClean="0"/>
              <a:t>)</a:t>
            </a:r>
            <a:endParaRPr lang="zh-TW" altLang="zh-TW" dirty="0"/>
          </a:p>
          <a:p>
            <a:pPr lvl="0"/>
            <a:r>
              <a:rPr lang="zh-TW" altLang="zh-TW" dirty="0"/>
              <a:t>表示"錯", "誤"</a:t>
            </a:r>
          </a:p>
          <a:p>
            <a:r>
              <a:rPr lang="en-US" altLang="zh-TW" b="1" dirty="0">
                <a:hlinkClick r:id="rId2"/>
              </a:rPr>
              <a:t>His plan has </a:t>
            </a:r>
            <a:r>
              <a:rPr lang="zh-TW" altLang="zh-TW" b="1" dirty="0"/>
              <a:t>misfired.他的計劃失敗了。</a:t>
            </a:r>
            <a:endParaRPr lang="zh-TW" altLang="zh-TW" dirty="0"/>
          </a:p>
          <a:p>
            <a:pPr lvl="0"/>
            <a:r>
              <a:rPr lang="zh-TW" altLang="zh-TW" dirty="0"/>
              <a:t>表示"不", "缺少", "相反"</a:t>
            </a:r>
          </a:p>
          <a:p>
            <a:r>
              <a:rPr lang="en-US" altLang="zh-TW" b="1" dirty="0">
                <a:hlinkClick r:id="rId2"/>
              </a:rPr>
              <a:t>The shoes are </a:t>
            </a:r>
            <a:r>
              <a:rPr lang="zh-TW" altLang="zh-TW" b="1" dirty="0"/>
              <a:t>misfits.這些鞋都不合適</a:t>
            </a:r>
            <a:endParaRPr lang="zh-TW" altLang="zh-TW" dirty="0"/>
          </a:p>
          <a:p>
            <a:pPr marL="0" indent="0">
              <a:buNone/>
            </a:pPr>
            <a:r>
              <a:rPr lang="zh-TW" altLang="zh-TW" b="1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90528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 60.mono- : </a:t>
            </a:r>
            <a:r>
              <a:rPr lang="en-US" altLang="zh-TW" dirty="0" err="1"/>
              <a:t>mon</a:t>
            </a:r>
            <a:r>
              <a:rPr lang="en-US" altLang="zh-TW" dirty="0"/>
              <a:t>-, mono- = one </a:t>
            </a:r>
            <a:r>
              <a:rPr lang="zh-TW" altLang="zh-TW" dirty="0" smtClean="0"/>
              <a:t>一</a:t>
            </a:r>
            <a:endParaRPr lang="en-US" altLang="zh-TW" dirty="0" smtClean="0"/>
          </a:p>
          <a:p>
            <a:r>
              <a:rPr lang="en-US" altLang="zh-TW" dirty="0" smtClean="0"/>
              <a:t>Monoatomic </a:t>
            </a:r>
            <a:r>
              <a:rPr lang="el-GR" altLang="zh-TW" dirty="0" smtClean="0">
                <a:effectLst/>
              </a:rPr>
              <a:t>[͵</a:t>
            </a:r>
            <a:r>
              <a:rPr lang="en-US" altLang="zh-TW" dirty="0" err="1" smtClean="0">
                <a:effectLst/>
              </a:rPr>
              <a:t>mɑnoəˋtɑmɪk</a:t>
            </a:r>
            <a:r>
              <a:rPr lang="en-US" altLang="zh-TW" dirty="0" smtClean="0">
                <a:effectLst/>
              </a:rPr>
              <a:t>] (</a:t>
            </a:r>
            <a:r>
              <a:rPr lang="zh-TW" altLang="en-US" dirty="0" smtClean="0">
                <a:effectLst/>
              </a:rPr>
              <a:t>化學</a:t>
            </a:r>
            <a:r>
              <a:rPr lang="en-US" altLang="zh-TW" dirty="0" smtClean="0">
                <a:effectLst/>
              </a:rPr>
              <a:t>)</a:t>
            </a:r>
            <a:r>
              <a:rPr lang="zh-TW" altLang="en-US" dirty="0" smtClean="0">
                <a:effectLst/>
              </a:rPr>
              <a:t>單原子的</a:t>
            </a:r>
            <a:endParaRPr lang="en-US" altLang="zh-TW" dirty="0" smtClean="0">
              <a:effectLst/>
            </a:endParaRPr>
          </a:p>
          <a:p>
            <a:r>
              <a:rPr lang="en-US" altLang="zh-TW" dirty="0" smtClean="0"/>
              <a:t>Monocarp</a:t>
            </a:r>
            <a:r>
              <a:rPr lang="zh-TW" altLang="en-US" dirty="0" smtClean="0"/>
              <a:t> </a:t>
            </a:r>
            <a:r>
              <a:rPr lang="en-US" altLang="zh-TW" dirty="0" smtClean="0">
                <a:effectLst/>
              </a:rPr>
              <a:t>[ˋ</a:t>
            </a:r>
            <a:r>
              <a:rPr lang="en-US" altLang="zh-TW" dirty="0" err="1" smtClean="0">
                <a:effectLst/>
              </a:rPr>
              <a:t>mɑnə</a:t>
            </a:r>
            <a:r>
              <a:rPr lang="el-GR" altLang="zh-TW" dirty="0" smtClean="0">
                <a:effectLst/>
              </a:rPr>
              <a:t>͵</a:t>
            </a:r>
            <a:r>
              <a:rPr lang="en-US" altLang="zh-TW" dirty="0" err="1" smtClean="0">
                <a:effectLst/>
              </a:rPr>
              <a:t>kɑrp</a:t>
            </a:r>
            <a:r>
              <a:rPr lang="en-US" altLang="zh-TW" dirty="0" smtClean="0">
                <a:effectLst/>
              </a:rPr>
              <a:t>] </a:t>
            </a:r>
            <a:r>
              <a:rPr lang="en-US" altLang="zh-TW" dirty="0" smtClean="0"/>
              <a:t>(</a:t>
            </a:r>
            <a:r>
              <a:rPr lang="zh-TW" altLang="en-US" dirty="0" smtClean="0"/>
              <a:t>植</a:t>
            </a:r>
            <a:r>
              <a:rPr lang="en-US" altLang="zh-TW" dirty="0" smtClean="0"/>
              <a:t>)</a:t>
            </a:r>
            <a:r>
              <a:rPr lang="zh-TW" altLang="en-US" dirty="0" smtClean="0"/>
              <a:t>指結果一次的植物</a:t>
            </a:r>
            <a:endParaRPr lang="en-US" altLang="zh-TW" dirty="0" smtClean="0"/>
          </a:p>
          <a:p>
            <a:r>
              <a:rPr lang="en-US" altLang="zh-TW" b="1" dirty="0" err="1" smtClean="0">
                <a:effectLst/>
                <a:hlinkClick r:id="rId2"/>
              </a:rPr>
              <a:t>monocable</a:t>
            </a:r>
            <a:endParaRPr lang="zh-TW" altLang="en-US" b="1" dirty="0" smtClean="0">
              <a:effectLst/>
            </a:endParaRPr>
          </a:p>
          <a:p>
            <a:r>
              <a:rPr lang="zh-TW" altLang="en-US" dirty="0" smtClean="0">
                <a:effectLst/>
              </a:rPr>
              <a:t>單線鋼索 </a:t>
            </a:r>
            <a:r>
              <a:rPr lang="en-US" altLang="zh-TW" dirty="0" smtClean="0">
                <a:effectLst/>
              </a:rPr>
              <a:t>(</a:t>
            </a:r>
            <a:r>
              <a:rPr lang="zh-TW" altLang="en-US" dirty="0" smtClean="0">
                <a:effectLst/>
              </a:rPr>
              <a:t>用一單根索環來承受並運送物品的架空索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2618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The end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dirty="0" smtClean="0"/>
              <a:t>Have a nice day.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96001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484</Words>
  <Application>Microsoft Office PowerPoint</Application>
  <PresentationFormat>如螢幕大小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 Team 2: Prefix</vt:lpstr>
      <vt:lpstr>PowerPoint 簡報</vt:lpstr>
      <vt:lpstr>PowerPoint 簡報</vt:lpstr>
      <vt:lpstr>PowerPoint 簡報</vt:lpstr>
      <vt:lpstr>PowerPoint 簡報</vt:lpstr>
      <vt:lpstr>PowerPoint 簡報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2: Prefix</dc:title>
  <dc:creator>user</dc:creator>
  <cp:lastModifiedBy>user</cp:lastModifiedBy>
  <cp:revision>7</cp:revision>
  <dcterms:created xsi:type="dcterms:W3CDTF">2012-04-14T03:34:33Z</dcterms:created>
  <dcterms:modified xsi:type="dcterms:W3CDTF">2012-04-14T04:40:30Z</dcterms:modified>
</cp:coreProperties>
</file>