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57" r:id="rId4"/>
    <p:sldId id="273" r:id="rId5"/>
    <p:sldId id="261" r:id="rId6"/>
    <p:sldId id="258" r:id="rId7"/>
    <p:sldId id="274" r:id="rId8"/>
    <p:sldId id="263" r:id="rId9"/>
    <p:sldId id="275" r:id="rId10"/>
    <p:sldId id="268" r:id="rId11"/>
    <p:sldId id="265" r:id="rId12"/>
    <p:sldId id="277" r:id="rId13"/>
    <p:sldId id="264" r:id="rId14"/>
    <p:sldId id="278" r:id="rId15"/>
    <p:sldId id="269" r:id="rId16"/>
    <p:sldId id="270" r:id="rId17"/>
    <p:sldId id="271" r:id="rId18"/>
    <p:sldId id="279" r:id="rId19"/>
    <p:sldId id="280" r:id="rId20"/>
    <p:sldId id="283" r:id="rId21"/>
    <p:sldId id="281" r:id="rId22"/>
    <p:sldId id="282" r:id="rId23"/>
    <p:sldId id="284" r:id="rId24"/>
    <p:sldId id="285" r:id="rId25"/>
    <p:sldId id="286" r:id="rId26"/>
    <p:sldId id="287" r:id="rId27"/>
    <p:sldId id="288" r:id="rId28"/>
    <p:sldId id="289" r:id="rId29"/>
    <p:sldId id="292" r:id="rId30"/>
    <p:sldId id="291" r:id="rId31"/>
    <p:sldId id="290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5180-3437-4707-BD5E-57911C113E9F}" type="datetimeFigureOut">
              <a:rPr lang="zh-TW" altLang="en-US" smtClean="0"/>
              <a:pPr/>
              <a:t>2017/5/13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13E3-BF5C-4B95-8243-756674F2F1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5180-3437-4707-BD5E-57911C113E9F}" type="datetimeFigureOut">
              <a:rPr lang="zh-TW" altLang="en-US" smtClean="0"/>
              <a:pPr/>
              <a:t>2017/5/13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13E3-BF5C-4B95-8243-756674F2F1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5180-3437-4707-BD5E-57911C113E9F}" type="datetimeFigureOut">
              <a:rPr lang="zh-TW" altLang="en-US" smtClean="0"/>
              <a:pPr/>
              <a:t>2017/5/13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13E3-BF5C-4B95-8243-756674F2F1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5180-3437-4707-BD5E-57911C113E9F}" type="datetimeFigureOut">
              <a:rPr lang="zh-TW" altLang="en-US" smtClean="0"/>
              <a:pPr/>
              <a:t>2017/5/13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13E3-BF5C-4B95-8243-756674F2F1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5180-3437-4707-BD5E-57911C113E9F}" type="datetimeFigureOut">
              <a:rPr lang="zh-TW" altLang="en-US" smtClean="0"/>
              <a:pPr/>
              <a:t>2017/5/13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13E3-BF5C-4B95-8243-756674F2F1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5180-3437-4707-BD5E-57911C113E9F}" type="datetimeFigureOut">
              <a:rPr lang="zh-TW" altLang="en-US" smtClean="0"/>
              <a:pPr/>
              <a:t>2017/5/13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13E3-BF5C-4B95-8243-756674F2F16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5180-3437-4707-BD5E-57911C113E9F}" type="datetimeFigureOut">
              <a:rPr lang="zh-TW" altLang="en-US" smtClean="0"/>
              <a:pPr/>
              <a:t>2017/5/13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13E3-BF5C-4B95-8243-756674F2F1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5180-3437-4707-BD5E-57911C113E9F}" type="datetimeFigureOut">
              <a:rPr lang="zh-TW" altLang="en-US" smtClean="0"/>
              <a:pPr/>
              <a:t>2017/5/13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13E3-BF5C-4B95-8243-756674F2F1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5180-3437-4707-BD5E-57911C113E9F}" type="datetimeFigureOut">
              <a:rPr lang="zh-TW" altLang="en-US" smtClean="0"/>
              <a:pPr/>
              <a:t>2017/5/13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13E3-BF5C-4B95-8243-756674F2F1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5180-3437-4707-BD5E-57911C113E9F}" type="datetimeFigureOut">
              <a:rPr lang="zh-TW" altLang="en-US" smtClean="0"/>
              <a:pPr/>
              <a:t>2017/5/13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B213E3-BF5C-4B95-8243-756674F2F1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5180-3437-4707-BD5E-57911C113E9F}" type="datetimeFigureOut">
              <a:rPr lang="zh-TW" altLang="en-US" smtClean="0"/>
              <a:pPr/>
              <a:t>2017/5/13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13E3-BF5C-4B95-8243-756674F2F1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C15180-3437-4707-BD5E-57911C113E9F}" type="datetimeFigureOut">
              <a:rPr lang="zh-TW" altLang="en-US" smtClean="0"/>
              <a:pPr/>
              <a:t>2017/5/13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DB213E3-BF5C-4B95-8243-756674F2F1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8190656" cy="1894362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消費行為</a:t>
            </a:r>
            <a:r>
              <a:rPr lang="en-US" altLang="zh-TW" sz="6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之前的</a:t>
            </a:r>
            <a:r>
              <a:rPr lang="zh-TW" altLang="en-US" sz="6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心理學</a:t>
            </a:r>
            <a:endParaRPr lang="zh-TW" altLang="en-US" sz="6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75656" y="4653136"/>
            <a:ext cx="6511131" cy="329259"/>
          </a:xfrm>
        </p:spPr>
        <p:txBody>
          <a:bodyPr>
            <a:noAutofit/>
          </a:bodyPr>
          <a:lstStyle/>
          <a:p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國立高雄</a:t>
            </a:r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師範大學 林文寶教授</a:t>
            </a:r>
            <a:endParaRPr lang="zh-TW" altLang="en-US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96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20940" cy="1119024"/>
          </a:xfrm>
        </p:spPr>
        <p:txBody>
          <a:bodyPr>
            <a:normAutofit fontScale="90000"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第四章：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誘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使顧客做哪些動作，他會想花錢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484784"/>
            <a:ext cx="7520940" cy="5085184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28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讓人自動買單的銷售術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坐柔軟椅子的顧客，比坐堅硬木椅上的顧客，對價格更有彈性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把頭往右轉的人，比把頭往左轉的人更專心，更能準確記得訊息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廣告代言人會採取有掌握權的姿勢增加權威感，或低姿態的姿勢增加親和力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462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20940" cy="1119024"/>
          </a:xfrm>
        </p:spPr>
        <p:txBody>
          <a:bodyPr>
            <a:normAutofit fontScale="90000"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第四章：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誘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使顧客做哪些動作，他會想花錢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412776"/>
            <a:ext cx="7520940" cy="5085184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28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讓人自動買單的銷售術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2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誘導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消費者頻繁點頭，會增加購買欲望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人會把主導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側和正面情緒連結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，對右撇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子來說，右邊的東西比較好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2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手臂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彎曲的動作會增加購買欲望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銷售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員輕輕碰觸顧客，會讓顧客對消費體驗與店面更有正面感覺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28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79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type="body" sz="half" idx="2"/>
          </p:nvPr>
        </p:nvSpPr>
        <p:spPr>
          <a:xfrm>
            <a:off x="2731815" y="3573016"/>
            <a:ext cx="6408712" cy="2421467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大腦運作的成本是五個小時一分錢，一天下來不到美金五分錢，真是高效率的機器！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蒙泰古</a:t>
            </a:r>
            <a:endParaRPr lang="en-US" altLang="zh-TW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zh-TW" sz="3600" b="0" dirty="0" smtClean="0">
              <a:solidFill>
                <a:schemeClr val="tx1"/>
              </a:solidFill>
              <a:latin typeface="文鼎ＰＬ中楷" panose="020B0609010101010101" pitchFamily="49" charset="-120"/>
              <a:ea typeface="文鼎ＰＬ中楷" panose="020B0609010101010101" pitchFamily="49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467544" y="332656"/>
            <a:ext cx="4032448" cy="28803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第五章：</a:t>
            </a:r>
            <a: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廠商精心設計，給消費者的絕對自由</a:t>
            </a:r>
            <a:endParaRPr lang="zh-TW" altLang="en-US" sz="3200" b="1" dirty="0">
              <a:solidFill>
                <a:schemeClr val="tx1"/>
              </a:solidFill>
              <a:latin typeface="文鼎ＰＬ中楷" panose="020B0609010101010101" pitchFamily="49" charset="-120"/>
              <a:ea typeface="文鼎ＰＬ中楷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558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20940" cy="1119024"/>
          </a:xfrm>
        </p:spPr>
        <p:txBody>
          <a:bodyPr>
            <a:normAutofit fontScale="90000"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第五章：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廠商精心設計，給消費者的絕對自由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556792"/>
            <a:ext cx="7520940" cy="3024336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28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讓人自動買單的銷售術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溫暖，就有安全感：給顧客一杯熱飲、商場維持恆溫，都可以增加好感。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314096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408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20940" cy="1119024"/>
          </a:xfrm>
        </p:spPr>
        <p:txBody>
          <a:bodyPr>
            <a:normAutofit fontScale="90000"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第五章：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廠商精心設計，給消費者的絕對自由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628800"/>
            <a:ext cx="7920880" cy="3024336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28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讓人自動買單的銷售術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習慣原則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：商品陳列最好不要更動、熟悉的商品比較好賣、廣告音樂重複播放，都是同樣的道理。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有樣學樣：人需要成為某個群體的一分子，因此會跟隨潮流。找代言人背書就是這個原因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052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20940" cy="1119024"/>
          </a:xfrm>
        </p:spPr>
        <p:txBody>
          <a:bodyPr>
            <a:normAutofit fontScale="90000"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第五章：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廠商精心設計，給消費者的絕對自由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628800"/>
            <a:ext cx="4536504" cy="5085184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32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讓人自動買單的銷售術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32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錨點效應：超市刻意降低某些商品的價格，讓消費者以為其他商品一樣便宜</a:t>
            </a:r>
            <a:endParaRPr lang="en-US" altLang="zh-TW" sz="32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628800"/>
            <a:ext cx="3851920" cy="318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768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20940" cy="1119024"/>
          </a:xfrm>
        </p:spPr>
        <p:txBody>
          <a:bodyPr>
            <a:normAutofit fontScale="90000"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第五章：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廠商精心設計，給消費者的絕對自由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556792"/>
            <a:ext cx="7520940" cy="5085184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32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讓人自動買單的銷售術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32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熟悉</a:t>
            </a:r>
            <a:r>
              <a:rPr lang="zh-TW" altLang="en-US" sz="32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原則：有時候，消費者買東西是因為他知道商品資訊，他愈容易想到一個品牌，越可能買。</a:t>
            </a:r>
            <a:endParaRPr lang="en-US" altLang="zh-TW" sz="32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38" t="8959" r="4848" b="11667"/>
          <a:stretch/>
        </p:blipFill>
        <p:spPr>
          <a:xfrm>
            <a:off x="1899033" y="3665016"/>
            <a:ext cx="1313485" cy="1259606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>
            <a:off x="3608993" y="4509120"/>
            <a:ext cx="86409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923"/>
          <a:stretch/>
        </p:blipFill>
        <p:spPr>
          <a:xfrm>
            <a:off x="4716016" y="3665016"/>
            <a:ext cx="1389666" cy="1272727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2255937" y="4924622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itchFamily="18" charset="0"/>
              </a:rPr>
              <a:t>想喝咖啡就聯想到星巴克</a:t>
            </a:r>
          </a:p>
        </p:txBody>
      </p:sp>
    </p:spTree>
    <p:extLst>
      <p:ext uri="{BB962C8B-B14F-4D97-AF65-F5344CB8AC3E}">
        <p14:creationId xmlns:p14="http://schemas.microsoft.com/office/powerpoint/2010/main" xmlns="" val="344444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20940" cy="1119024"/>
          </a:xfrm>
        </p:spPr>
        <p:txBody>
          <a:bodyPr>
            <a:normAutofit fontScale="90000"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第五章：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廠商精心設計，給消費者的絕對自由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556792"/>
            <a:ext cx="7520940" cy="3816424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32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讓人自動買單的銷售術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32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耗費精力越少越好：大多數人沒有時間花心思買東西，這是</a:t>
            </a:r>
            <a:r>
              <a:rPr lang="zh-TW" altLang="en-US" sz="3200" b="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零售業</a:t>
            </a:r>
            <a:r>
              <a:rPr lang="zh-TW" altLang="en-US" sz="32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最常利用的潛意識規則</a:t>
            </a:r>
            <a:endParaRPr lang="en-US" altLang="zh-TW" sz="32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577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type="body" sz="half" idx="2"/>
          </p:nvPr>
        </p:nvSpPr>
        <p:spPr>
          <a:xfrm>
            <a:off x="2731815" y="3573016"/>
            <a:ext cx="6408712" cy="2421467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顧客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得到的一定比討價還價的更多，因為經驗總會伴隨產品或服務而來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卡爾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朋、海克爾</a:t>
            </a:r>
            <a:endParaRPr lang="en-US" altLang="zh-TW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zh-TW" sz="3600" b="0" dirty="0" smtClean="0">
              <a:solidFill>
                <a:schemeClr val="tx1"/>
              </a:solidFill>
              <a:latin typeface="文鼎ＰＬ中楷" panose="020B0609010101010101" pitchFamily="49" charset="-120"/>
              <a:ea typeface="文鼎ＰＬ中楷" panose="020B0609010101010101" pitchFamily="49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467544" y="332656"/>
            <a:ext cx="4032448" cy="28803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第六章：</a:t>
            </a:r>
            <a: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怎樣塑造「讓人好想買的情境」</a:t>
            </a:r>
            <a:endParaRPr lang="zh-TW" altLang="en-US" sz="3200" b="1" dirty="0">
              <a:solidFill>
                <a:schemeClr val="tx1"/>
              </a:solidFill>
              <a:latin typeface="文鼎ＰＬ中楷" panose="020B0609010101010101" pitchFamily="49" charset="-120"/>
              <a:ea typeface="文鼎ＰＬ中楷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538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20940" cy="1119024"/>
          </a:xfrm>
        </p:spPr>
        <p:txBody>
          <a:bodyPr>
            <a:normAutofit fontScale="90000"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第六章：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怎樣塑造「讓人好想買的情境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484784"/>
            <a:ext cx="7992888" cy="3816424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32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讓人自動買單的銷售術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等待時間故意寫得比實際時間長，運用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群眾心理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，大家都玩得開心。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大多數的購物中心，透過環境氣氛的設計</a:t>
            </a:r>
            <a:r>
              <a:rPr lang="en-US" altLang="zh-TW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北歐購物中心溫度維持</a:t>
            </a:r>
            <a:r>
              <a:rPr lang="en-US" altLang="zh-TW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度，濕度是</a:t>
            </a:r>
            <a:r>
              <a:rPr lang="en-US" altLang="zh-TW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45%)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，不到三十秒</a:t>
            </a:r>
            <a:r>
              <a:rPr lang="en-US" altLang="zh-TW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格魯恩轉變</a:t>
            </a:r>
            <a:r>
              <a:rPr lang="en-US" altLang="zh-TW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就能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讓人從警戒心切換到放鬆的心情；從理性思維切換到衝動思維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55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type="body" sz="half" idx="2"/>
          </p:nvPr>
        </p:nvSpPr>
        <p:spPr>
          <a:xfrm>
            <a:off x="2987824" y="3645024"/>
            <a:ext cx="5760640" cy="2421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b="0" dirty="0" smtClean="0">
                <a:solidFill>
                  <a:schemeClr val="tx1"/>
                </a:solidFill>
                <a:latin typeface="文鼎ＰＬ中楷" panose="020B0609010101010101" pitchFamily="49" charset="-120"/>
                <a:ea typeface="文鼎ＰＬ中楷" panose="020B0609010101010101" pitchFamily="49" charset="-120"/>
              </a:rPr>
              <a:t>在改變社會意識形態的宣傳活動裡，目前投注在廣告上的心前和心力是最多的</a:t>
            </a:r>
            <a:endParaRPr lang="en-US" altLang="zh-TW" sz="3600" b="0" dirty="0" smtClean="0">
              <a:solidFill>
                <a:schemeClr val="tx1"/>
              </a:solidFill>
              <a:latin typeface="文鼎ＰＬ中楷" panose="020B0609010101010101" pitchFamily="49" charset="-120"/>
              <a:ea typeface="文鼎ＰＬ中楷" panose="020B0609010101010101" pitchFamily="49" charset="-120"/>
            </a:endParaRPr>
          </a:p>
          <a:p>
            <a:pPr marL="0" indent="0">
              <a:buNone/>
            </a:pPr>
            <a:r>
              <a:rPr lang="en-US" altLang="zh-TW" sz="3600" b="0" dirty="0" smtClean="0">
                <a:solidFill>
                  <a:schemeClr val="tx1"/>
                </a:solidFill>
                <a:latin typeface="文鼎ＰＬ中楷" panose="020B0609010101010101" pitchFamily="49" charset="-120"/>
                <a:ea typeface="文鼎ＰＬ中楷" panose="020B0609010101010101" pitchFamily="49" charset="-120"/>
              </a:rPr>
              <a:t>-</a:t>
            </a:r>
            <a:r>
              <a:rPr lang="zh-TW" altLang="en-US" sz="3600" b="0" dirty="0">
                <a:solidFill>
                  <a:schemeClr val="tx1"/>
                </a:solidFill>
                <a:latin typeface="文鼎ＰＬ中楷" panose="020B0609010101010101" pitchFamily="49" charset="-120"/>
                <a:ea typeface="文鼎ＰＬ中楷" panose="020B0609010101010101" pitchFamily="49" charset="-120"/>
              </a:rPr>
              <a:t>基爾</a:t>
            </a:r>
            <a:r>
              <a:rPr lang="zh-TW" altLang="en-US" sz="3600" b="0" dirty="0" smtClean="0">
                <a:solidFill>
                  <a:schemeClr val="tx1"/>
                </a:solidFill>
                <a:latin typeface="文鼎ＰＬ中楷" panose="020B0609010101010101" pitchFamily="49" charset="-120"/>
                <a:ea typeface="文鼎ＰＬ中楷" panose="020B0609010101010101" pitchFamily="49" charset="-120"/>
              </a:rPr>
              <a:t>伯</a:t>
            </a:r>
            <a:r>
              <a:rPr lang="en-US" altLang="zh-TW" sz="3600" b="0" dirty="0" smtClean="0">
                <a:solidFill>
                  <a:schemeClr val="tx1"/>
                </a:solidFill>
                <a:latin typeface="文鼎ＰＬ中楷" panose="020B0609010101010101" pitchFamily="49" charset="-120"/>
                <a:ea typeface="文鼎ＰＬ中楷" panose="020B0609010101010101" pitchFamily="49" charset="-120"/>
              </a:rPr>
              <a:t>(jean </a:t>
            </a:r>
            <a:r>
              <a:rPr lang="en-US" altLang="zh-TW" sz="3600" b="0" dirty="0" err="1" smtClean="0">
                <a:solidFill>
                  <a:schemeClr val="tx1"/>
                </a:solidFill>
                <a:latin typeface="文鼎ＰＬ中楷" panose="020B0609010101010101" pitchFamily="49" charset="-120"/>
                <a:ea typeface="文鼎ＰＬ中楷" panose="020B0609010101010101" pitchFamily="49" charset="-120"/>
              </a:rPr>
              <a:t>kilbourne</a:t>
            </a:r>
            <a:r>
              <a:rPr lang="en-US" altLang="zh-TW" sz="3600" b="0" dirty="0" smtClean="0">
                <a:solidFill>
                  <a:schemeClr val="tx1"/>
                </a:solidFill>
                <a:latin typeface="文鼎ＰＬ中楷" panose="020B0609010101010101" pitchFamily="49" charset="-120"/>
                <a:ea typeface="文鼎ＰＬ中楷" panose="020B0609010101010101" pitchFamily="49" charset="-120"/>
              </a:rPr>
              <a:t>)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467544" y="332656"/>
            <a:ext cx="4032448" cy="28803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latin typeface="文鼎ＰＬ中楷" panose="020B0609010101010101" pitchFamily="49" charset="-120"/>
                <a:ea typeface="文鼎ＰＬ中楷" panose="020B0609010101010101" pitchFamily="49" charset="-120"/>
              </a:rPr>
              <a:t>第一</a:t>
            </a:r>
            <a:r>
              <a:rPr lang="zh-TW" altLang="en-US" sz="3200" b="1" dirty="0">
                <a:solidFill>
                  <a:schemeClr val="tx1"/>
                </a:solidFill>
                <a:latin typeface="文鼎ＰＬ中楷" panose="020B0609010101010101" pitchFamily="49" charset="-120"/>
                <a:ea typeface="文鼎ＰＬ中楷" panose="020B0609010101010101" pitchFamily="49" charset="-120"/>
              </a:rPr>
              <a:t>章：</a:t>
            </a:r>
            <a:r>
              <a:rPr lang="en-US" altLang="zh-TW" sz="3200" b="1" dirty="0">
                <a:solidFill>
                  <a:schemeClr val="tx1"/>
                </a:solidFill>
                <a:latin typeface="文鼎ＰＬ中楷" panose="020B0609010101010101" pitchFamily="49" charset="-120"/>
                <a:ea typeface="文鼎ＰＬ中楷" panose="020B0609010101010101" pitchFamily="49" charset="-120"/>
              </a:rPr>
              <a:t/>
            </a:r>
            <a:br>
              <a:rPr lang="en-US" altLang="zh-TW" sz="3200" b="1" dirty="0">
                <a:solidFill>
                  <a:schemeClr val="tx1"/>
                </a:solidFill>
                <a:latin typeface="文鼎ＰＬ中楷" panose="020B0609010101010101" pitchFamily="49" charset="-120"/>
                <a:ea typeface="文鼎ＰＬ中楷" panose="020B0609010101010101" pitchFamily="49" charset="-120"/>
              </a:rPr>
            </a:br>
            <a:r>
              <a:rPr lang="zh-TW" altLang="en-US" sz="3200" b="1" dirty="0">
                <a:solidFill>
                  <a:schemeClr val="tx1"/>
                </a:solidFill>
                <a:latin typeface="文鼎ＰＬ中楷" panose="020B0609010101010101" pitchFamily="49" charset="-120"/>
                <a:ea typeface="文鼎ＰＬ中楷" panose="020B0609010101010101" pitchFamily="49" charset="-120"/>
              </a:rPr>
              <a:t>現在的行銷</a:t>
            </a:r>
            <a:r>
              <a:rPr lang="zh-TW" altLang="en-US" sz="3200" b="1" dirty="0" smtClean="0">
                <a:solidFill>
                  <a:schemeClr val="tx1"/>
                </a:solidFill>
                <a:latin typeface="文鼎ＰＬ中楷" panose="020B0609010101010101" pitchFamily="49" charset="-120"/>
                <a:ea typeface="文鼎ＰＬ中楷" panose="020B0609010101010101" pitchFamily="49" charset="-120"/>
              </a:rPr>
              <a:t>，</a:t>
            </a:r>
            <a:endParaRPr lang="en-US" altLang="zh-TW" sz="3200" b="1" dirty="0" smtClean="0">
              <a:solidFill>
                <a:schemeClr val="tx1"/>
              </a:solidFill>
              <a:latin typeface="文鼎ＰＬ中楷" panose="020B0609010101010101" pitchFamily="49" charset="-120"/>
              <a:ea typeface="文鼎ＰＬ中楷" panose="020B0609010101010101" pitchFamily="49" charset="-120"/>
            </a:endParaRPr>
          </a:p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latin typeface="文鼎ＰＬ中楷" panose="020B0609010101010101" pitchFamily="49" charset="-120"/>
                <a:ea typeface="文鼎ＰＬ中楷" panose="020B0609010101010101" pitchFamily="49" charset="-120"/>
              </a:rPr>
              <a:t>是</a:t>
            </a:r>
            <a:r>
              <a:rPr lang="zh-TW" altLang="en-US" sz="3200" b="1" dirty="0">
                <a:solidFill>
                  <a:schemeClr val="tx1"/>
                </a:solidFill>
                <a:latin typeface="文鼎ＰＬ中楷" panose="020B0609010101010101" pitchFamily="49" charset="-120"/>
                <a:ea typeface="文鼎ＰＬ中楷" panose="020B0609010101010101" pitchFamily="49" charset="-120"/>
              </a:rPr>
              <a:t>高科技的心理學</a:t>
            </a:r>
          </a:p>
        </p:txBody>
      </p:sp>
    </p:spTree>
    <p:extLst>
      <p:ext uri="{BB962C8B-B14F-4D97-AF65-F5344CB8AC3E}">
        <p14:creationId xmlns:p14="http://schemas.microsoft.com/office/powerpoint/2010/main" xmlns="" val="8493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20940" cy="1119024"/>
          </a:xfrm>
        </p:spPr>
        <p:txBody>
          <a:bodyPr>
            <a:normAutofit fontScale="90000"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第六章：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怎樣塑造「讓人好想買的情境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5852" y="1772816"/>
            <a:ext cx="4896544" cy="3816424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32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讓人自動買單的銷售術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2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商場的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照明會營造出特殊的情緒，讓人買更多。比如，化妝品區的燈光很柔和、烘焙區的燈光比較溫暖。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2046560"/>
            <a:ext cx="3429000" cy="246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739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20940" cy="1119024"/>
          </a:xfrm>
        </p:spPr>
        <p:txBody>
          <a:bodyPr>
            <a:normAutofit fontScale="90000"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第六章：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怎樣塑造「讓人好想買的情境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484784"/>
            <a:ext cx="7992888" cy="3816424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32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讓人自動買單的銷售術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顏色</a:t>
            </a:r>
            <a:r>
              <a:rPr lang="zh-TW" altLang="en-US" sz="2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也能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影響一個人的情緒，劇院大廳用紅色，有助於營造溫暖的歡樂氣氛，但是機場用紅色會營造焦慮感。</a:t>
            </a:r>
            <a:r>
              <a:rPr lang="en-US" altLang="zh-TW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不同環境有不同的適合顏色</a:t>
            </a:r>
            <a:r>
              <a:rPr lang="en-US" altLang="zh-TW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另外，研究顯示藍色、綠色等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冷色調，比較讓人放鬆，也比較有正面評價</a:t>
            </a:r>
            <a:endParaRPr lang="en-US" altLang="zh-TW" sz="28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27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20940" cy="1119024"/>
          </a:xfrm>
        </p:spPr>
        <p:txBody>
          <a:bodyPr>
            <a:normAutofit fontScale="90000"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第六章：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怎樣塑造「讓人好想買的情境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484784"/>
            <a:ext cx="7992888" cy="3816424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32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讓人自動買單的銷售術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香氣有能結合潛意識，</a:t>
            </a:r>
            <a:r>
              <a:rPr lang="zh-TW" altLang="en-US" sz="2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讓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人感到放鬆或興奮，賭場會釋放讓人提高賭金的香氣，某些物品也會設計獨特香味，影響人的情緒。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54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type="body" sz="half" idx="2"/>
          </p:nvPr>
        </p:nvSpPr>
        <p:spPr>
          <a:xfrm>
            <a:off x="2731815" y="3573016"/>
            <a:ext cx="6408712" cy="2421467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成功的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品牌能夠提升標準，把更多使命感加到經驗裡，可能是刺激你在運動或健身方面更加全力以赴，或是向你保證你喝的那杯咖啡真的很重要。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貝伯瑞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耐吉行銷總監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zh-TW" sz="3600" b="0" dirty="0" smtClean="0">
              <a:solidFill>
                <a:schemeClr val="tx1"/>
              </a:solidFill>
              <a:latin typeface="文鼎ＰＬ中楷" panose="020B0609010101010101" pitchFamily="49" charset="-120"/>
              <a:ea typeface="文鼎ＰＬ中楷" panose="020B0609010101010101" pitchFamily="49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467544" y="332656"/>
            <a:ext cx="4032448" cy="28803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第七章：</a:t>
            </a:r>
            <a: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大家</a:t>
            </a:r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</a:t>
            </a: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想在</a:t>
            </a:r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你的大腦植入「品牌蟲」</a:t>
            </a:r>
            <a:endParaRPr lang="zh-TW" altLang="en-US" sz="3200" b="1" dirty="0">
              <a:solidFill>
                <a:schemeClr val="tx1"/>
              </a:solidFill>
              <a:latin typeface="文鼎ＰＬ中楷" panose="020B0609010101010101" pitchFamily="49" charset="-120"/>
              <a:ea typeface="文鼎ＰＬ中楷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165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520940" cy="1119024"/>
          </a:xfrm>
        </p:spPr>
        <p:txBody>
          <a:bodyPr>
            <a:normAutofit fontScale="90000"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第七章：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大家都想在你的大腦植入「品牌蟲」</a:t>
            </a:r>
            <a:b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484784"/>
            <a:ext cx="7992888" cy="3816424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32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讓人自動買單的銷售術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企業很擅長把品牌與個人願望或目標連結在一起，例如，穿耐吉，是表現對運動的熱情。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2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只要讓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品牌成功激發強烈的情緒，消費者會一輩子喜歡這個品牌。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2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好品牌會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激發正面情緒與自我認同和獎勵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89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520940" cy="1119024"/>
          </a:xfrm>
        </p:spPr>
        <p:txBody>
          <a:bodyPr>
            <a:normAutofit fontScale="90000"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第七章：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大家都想在你的大腦植入「品牌蟲」</a:t>
            </a:r>
            <a:b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484784"/>
            <a:ext cx="7992888" cy="3816424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32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讓人自動買單的銷售術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只要幾個音節，就能成為「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聲音記號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」，不斷在腦海重複，提醒那個相關的品牌。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透過文字的自我暗示，能讓消費者替自己下達指令。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例如</a:t>
            </a:r>
            <a:r>
              <a:rPr lang="en-US" altLang="zh-TW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麥當勞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>廣告</a:t>
            </a:r>
            <a:r>
              <a:rPr lang="zh-TW" altLang="en-US" sz="2800" b="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800" dirty="0" smtClean="0">
                <a:solidFill>
                  <a:srgbClr val="C00000"/>
                </a:solidFill>
                <a:latin typeface="Garamond" panose="02020404030301010803" pitchFamily="18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I am loving</a:t>
            </a:r>
            <a:r>
              <a:rPr lang="en-US" altLang="zh-TW" sz="2800" dirty="0">
                <a:solidFill>
                  <a:srgbClr val="C00000"/>
                </a:solidFill>
                <a:latin typeface="Garamond" panose="02020404030301010803" pitchFamily="18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800" dirty="0" smtClean="0">
                <a:solidFill>
                  <a:srgbClr val="C00000"/>
                </a:solidFill>
                <a:latin typeface="Garamond" panose="02020404030301010803" pitchFamily="18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it</a:t>
            </a:r>
          </a:p>
          <a:p>
            <a:pPr marL="0" indent="0"/>
            <a:r>
              <a:rPr lang="zh-TW" altLang="en-US" sz="2800" b="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>                  </a:t>
            </a:r>
            <a:r>
              <a:rPr lang="en-US" altLang="zh-TW" sz="2800" b="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>(</a:t>
            </a:r>
            <a:r>
              <a:rPr lang="zh-TW" altLang="en-US" sz="2800" b="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>我就是喜歡</a:t>
            </a:r>
            <a:r>
              <a:rPr lang="en-US" altLang="zh-TW" sz="2800" b="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>)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807" t="20670"/>
          <a:stretch/>
        </p:blipFill>
        <p:spPr>
          <a:xfrm>
            <a:off x="6629400" y="3465562"/>
            <a:ext cx="1903040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405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520940" cy="1119024"/>
          </a:xfrm>
        </p:spPr>
        <p:txBody>
          <a:bodyPr>
            <a:normAutofit fontScale="90000"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第七章：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大家都想在你的大腦植入「品牌蟲」</a:t>
            </a:r>
            <a:b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484784"/>
            <a:ext cx="7848872" cy="3816424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32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讓人自動買單的銷售術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提供產品細節只會引發深思熟慮，把產品轉換為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實質好處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，消費者會更快下單。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2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品牌最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能引發的情緒是自豪、地位和優越感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企業最喜歡訴求的情緒包含：安全感、歸屬感、幸福、滿意、自豪或愧疚。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403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type="body" sz="half" idx="2"/>
          </p:nvPr>
        </p:nvSpPr>
        <p:spPr>
          <a:xfrm>
            <a:off x="2915816" y="3573016"/>
            <a:ext cx="5904656" cy="2421467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我們有很多選擇，是嗎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我們的消費當中有哪些、以及有多少，不是深思熟慮的結果，而是來自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無意識的選擇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廣告業靠著這種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自動思維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，並利用工業化國家許多人無法滿足的需求獲利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羅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森伯格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zh-TW" sz="3600" b="0" dirty="0" smtClean="0">
              <a:solidFill>
                <a:schemeClr val="tx1"/>
              </a:solidFill>
              <a:latin typeface="文鼎ＰＬ中楷" panose="020B0609010101010101" pitchFamily="49" charset="-120"/>
              <a:ea typeface="文鼎ＰＬ中楷" panose="020B0609010101010101" pitchFamily="49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467544" y="332656"/>
            <a:ext cx="4032448" cy="28803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第八章：</a:t>
            </a:r>
            <a: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一切說服，都在潛意識中完成</a:t>
            </a:r>
            <a:endParaRPr lang="zh-TW" altLang="en-US" sz="3200" b="1" dirty="0">
              <a:solidFill>
                <a:schemeClr val="tx1"/>
              </a:solidFill>
              <a:latin typeface="文鼎ＰＬ中楷" panose="020B0609010101010101" pitchFamily="49" charset="-120"/>
              <a:ea typeface="文鼎ＰＬ中楷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5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520940" cy="1119024"/>
          </a:xfrm>
        </p:spPr>
        <p:txBody>
          <a:bodyPr>
            <a:normAutofit fontScale="90000"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第八章：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一切說服，都在潛意識中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完成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484784"/>
            <a:ext cx="7848872" cy="3816424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32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讓人自動買單的銷售術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看不見的潛意識圖像，會影響意識的決策過程。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2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閾下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訊息</a:t>
            </a:r>
            <a:r>
              <a:rPr lang="en-US" altLang="zh-TW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傳遞訊息非常短暫，一般人看不到、聽不到，但會在潛意識中留下印象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嵌入</a:t>
            </a:r>
            <a:r>
              <a:rPr lang="en-US" altLang="zh-TW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閾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上訊息的另一種形式，這種技術是把訊息隱藏在另一個圖像或聲音中。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48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520940" cy="1119024"/>
          </a:xfrm>
        </p:spPr>
        <p:txBody>
          <a:bodyPr>
            <a:normAutofit fontScale="90000"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第八章：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一切說服，都在潛意識中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完成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484784"/>
            <a:ext cx="7848872" cy="3816424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32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讓人自動買單的銷售術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看不見的潛意識圖像，會影響意識的決策過程。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2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閾下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訊息</a:t>
            </a:r>
            <a:r>
              <a:rPr lang="en-US" altLang="zh-TW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傳遞訊息非常短暫，一般人看不到、聽不到，但會在潛意識中留下印象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嵌入</a:t>
            </a:r>
            <a:r>
              <a:rPr lang="en-US" altLang="zh-TW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閾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上訊息的另一種形式，這種技術是把訊息隱藏在另一個圖像或聲音中。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85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416824" cy="830992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第一章：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現在的行銷，是高科技的心理學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772816"/>
            <a:ext cx="5072668" cy="3579849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36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讓人自動買單的銷售術</a:t>
            </a:r>
            <a:endParaRPr lang="en-US" altLang="zh-TW" sz="3600" b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廣告是印</a:t>
            </a:r>
            <a:r>
              <a:rPr lang="zh-TW" altLang="en-US" sz="36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在紙上的銷售術</a:t>
            </a:r>
            <a:endParaRPr lang="en-US" altLang="zh-TW" sz="36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36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廣告是引導別人按照你希望的方式思考，讓別人以為自己本來就這樣想</a:t>
            </a:r>
            <a:endParaRPr lang="en-US" altLang="zh-TW" sz="36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只要能</a:t>
            </a:r>
            <a:r>
              <a:rPr lang="zh-TW" altLang="en-US" sz="36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操作動機和慾望，就能為消費者不想買的商品創造需求</a:t>
            </a:r>
            <a:endParaRPr lang="zh-TW" altLang="en-US" sz="36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1916831"/>
            <a:ext cx="2376264" cy="336462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338739" y="1916831"/>
            <a:ext cx="7200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文鼎ＰＬ中楷" panose="020B0609010101010101" pitchFamily="49" charset="-120"/>
                <a:ea typeface="文鼎ＰＬ中楷" panose="020B0609010101010101" pitchFamily="49" charset="-120"/>
              </a:rPr>
              <a:t>廣告單示意</a:t>
            </a:r>
            <a:endParaRPr lang="zh-TW" altLang="en-US" sz="3600" dirty="0">
              <a:latin typeface="文鼎ＰＬ中楷" panose="020B0609010101010101" pitchFamily="49" charset="-120"/>
              <a:ea typeface="文鼎ＰＬ中楷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94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type="body" sz="half" idx="2"/>
          </p:nvPr>
        </p:nvSpPr>
        <p:spPr>
          <a:xfrm>
            <a:off x="2915816" y="3573016"/>
            <a:ext cx="5904656" cy="2421467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廣告永遠在主導社會的態度、價值觀和意識形態，以及大多數人遵循的社會規範和毫無事實根據的觀點。他創造一種氛圍，並發揚或摒棄特定的態度或價值觀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基爾伯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zh-TW" sz="3600" b="0" dirty="0" smtClean="0">
              <a:solidFill>
                <a:schemeClr val="tx1"/>
              </a:solidFill>
              <a:latin typeface="文鼎ＰＬ中楷" panose="020B0609010101010101" pitchFamily="49" charset="-120"/>
              <a:ea typeface="文鼎ＰＬ中楷" panose="020B0609010101010101" pitchFamily="49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467544" y="332656"/>
            <a:ext cx="4032448" cy="28803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第九章：</a:t>
            </a:r>
            <a: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看電視不看廣告，</a:t>
            </a:r>
            <a:endParaRPr lang="en-US" altLang="zh-TW" sz="32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一樣有效催眠</a:t>
            </a:r>
            <a:endParaRPr lang="zh-TW" altLang="en-US" sz="3200" b="1" dirty="0">
              <a:solidFill>
                <a:schemeClr val="tx1"/>
              </a:solidFill>
              <a:latin typeface="文鼎ＰＬ中楷" panose="020B0609010101010101" pitchFamily="49" charset="-120"/>
              <a:ea typeface="文鼎ＰＬ中楷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71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776864" cy="1119024"/>
          </a:xfrm>
        </p:spPr>
        <p:txBody>
          <a:bodyPr>
            <a:normAutofit fontScale="90000"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第九章：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看電視不看廣告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，一樣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有效催眠</a:t>
            </a:r>
            <a:b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484784"/>
            <a:ext cx="7848872" cy="3816424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32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讓人自動買單的銷售術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2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很多人是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從電視中，塑造自己的期望、滿意度、動機和慾望。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大約兩歲起，會拿電視遙控器起，電視就開始影響人的消費態度或慾望，其中，兒童與青少年階段是一生中最容易受電視廣告誘惑的時期</a:t>
            </a:r>
            <a:r>
              <a:rPr lang="zh-TW" altLang="en-US" sz="2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154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776864" cy="1119024"/>
          </a:xfrm>
        </p:spPr>
        <p:txBody>
          <a:bodyPr>
            <a:normAutofit fontScale="90000"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第九章：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看電視不看廣告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，一樣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有效催眠</a:t>
            </a:r>
            <a:b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484784"/>
            <a:ext cx="7848872" cy="3816424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32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讓人自動買單的銷售術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激發潛意識的廣告，更容易吸收。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訊息只要重複三次，就能對觀眾造成影響；訴諸情感的廣告，甚至不需要三次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530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type="body" sz="half" idx="2"/>
          </p:nvPr>
        </p:nvSpPr>
        <p:spPr>
          <a:xfrm>
            <a:off x="2915816" y="3573016"/>
            <a:ext cx="5904656" cy="2421467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sz="36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品牌經理如果希望透過社群與行動媒體和消費者溝通，</a:t>
            </a:r>
            <a:r>
              <a:rPr lang="zh-TW" altLang="en-US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就不能</a:t>
            </a:r>
            <a:r>
              <a:rPr lang="zh-TW" altLang="en-US" sz="36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因循昔日的做法，消費者有數不盡的管道，比你更知道如何檢視說法是否真實，而且他們很可能一開始就不信任你</a:t>
            </a:r>
            <a:endParaRPr lang="en-US" altLang="zh-TW" sz="36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史密斯</a:t>
            </a:r>
            <a:endParaRPr lang="en-US" altLang="zh-TW" sz="36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zh-TW" sz="3600" b="0" dirty="0" smtClean="0">
              <a:solidFill>
                <a:schemeClr val="tx1"/>
              </a:solidFill>
              <a:latin typeface="文鼎ＰＬ中楷" panose="020B0609010101010101" pitchFamily="49" charset="-120"/>
              <a:ea typeface="文鼎ＰＬ中楷" panose="020B0609010101010101" pitchFamily="49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467544" y="332656"/>
            <a:ext cx="4032448" cy="28803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第十章：</a:t>
            </a:r>
            <a: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手機正在</a:t>
            </a:r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塑造什麼</a:t>
            </a:r>
            <a:r>
              <a:rPr lang="en-US" altLang="zh-TW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摧毀什麼</a:t>
            </a:r>
            <a:r>
              <a:rPr lang="en-US" altLang="zh-TW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73892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76864" cy="1839104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第十章：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手機正在塑造什麼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摧毀什麼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484784"/>
            <a:ext cx="7848872" cy="3816424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32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讓人自動買單的銷售術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行動裝置的十個行銷優勢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擁有更多優勢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提供可靠的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建議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回應更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快速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抓住正確的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時機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/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15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76864" cy="1839104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第十章：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手機正在塑造什麼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摧毀什麼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484784"/>
            <a:ext cx="7848872" cy="3816424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32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讓人自動買單的銷售術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行動裝置的十個行銷優勢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/>
            <a:r>
              <a:rPr lang="en-US" altLang="zh-TW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提供</a:t>
            </a:r>
            <a:r>
              <a:rPr lang="zh-TW" altLang="en-US" sz="2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人化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訊息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/>
            <a:r>
              <a:rPr lang="en-US" altLang="zh-TW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堅持不懈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/>
            <a:r>
              <a:rPr lang="en-US" altLang="zh-TW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不會透露身分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/>
            <a:r>
              <a:rPr lang="en-US" altLang="zh-TW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8.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無</a:t>
            </a:r>
            <a:r>
              <a:rPr lang="zh-TW" altLang="en-US" sz="2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處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不在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/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2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76864" cy="1839104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第十章：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手機正在塑造什麼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摧毀什麼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484784"/>
            <a:ext cx="7848872" cy="3816424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32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讓人自動買單的銷售術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行動裝置的十個行銷優勢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/>
            <a:r>
              <a:rPr lang="en-US" altLang="zh-TW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9.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相互串聯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/>
            <a:r>
              <a:rPr lang="en-US" altLang="zh-TW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10.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能夠順應環境，加以改變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en-US" sz="2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電玩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引導你的情緒，驅逐你的意志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type="body" sz="half" idx="2"/>
          </p:nvPr>
        </p:nvSpPr>
        <p:spPr>
          <a:xfrm>
            <a:off x="2915816" y="3573016"/>
            <a:ext cx="5904656" cy="2421467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sz="36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今天的電腦科技能把傳統銷售人員的互動式說服技巧，延伸到人類無法觸及的地方，這對電腦科技和人類來說，都是全新的領域</a:t>
            </a:r>
            <a:endParaRPr lang="en-US" altLang="zh-TW" sz="36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福格</a:t>
            </a:r>
            <a:endParaRPr lang="en-US" altLang="zh-TW" sz="36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zh-TW" sz="3600" b="0" dirty="0" smtClean="0">
              <a:solidFill>
                <a:schemeClr val="tx1"/>
              </a:solidFill>
              <a:latin typeface="文鼎ＰＬ中楷" panose="020B0609010101010101" pitchFamily="49" charset="-120"/>
              <a:ea typeface="文鼎ＰＬ中楷" panose="020B0609010101010101" pitchFamily="49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467544" y="332656"/>
            <a:ext cx="4032448" cy="28803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第十一章：</a:t>
            </a:r>
            <a: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數據，就是你的隱私啦</a:t>
            </a:r>
            <a:endParaRPr lang="en-US" altLang="zh-TW" sz="32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316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76864" cy="1839104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第十一章：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大數據，就是你的隱私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啦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484784"/>
            <a:ext cx="7848872" cy="3816424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32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讓人自動買單的銷售術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2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我們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不只是臉書的用戶，更是臉書賣給廣告商的商品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2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在臉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書按讚，就可以創造出相當準確的個人資料，包括年齡、種族、個性、性向、宗教信仰與政治傾向，以及是否抽菸、吸毒或喝酒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/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467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76864" cy="1839104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第十一章：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大數據，就是你的隱私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啦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484784"/>
            <a:ext cx="7848872" cy="3816424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32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讓人自動買單的銷售術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臉部辨別軟體</a:t>
            </a:r>
            <a:r>
              <a:rPr lang="en-US" altLang="zh-TW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能夠及時針對不同對象顯示不同廣告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許可式行銷</a:t>
            </a:r>
            <a:r>
              <a:rPr lang="en-US" altLang="zh-TW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電視節目播出時，呈現幾秒鐘與螢幕上商品有關的行銷訊息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851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type="body" sz="half" idx="2"/>
          </p:nvPr>
        </p:nvSpPr>
        <p:spPr>
          <a:xfrm>
            <a:off x="2987824" y="3645024"/>
            <a:ext cx="5760640" cy="2421467"/>
          </a:xfrm>
        </p:spPr>
        <p:txBody>
          <a:bodyPr>
            <a:normAutofit/>
          </a:bodyPr>
          <a:lstStyle/>
          <a:p>
            <a:r>
              <a:rPr lang="zh-TW" altLang="en-US" sz="36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</a:t>
            </a:r>
            <a:r>
              <a:rPr lang="zh-TW" altLang="en-US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都被我們沒意識到、也無法以意識掌握的潛意識影響</a:t>
            </a:r>
            <a:endParaRPr lang="en-US" altLang="zh-TW" sz="36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羅森陶</a:t>
            </a:r>
            <a:r>
              <a:rPr lang="en-US" altLang="zh-TW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3600" b="0" dirty="0">
                <a:latin typeface="Cambria Math" panose="02040503050406030204" pitchFamily="18" charset="0"/>
                <a:ea typeface="Cambria Math" panose="02040503050406030204" pitchFamily="18" charset="0"/>
              </a:rPr>
              <a:t>Robert Rosenthal)</a:t>
            </a:r>
          </a:p>
          <a:p>
            <a:pPr marL="0" indent="0">
              <a:buNone/>
            </a:pPr>
            <a:endParaRPr lang="en-US" altLang="zh-TW" sz="3600" b="0" dirty="0" smtClean="0">
              <a:solidFill>
                <a:schemeClr val="tx1"/>
              </a:solidFill>
              <a:latin typeface="文鼎ＰＬ中楷" panose="020B0609010101010101" pitchFamily="49" charset="-120"/>
              <a:ea typeface="文鼎ＰＬ中楷" panose="020B0609010101010101" pitchFamily="49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467544" y="332656"/>
            <a:ext cx="4032448" cy="28803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第二章：</a:t>
            </a:r>
            <a: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原本不想要的，變成「想要又需要」</a:t>
            </a:r>
            <a:endParaRPr lang="zh-TW" altLang="en-US" sz="3200" b="1" dirty="0">
              <a:solidFill>
                <a:schemeClr val="tx1"/>
              </a:solidFill>
              <a:latin typeface="文鼎ＰＬ中楷" panose="020B0609010101010101" pitchFamily="49" charset="-120"/>
              <a:ea typeface="文鼎ＰＬ中楷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191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type="body" sz="half" idx="2"/>
          </p:nvPr>
        </p:nvSpPr>
        <p:spPr>
          <a:xfrm>
            <a:off x="2915816" y="3573016"/>
            <a:ext cx="5904656" cy="2421467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6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貨物出門概不退還，買主自行當心，消費者必須知道，他們是相當容易受操控的群體，所有企業都是靠這一點生存的</a:t>
            </a:r>
            <a:endParaRPr lang="en-US" altLang="zh-TW" sz="36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福格</a:t>
            </a:r>
            <a:endParaRPr lang="en-US" altLang="zh-TW" sz="36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zh-TW" sz="3600" b="0" dirty="0" smtClean="0">
              <a:solidFill>
                <a:schemeClr val="tx1"/>
              </a:solidFill>
              <a:latin typeface="文鼎ＰＬ中楷" panose="020B0609010101010101" pitchFamily="49" charset="-120"/>
              <a:ea typeface="文鼎ＰＬ中楷" panose="020B0609010101010101" pitchFamily="49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467544" y="332656"/>
            <a:ext cx="4032448" cy="28803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第十二章：</a:t>
            </a:r>
            <a: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上網、逛街各有五個「須知」</a:t>
            </a:r>
            <a:endParaRPr lang="en-US" altLang="zh-TW" sz="32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82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76864" cy="1839104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第十二章：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上網、逛街各有五個「須知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484784"/>
            <a:ext cx="7848872" cy="3816424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32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使用網路的五個</a:t>
            </a:r>
            <a:r>
              <a:rPr lang="zh-TW" altLang="en-US" sz="32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訣竅</a:t>
            </a:r>
            <a:endParaRPr lang="en-US" altLang="zh-TW" sz="32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+mj-lt"/>
              <a:buAutoNum type="arabicPeriod"/>
            </a:pPr>
            <a:r>
              <a:rPr lang="zh-TW" altLang="en-US" sz="32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當心在網咖</a:t>
            </a:r>
            <a:r>
              <a:rPr lang="zh-TW" altLang="en-US" sz="32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使用電腦</a:t>
            </a:r>
            <a:r>
              <a:rPr lang="zh-TW" altLang="en-US" sz="32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洩漏個人資訊</a:t>
            </a:r>
            <a:endParaRPr lang="en-US" altLang="zh-TW" sz="3200" b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+mj-lt"/>
              <a:buAutoNum type="arabicPeriod"/>
            </a:pPr>
            <a:r>
              <a:rPr lang="zh-TW" altLang="en-US" sz="32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避免使用容易破解的密碼</a:t>
            </a:r>
            <a:endParaRPr lang="en-US" altLang="zh-TW" sz="3200" b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+mj-lt"/>
              <a:buAutoNum type="arabicPeriod"/>
            </a:pPr>
            <a:r>
              <a:rPr lang="zh-TW" altLang="en-US" sz="32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定期更換</a:t>
            </a:r>
            <a:r>
              <a:rPr lang="zh-TW" altLang="en-US" sz="32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密碼</a:t>
            </a:r>
            <a:endParaRPr lang="en-US" altLang="zh-TW" sz="32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+mj-lt"/>
              <a:buAutoNum type="arabicPeriod"/>
            </a:pPr>
            <a:r>
              <a:rPr lang="zh-TW" altLang="en-US" sz="32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謹防</a:t>
            </a:r>
            <a:r>
              <a:rPr lang="zh-TW" altLang="en-US" sz="3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網路釣魚</a:t>
            </a:r>
            <a:endParaRPr lang="en-US" altLang="zh-TW" sz="32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+mj-lt"/>
              <a:buAutoNum type="arabicPeriod"/>
            </a:pPr>
            <a:r>
              <a:rPr lang="zh-TW" altLang="en-US" sz="32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了解網路充斥隱藏說服術</a:t>
            </a:r>
          </a:p>
        </p:txBody>
      </p:sp>
    </p:spTree>
    <p:extLst>
      <p:ext uri="{BB962C8B-B14F-4D97-AF65-F5344CB8AC3E}">
        <p14:creationId xmlns:p14="http://schemas.microsoft.com/office/powerpoint/2010/main" xmlns="" val="18760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76864" cy="1839104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第十二章：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上網、逛街各有五個「須知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484784"/>
            <a:ext cx="7848872" cy="3816424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32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逛</a:t>
            </a:r>
            <a:r>
              <a:rPr lang="zh-TW" altLang="en-US" sz="32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實體商店的</a:t>
            </a:r>
            <a:r>
              <a:rPr lang="zh-TW" altLang="en-US" sz="32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五個</a:t>
            </a:r>
            <a:r>
              <a:rPr lang="zh-TW" altLang="en-US" sz="32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訣竅</a:t>
            </a:r>
            <a:endParaRPr lang="en-US" altLang="zh-TW" sz="32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+mj-lt"/>
              <a:buAutoNum type="arabicPeriod"/>
            </a:pPr>
            <a:r>
              <a:rPr lang="zh-TW" altLang="en-US" sz="2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心情低落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時衝動花錢的風險會顯著增加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+mj-lt"/>
              <a:buAutoNum type="arabicPeriod"/>
            </a:pPr>
            <a:r>
              <a:rPr lang="zh-TW" altLang="en-US" sz="2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刺激較多的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地方，也會導致消費者亂花錢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+mj-lt"/>
              <a:buAutoNum type="arabicPeriod"/>
            </a:pPr>
            <a:r>
              <a:rPr lang="zh-TW" altLang="en-US" sz="2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留意環境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中微妙的說服術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+mj-lt"/>
              <a:buAutoNum type="arabicPeriod"/>
            </a:pPr>
            <a:r>
              <a:rPr lang="zh-TW" altLang="en-US" sz="2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受到誘惑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時先暫停一下</a:t>
            </a:r>
            <a:r>
              <a:rPr lang="en-US" altLang="zh-TW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思想中斷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r>
              <a:rPr lang="en-US" altLang="zh-TW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571500" indent="-571500">
              <a:buFont typeface="+mj-lt"/>
              <a:buAutoNum type="arabicPeriod"/>
            </a:pPr>
            <a:r>
              <a:rPr lang="zh-TW" altLang="en-US" sz="2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刻意提醒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自己「我再考慮一下」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/>
            <a:endParaRPr lang="en-US" altLang="zh-TW" sz="28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358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 smtClean="0"/>
              <a:t>謝謝聆聽</a:t>
            </a:r>
            <a:r>
              <a:rPr lang="en-US" altLang="zh-TW" sz="4800" dirty="0" smtClean="0"/>
              <a:t>~</a:t>
            </a:r>
            <a:r>
              <a:rPr lang="zh-TW" altLang="en-US" sz="4800" dirty="0" smtClean="0">
                <a:sym typeface="Wingdings" panose="05000000000000000000" pitchFamily="2" charset="2"/>
              </a:rPr>
              <a:t>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732691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第二章：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原本不想要的，變成「想要又需要」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28800"/>
            <a:ext cx="5976664" cy="3240360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讓人自動買單的銷售術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2800" b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</a:t>
            </a:r>
            <a:r>
              <a:rPr lang="zh-TW" altLang="en-US" sz="28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顧客「</a:t>
            </a:r>
            <a:r>
              <a:rPr lang="zh-TW" altLang="en-US" sz="2800" b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付出</a:t>
            </a:r>
            <a:r>
              <a:rPr lang="zh-TW" altLang="en-US" sz="28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心力」：例如折扣服飾店讓顧客努力翻找商品</a:t>
            </a:r>
            <a:endParaRPr lang="en-US" altLang="zh-TW" sz="2800" b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2800" b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創造稀有</a:t>
            </a:r>
            <a:r>
              <a:rPr lang="zh-TW" altLang="en-US" sz="28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性：故意限制出貨量，並在社群媒體上發送貨物短缺的消息</a:t>
            </a:r>
            <a:endParaRPr lang="en-US" altLang="zh-TW" sz="2800" b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28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好戲在後頭：買一送一行銷手法</a:t>
            </a:r>
            <a:endParaRPr lang="en-US" altLang="zh-TW" sz="2800" b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982"/>
          <a:stretch/>
        </p:blipFill>
        <p:spPr>
          <a:xfrm>
            <a:off x="6228184" y="1988840"/>
            <a:ext cx="2787229" cy="273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232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第二章：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原本不想要的，變成「想要又需要」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412776"/>
            <a:ext cx="7920880" cy="4824536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讓人自動買單的銷售術</a:t>
            </a:r>
            <a:endParaRPr lang="en-US" altLang="zh-TW" sz="28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8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鼓勵玩樂，玩越多、買越多：主題樂園或度假中心裡面隱藏超市，在裡面瘋狂消費，會以為自己還在玩樂</a:t>
            </a:r>
            <a:endParaRPr lang="en-US" altLang="zh-TW" sz="2800" b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8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創造缺陷：提醒消費者身上的缺陷，讓消費者</a:t>
            </a:r>
            <a:r>
              <a:rPr lang="zh-TW" altLang="en-US" sz="2800" b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</a:t>
            </a:r>
            <a:r>
              <a:rPr lang="zh-TW" altLang="en-US" sz="28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動買產品改善</a:t>
            </a:r>
            <a:endParaRPr lang="en-US" altLang="zh-TW" sz="2800" b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ex:</a:t>
            </a:r>
            <a:r>
              <a:rPr lang="zh-TW" altLang="en-US" sz="28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你有口臭，怎麼不買漱口水</a:t>
            </a:r>
            <a:endParaRPr lang="en-US" altLang="zh-TW" sz="2800" b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5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type="body" sz="half" idx="2"/>
          </p:nvPr>
        </p:nvSpPr>
        <p:spPr>
          <a:xfrm>
            <a:off x="2987824" y="3645024"/>
            <a:ext cx="5760640" cy="2421467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大腦的不可侵犯只是一種社會契約，和裸體一樣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德爾加多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Jose Delgado</a:t>
            </a:r>
            <a:r>
              <a:rPr lang="en-US" altLang="zh-TW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altLang="zh-TW" sz="3600" b="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altLang="zh-TW" sz="3600" b="0" dirty="0" smtClean="0">
              <a:solidFill>
                <a:schemeClr val="tx1"/>
              </a:solidFill>
              <a:latin typeface="文鼎ＰＬ中楷" panose="020B0609010101010101" pitchFamily="49" charset="-120"/>
              <a:ea typeface="文鼎ＰＬ中楷" panose="020B0609010101010101" pitchFamily="49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467544" y="332656"/>
            <a:ext cx="4032448" cy="28803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第三章：</a:t>
            </a:r>
            <a: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你在想什麼，腦神經行銷學家能偵測到</a:t>
            </a:r>
            <a:endParaRPr lang="zh-TW" altLang="en-US" sz="3200" b="1" dirty="0">
              <a:solidFill>
                <a:schemeClr val="tx1"/>
              </a:solidFill>
              <a:latin typeface="文鼎ＰＬ中楷" panose="020B0609010101010101" pitchFamily="49" charset="-120"/>
              <a:ea typeface="文鼎ＰＬ中楷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010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20940" cy="1119024"/>
          </a:xfrm>
        </p:spPr>
        <p:txBody>
          <a:bodyPr>
            <a:normAutofit fontScale="90000"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第三章：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在想什麼，腦神經行銷學家能偵測到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412776"/>
            <a:ext cx="7992888" cy="5085184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28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讓人自動買單的銷售術</a:t>
            </a:r>
            <a:endParaRPr lang="en-US" altLang="zh-TW" sz="2800" b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市場調查與焦點團體的研究結果，可能造成誤導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。因為顧客常常是在做出決議之後，才意識到自己的想法，也會想辦法把決定合理化，所以往往扭曲真正的原因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2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看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電視之後，不到三十秒，大腦就會進入注意力不集中狀態，因此電視可以毫不費力的傳遞大量訊息，因為人們接收訊息時不會加以思考</a:t>
            </a:r>
            <a:endParaRPr lang="zh-TW" altLang="en-US" sz="28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0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type="body" sz="half" idx="2"/>
          </p:nvPr>
        </p:nvSpPr>
        <p:spPr>
          <a:xfrm>
            <a:off x="2731815" y="3573016"/>
            <a:ext cx="6408712" cy="2421467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心靈和身體之間的關係比以往想像得複雜，體現認知的證據證實了身體也可能影響大腦，而且影響程度更勝以往所認知。</a:t>
            </a:r>
            <a:endParaRPr lang="en-US" altLang="zh-TW" sz="36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洪偉萍、拉波露</a:t>
            </a:r>
            <a:r>
              <a:rPr lang="en-US" altLang="zh-TW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3600" b="0" dirty="0">
                <a:latin typeface="Cambria Math" panose="02040503050406030204" pitchFamily="18" charset="0"/>
                <a:ea typeface="Cambria Math" panose="02040503050406030204" pitchFamily="18" charset="0"/>
              </a:rPr>
              <a:t>Aparna </a:t>
            </a:r>
            <a:r>
              <a:rPr lang="en-US" altLang="zh-TW" sz="3600" b="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Labroo</a:t>
            </a:r>
            <a:r>
              <a:rPr lang="en-US" altLang="zh-TW" sz="3600" b="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endParaRPr lang="en-US" altLang="zh-TW" sz="3600" b="0" dirty="0" smtClean="0">
              <a:solidFill>
                <a:schemeClr val="tx1"/>
              </a:solidFill>
              <a:latin typeface="文鼎ＰＬ中楷" panose="020B0609010101010101" pitchFamily="49" charset="-120"/>
              <a:ea typeface="文鼎ＰＬ中楷" panose="020B0609010101010101" pitchFamily="49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467544" y="332656"/>
            <a:ext cx="4032448" cy="28803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第四章：</a:t>
            </a:r>
            <a: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誘使顧客做哪些動作，他會想花錢</a:t>
            </a:r>
            <a:endParaRPr lang="zh-TW" altLang="en-US" sz="3200" b="1" dirty="0">
              <a:solidFill>
                <a:schemeClr val="tx1"/>
              </a:solidFill>
              <a:latin typeface="文鼎ＰＬ中楷" panose="020B0609010101010101" pitchFamily="49" charset="-120"/>
              <a:ea typeface="文鼎ＰＬ中楷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90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277</TotalTime>
  <Words>2105</Words>
  <Application>Microsoft Office PowerPoint</Application>
  <PresentationFormat>如螢幕大小 (4:3)</PresentationFormat>
  <Paragraphs>182</Paragraphs>
  <Slides>43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44" baseType="lpstr">
      <vt:lpstr>角度</vt:lpstr>
      <vt:lpstr>消費行為 之前的心理學</vt:lpstr>
      <vt:lpstr>投影片 2</vt:lpstr>
      <vt:lpstr>第一章： 現在的行銷，是高科技的心理學</vt:lpstr>
      <vt:lpstr>投影片 4</vt:lpstr>
      <vt:lpstr>第二章： 原本不想要的，變成「想要又需要」</vt:lpstr>
      <vt:lpstr>第二章： 原本不想要的，變成「想要又需要」</vt:lpstr>
      <vt:lpstr>投影片 7</vt:lpstr>
      <vt:lpstr>第三章： 你在想什麼，腦神經行銷學家能偵測到 </vt:lpstr>
      <vt:lpstr>投影片 9</vt:lpstr>
      <vt:lpstr>第四章： 誘使顧客做哪些動作，他會想花錢 </vt:lpstr>
      <vt:lpstr>第四章： 誘使顧客做哪些動作，他會想花錢 </vt:lpstr>
      <vt:lpstr>投影片 12</vt:lpstr>
      <vt:lpstr>第五章： 廠商精心設計，給消費者的絕對自由 </vt:lpstr>
      <vt:lpstr>第五章： 廠商精心設計，給消費者的絕對自由 </vt:lpstr>
      <vt:lpstr>第五章： 廠商精心設計，給消費者的絕對自由 </vt:lpstr>
      <vt:lpstr>第五章： 廠商精心設計，給消費者的絕對自由 </vt:lpstr>
      <vt:lpstr>第五章： 廠商精心設計，給消費者的絕對自由 </vt:lpstr>
      <vt:lpstr>投影片 18</vt:lpstr>
      <vt:lpstr>第六章： 怎樣塑造「讓人好想買的情境」 </vt:lpstr>
      <vt:lpstr>第六章： 怎樣塑造「讓人好想買的情境」 </vt:lpstr>
      <vt:lpstr>第六章： 怎樣塑造「讓人好想買的情境」 </vt:lpstr>
      <vt:lpstr>第六章： 怎樣塑造「讓人好想買的情境」 </vt:lpstr>
      <vt:lpstr>投影片 23</vt:lpstr>
      <vt:lpstr>第七章： 大家都想在你的大腦植入「品牌蟲」  </vt:lpstr>
      <vt:lpstr>第七章： 大家都想在你的大腦植入「品牌蟲」  </vt:lpstr>
      <vt:lpstr>第七章： 大家都想在你的大腦植入「品牌蟲」  </vt:lpstr>
      <vt:lpstr>投影片 27</vt:lpstr>
      <vt:lpstr>第八章： 一切說服，都在潛意識中完成  </vt:lpstr>
      <vt:lpstr>第八章： 一切說服，都在潛意識中完成  </vt:lpstr>
      <vt:lpstr>投影片 30</vt:lpstr>
      <vt:lpstr>第九章： 看電視不看廣告，一樣有效催眠   </vt:lpstr>
      <vt:lpstr>第九章： 看電視不看廣告，一樣有效催眠   </vt:lpstr>
      <vt:lpstr>投影片 33</vt:lpstr>
      <vt:lpstr>第十章： 手機正在塑造什麼?摧毀什麼? </vt:lpstr>
      <vt:lpstr>第十章： 手機正在塑造什麼?摧毀什麼? </vt:lpstr>
      <vt:lpstr>第十章： 手機正在塑造什麼?摧毀什麼? </vt:lpstr>
      <vt:lpstr>投影片 37</vt:lpstr>
      <vt:lpstr>第十一章： 大數據，就是你的隱私啦 </vt:lpstr>
      <vt:lpstr>第十一章： 大數據，就是你的隱私啦 </vt:lpstr>
      <vt:lpstr>投影片 40</vt:lpstr>
      <vt:lpstr>第十二章： 上網、逛街各有五個「須知」 </vt:lpstr>
      <vt:lpstr>第十二章： 上網、逛街各有五個「須知」 </vt:lpstr>
      <vt:lpstr>謝謝聆聽~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消費行為 之前的心理學</dc:title>
  <dc:creator>user</dc:creator>
  <cp:lastModifiedBy>user</cp:lastModifiedBy>
  <cp:revision>38</cp:revision>
  <dcterms:created xsi:type="dcterms:W3CDTF">2017-05-04T04:34:25Z</dcterms:created>
  <dcterms:modified xsi:type="dcterms:W3CDTF">2017-05-13T13:09:14Z</dcterms:modified>
</cp:coreProperties>
</file>