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80" r:id="rId23"/>
    <p:sldId id="282" r:id="rId24"/>
    <p:sldId id="283" r:id="rId25"/>
    <p:sldId id="284" r:id="rId26"/>
    <p:sldId id="285" r:id="rId27"/>
    <p:sldId id="290" r:id="rId28"/>
    <p:sldId id="286" r:id="rId29"/>
    <p:sldId id="289" r:id="rId30"/>
    <p:sldId id="287" r:id="rId31"/>
    <p:sldId id="299" r:id="rId32"/>
    <p:sldId id="291" r:id="rId33"/>
    <p:sldId id="292" r:id="rId34"/>
    <p:sldId id="293" r:id="rId35"/>
    <p:sldId id="294" r:id="rId36"/>
    <p:sldId id="300" r:id="rId37"/>
    <p:sldId id="295" r:id="rId38"/>
    <p:sldId id="296" r:id="rId39"/>
    <p:sldId id="297" r:id="rId40"/>
    <p:sldId id="301" r:id="rId41"/>
    <p:sldId id="303" r:id="rId42"/>
    <p:sldId id="304" r:id="rId43"/>
    <p:sldId id="305" r:id="rId44"/>
    <p:sldId id="307" r:id="rId45"/>
    <p:sldId id="308" r:id="rId46"/>
    <p:sldId id="302" r:id="rId47"/>
    <p:sldId id="306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720" autoAdjust="0"/>
  </p:normalViewPr>
  <p:slideViewPr>
    <p:cSldViewPr>
      <p:cViewPr varScale="1">
        <p:scale>
          <a:sx n="52" d="100"/>
          <a:sy n="52" d="100"/>
        </p:scale>
        <p:origin x="-120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81.png"/><Relationship Id="rId2" Type="http://schemas.openxmlformats.org/officeDocument/2006/relationships/image" Target="../media/image31.png"/><Relationship Id="rId1" Type="http://schemas.openxmlformats.org/officeDocument/2006/relationships/image" Target="../media/image21.png"/><Relationship Id="rId6" Type="http://schemas.openxmlformats.org/officeDocument/2006/relationships/image" Target="../media/image71.png"/><Relationship Id="rId5" Type="http://schemas.openxmlformats.org/officeDocument/2006/relationships/image" Target="../media/image61.pn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F2F9E-5280-4199-8464-B788DF2C58E9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08A7402-DF5A-4EC0-8EDB-A642C5AA6D28}">
      <dgm:prSet phldrT="[文字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/>
            <a:t>支援和處理流程</a:t>
          </a:r>
          <a:endParaRPr lang="zh-TW" altLang="en-US" dirty="0"/>
        </a:p>
      </dgm:t>
    </dgm:pt>
    <dgm:pt modelId="{D0CDE179-4D1B-4BB0-A08A-8D4B8429F5BF}" type="parTrans" cxnId="{10268E2F-4647-4C4E-A51D-1AE6A5F52348}">
      <dgm:prSet/>
      <dgm:spPr/>
      <dgm:t>
        <a:bodyPr/>
        <a:lstStyle/>
        <a:p>
          <a:endParaRPr lang="zh-TW" altLang="en-US"/>
        </a:p>
      </dgm:t>
    </dgm:pt>
    <dgm:pt modelId="{BB623E0E-7E1E-41D4-871C-4A2715660C2E}" type="sibTrans" cxnId="{10268E2F-4647-4C4E-A51D-1AE6A5F52348}">
      <dgm:prSet/>
      <dgm:spPr/>
      <dgm:t>
        <a:bodyPr/>
        <a:lstStyle/>
        <a:p>
          <a:endParaRPr lang="zh-TW" altLang="en-US"/>
        </a:p>
      </dgm:t>
    </dgm:pt>
    <dgm:pt modelId="{1E1573DC-0B1D-494A-8DFE-1DE068A76502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/>
            <a:t>產品或服務</a:t>
          </a:r>
          <a:endParaRPr lang="zh-TW" altLang="en-US" dirty="0"/>
        </a:p>
      </dgm:t>
    </dgm:pt>
    <dgm:pt modelId="{84028789-54EE-4D79-ABF7-056C2D09A8F0}" type="parTrans" cxnId="{EEF705BA-163C-47AC-8265-BC52F4CD089D}">
      <dgm:prSet/>
      <dgm:spPr/>
      <dgm:t>
        <a:bodyPr/>
        <a:lstStyle/>
        <a:p>
          <a:endParaRPr lang="zh-TW" altLang="en-US"/>
        </a:p>
      </dgm:t>
    </dgm:pt>
    <dgm:pt modelId="{2601B775-8202-4556-A706-759459702B20}" type="sibTrans" cxnId="{EEF705BA-163C-47AC-8265-BC52F4CD089D}">
      <dgm:prSet/>
      <dgm:spPr/>
      <dgm:t>
        <a:bodyPr/>
        <a:lstStyle/>
        <a:p>
          <a:endParaRPr lang="zh-TW" altLang="en-US"/>
        </a:p>
      </dgm:t>
    </dgm:pt>
    <dgm:pt modelId="{0C2D28C6-4750-4DC9-AE41-1F89797043D3}" type="pres">
      <dgm:prSet presAssocID="{7EEF2F9E-5280-4199-8464-B788DF2C58E9}" presName="Name0" presStyleCnt="0">
        <dgm:presLayoutVars>
          <dgm:dir/>
          <dgm:animLvl val="lvl"/>
          <dgm:resizeHandles val="exact"/>
        </dgm:presLayoutVars>
      </dgm:prSet>
      <dgm:spPr/>
    </dgm:pt>
    <dgm:pt modelId="{A0A62D97-606A-4D9E-BFAA-F553FC470E9C}" type="pres">
      <dgm:prSet presAssocID="{A08A7402-DF5A-4EC0-8EDB-A642C5AA6D28}" presName="Name8" presStyleCnt="0"/>
      <dgm:spPr/>
    </dgm:pt>
    <dgm:pt modelId="{BF27FC85-A6FC-4304-9695-771EA9DB8584}" type="pres">
      <dgm:prSet presAssocID="{A08A7402-DF5A-4EC0-8EDB-A642C5AA6D28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C7F7F7-F9D1-40EB-BAA4-C79E1B783018}" type="pres">
      <dgm:prSet presAssocID="{A08A7402-DF5A-4EC0-8EDB-A642C5AA6D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E24116-1ED5-4F29-8206-612CBA7B22D0}" type="pres">
      <dgm:prSet presAssocID="{1E1573DC-0B1D-494A-8DFE-1DE068A76502}" presName="Name8" presStyleCnt="0"/>
      <dgm:spPr/>
    </dgm:pt>
    <dgm:pt modelId="{6D81918E-A99C-448B-91F5-83B3EB185DA9}" type="pres">
      <dgm:prSet presAssocID="{1E1573DC-0B1D-494A-8DFE-1DE068A76502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46DB32-F4DC-4149-878E-0C8F533EB940}" type="pres">
      <dgm:prSet presAssocID="{1E1573DC-0B1D-494A-8DFE-1DE068A765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577191E-4541-4B79-9C44-EA3765DF20B0}" type="presOf" srcId="{1E1573DC-0B1D-494A-8DFE-1DE068A76502}" destId="{8946DB32-F4DC-4149-878E-0C8F533EB940}" srcOrd="1" destOrd="0" presId="urn:microsoft.com/office/officeart/2005/8/layout/pyramid3"/>
    <dgm:cxn modelId="{ED3D10E6-0E96-40E7-9913-5D3858F879CA}" type="presOf" srcId="{7EEF2F9E-5280-4199-8464-B788DF2C58E9}" destId="{0C2D28C6-4750-4DC9-AE41-1F89797043D3}" srcOrd="0" destOrd="0" presId="urn:microsoft.com/office/officeart/2005/8/layout/pyramid3"/>
    <dgm:cxn modelId="{10268E2F-4647-4C4E-A51D-1AE6A5F52348}" srcId="{7EEF2F9E-5280-4199-8464-B788DF2C58E9}" destId="{A08A7402-DF5A-4EC0-8EDB-A642C5AA6D28}" srcOrd="0" destOrd="0" parTransId="{D0CDE179-4D1B-4BB0-A08A-8D4B8429F5BF}" sibTransId="{BB623E0E-7E1E-41D4-871C-4A2715660C2E}"/>
    <dgm:cxn modelId="{1C163F3E-2F7B-4CF0-A007-6F3FD4FF78A3}" type="presOf" srcId="{A08A7402-DF5A-4EC0-8EDB-A642C5AA6D28}" destId="{BF27FC85-A6FC-4304-9695-771EA9DB8584}" srcOrd="0" destOrd="0" presId="urn:microsoft.com/office/officeart/2005/8/layout/pyramid3"/>
    <dgm:cxn modelId="{24EF888A-C37A-4022-83BE-7D990BC0B686}" type="presOf" srcId="{1E1573DC-0B1D-494A-8DFE-1DE068A76502}" destId="{6D81918E-A99C-448B-91F5-83B3EB185DA9}" srcOrd="0" destOrd="0" presId="urn:microsoft.com/office/officeart/2005/8/layout/pyramid3"/>
    <dgm:cxn modelId="{192C6BD3-8979-4718-86B3-543475DC8EFA}" type="presOf" srcId="{A08A7402-DF5A-4EC0-8EDB-A642C5AA6D28}" destId="{7FC7F7F7-F9D1-40EB-BAA4-C79E1B783018}" srcOrd="1" destOrd="0" presId="urn:microsoft.com/office/officeart/2005/8/layout/pyramid3"/>
    <dgm:cxn modelId="{EEF705BA-163C-47AC-8265-BC52F4CD089D}" srcId="{7EEF2F9E-5280-4199-8464-B788DF2C58E9}" destId="{1E1573DC-0B1D-494A-8DFE-1DE068A76502}" srcOrd="1" destOrd="0" parTransId="{84028789-54EE-4D79-ABF7-056C2D09A8F0}" sibTransId="{2601B775-8202-4556-A706-759459702B20}"/>
    <dgm:cxn modelId="{B013F162-AE58-4737-9668-6D5FB7433471}" type="presParOf" srcId="{0C2D28C6-4750-4DC9-AE41-1F89797043D3}" destId="{A0A62D97-606A-4D9E-BFAA-F553FC470E9C}" srcOrd="0" destOrd="0" presId="urn:microsoft.com/office/officeart/2005/8/layout/pyramid3"/>
    <dgm:cxn modelId="{7403082B-8AEF-4B2C-A1DD-D48EC8DE373D}" type="presParOf" srcId="{A0A62D97-606A-4D9E-BFAA-F553FC470E9C}" destId="{BF27FC85-A6FC-4304-9695-771EA9DB8584}" srcOrd="0" destOrd="0" presId="urn:microsoft.com/office/officeart/2005/8/layout/pyramid3"/>
    <dgm:cxn modelId="{1048D318-64AC-42B8-97D9-1F903DCC24BC}" type="presParOf" srcId="{A0A62D97-606A-4D9E-BFAA-F553FC470E9C}" destId="{7FC7F7F7-F9D1-40EB-BAA4-C79E1B783018}" srcOrd="1" destOrd="0" presId="urn:microsoft.com/office/officeart/2005/8/layout/pyramid3"/>
    <dgm:cxn modelId="{E9814B59-2FFE-4429-A944-ACB79759AF26}" type="presParOf" srcId="{0C2D28C6-4750-4DC9-AE41-1F89797043D3}" destId="{82E24116-1ED5-4F29-8206-612CBA7B22D0}" srcOrd="1" destOrd="0" presId="urn:microsoft.com/office/officeart/2005/8/layout/pyramid3"/>
    <dgm:cxn modelId="{AAB8AF5D-14DD-4593-83A5-C74F91A5BE97}" type="presParOf" srcId="{82E24116-1ED5-4F29-8206-612CBA7B22D0}" destId="{6D81918E-A99C-448B-91F5-83B3EB185DA9}" srcOrd="0" destOrd="0" presId="urn:microsoft.com/office/officeart/2005/8/layout/pyramid3"/>
    <dgm:cxn modelId="{F1F717EB-4AE8-4807-91FC-45B7259714F6}" type="presParOf" srcId="{82E24116-1ED5-4F29-8206-612CBA7B22D0}" destId="{8946DB32-F4DC-4149-878E-0C8F533EB940}" srcOrd="1" destOrd="0" presId="urn:microsoft.com/office/officeart/2005/8/layout/pyramid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68868-A6F9-4E61-A713-B499ECE0EF5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2295E85F-B24E-447B-BAAD-EE279E7C9E51}">
      <dgm:prSet phldrT="[文字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/>
            <a:t>技術表現</a:t>
          </a:r>
          <a:endParaRPr lang="zh-TW" altLang="en-US" dirty="0"/>
        </a:p>
      </dgm:t>
    </dgm:pt>
    <dgm:pt modelId="{E80644C7-E95B-40C4-842D-FE7519C3FE0B}" type="parTrans" cxnId="{FB06C726-A18D-4A89-A3D5-F3E08AEA6BC3}">
      <dgm:prSet/>
      <dgm:spPr/>
      <dgm:t>
        <a:bodyPr/>
        <a:lstStyle/>
        <a:p>
          <a:endParaRPr lang="zh-TW" altLang="en-US"/>
        </a:p>
      </dgm:t>
    </dgm:pt>
    <dgm:pt modelId="{F25581E5-539B-4034-A0D3-9EEB4FAC2568}" type="sibTrans" cxnId="{FB06C726-A18D-4A89-A3D5-F3E08AEA6BC3}">
      <dgm:prSet/>
      <dgm:spPr/>
      <dgm:t>
        <a:bodyPr/>
        <a:lstStyle/>
        <a:p>
          <a:endParaRPr lang="zh-TW" altLang="en-US"/>
        </a:p>
      </dgm:t>
    </dgm:pt>
    <dgm:pt modelId="{EC7A8F5E-70C9-4D83-95D1-D04B5C9805BB}">
      <dgm:prSet phldrT="[文字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/>
            <a:t>支援和處理流程</a:t>
          </a:r>
          <a:endParaRPr lang="zh-TW" altLang="en-US" dirty="0"/>
        </a:p>
      </dgm:t>
    </dgm:pt>
    <dgm:pt modelId="{72705C8B-B9C6-4D70-9E15-647613550934}" type="parTrans" cxnId="{00C30A8E-6DC9-49BC-9ACB-16FB611040D6}">
      <dgm:prSet/>
      <dgm:spPr/>
      <dgm:t>
        <a:bodyPr/>
        <a:lstStyle/>
        <a:p>
          <a:endParaRPr lang="zh-TW" altLang="en-US"/>
        </a:p>
      </dgm:t>
    </dgm:pt>
    <dgm:pt modelId="{42EB6674-43FE-448E-95C9-A243CE830DAB}" type="sibTrans" cxnId="{00C30A8E-6DC9-49BC-9ACB-16FB611040D6}">
      <dgm:prSet/>
      <dgm:spPr/>
      <dgm:t>
        <a:bodyPr/>
        <a:lstStyle/>
        <a:p>
          <a:endParaRPr lang="zh-TW" altLang="en-US"/>
        </a:p>
      </dgm:t>
    </dgm:pt>
    <dgm:pt modelId="{53072293-D708-4E67-93F9-7BA877381D4F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/>
            <a:t>產品或服務</a:t>
          </a:r>
          <a:endParaRPr lang="zh-TW" altLang="en-US" dirty="0"/>
        </a:p>
      </dgm:t>
    </dgm:pt>
    <dgm:pt modelId="{40EF495A-F4AE-4467-800C-DCD121E80DD2}" type="parTrans" cxnId="{665E97D9-9228-4EDE-929C-DED3C216079B}">
      <dgm:prSet/>
      <dgm:spPr/>
      <dgm:t>
        <a:bodyPr/>
        <a:lstStyle/>
        <a:p>
          <a:endParaRPr lang="zh-TW" altLang="en-US"/>
        </a:p>
      </dgm:t>
    </dgm:pt>
    <dgm:pt modelId="{A6F9DA57-C754-4C06-BC3D-16563B788245}" type="sibTrans" cxnId="{665E97D9-9228-4EDE-929C-DED3C216079B}">
      <dgm:prSet/>
      <dgm:spPr/>
      <dgm:t>
        <a:bodyPr/>
        <a:lstStyle/>
        <a:p>
          <a:endParaRPr lang="zh-TW" altLang="en-US"/>
        </a:p>
      </dgm:t>
    </dgm:pt>
    <dgm:pt modelId="{A1F5BE8A-9B47-4A4F-A928-A222DCC261A8}">
      <dgm:prSet/>
      <dgm:spPr/>
      <dgm:t>
        <a:bodyPr/>
        <a:lstStyle/>
        <a:p>
          <a:r>
            <a:rPr lang="zh-TW" altLang="en-US" dirty="0" smtClean="0"/>
            <a:t>和組織互動</a:t>
          </a:r>
          <a:endParaRPr lang="zh-TW" altLang="en-US" dirty="0"/>
        </a:p>
      </dgm:t>
    </dgm:pt>
    <dgm:pt modelId="{1714C298-07CE-4D17-8BF3-85CCEDD37A1E}" type="parTrans" cxnId="{438E1946-3842-4E5A-80A4-FC058F11F64A}">
      <dgm:prSet/>
      <dgm:spPr/>
      <dgm:t>
        <a:bodyPr/>
        <a:lstStyle/>
        <a:p>
          <a:endParaRPr lang="zh-TW" altLang="en-US"/>
        </a:p>
      </dgm:t>
    </dgm:pt>
    <dgm:pt modelId="{2C724D74-E7D1-4256-9FB4-89F60E1C85D7}" type="sibTrans" cxnId="{438E1946-3842-4E5A-80A4-FC058F11F64A}">
      <dgm:prSet/>
      <dgm:spPr/>
      <dgm:t>
        <a:bodyPr/>
        <a:lstStyle/>
        <a:p>
          <a:endParaRPr lang="zh-TW" altLang="en-US"/>
        </a:p>
      </dgm:t>
    </dgm:pt>
    <dgm:pt modelId="{EF699247-BD14-4F92-9CFC-5C0240CB0DDF}" type="pres">
      <dgm:prSet presAssocID="{17668868-A6F9-4E61-A713-B499ECE0EF5F}" presName="Name0" presStyleCnt="0">
        <dgm:presLayoutVars>
          <dgm:dir/>
          <dgm:animLvl val="lvl"/>
          <dgm:resizeHandles val="exact"/>
        </dgm:presLayoutVars>
      </dgm:prSet>
      <dgm:spPr/>
    </dgm:pt>
    <dgm:pt modelId="{95ECCE62-CD9E-41E9-BB4C-4363DDA7F3AC}" type="pres">
      <dgm:prSet presAssocID="{A1F5BE8A-9B47-4A4F-A928-A222DCC261A8}" presName="Name8" presStyleCnt="0"/>
      <dgm:spPr/>
    </dgm:pt>
    <dgm:pt modelId="{528E6B84-25E2-4619-81BE-B75EAD5D0A58}" type="pres">
      <dgm:prSet presAssocID="{A1F5BE8A-9B47-4A4F-A928-A222DCC261A8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6FB447-98E4-481E-B206-B537FD6E3313}" type="pres">
      <dgm:prSet presAssocID="{A1F5BE8A-9B47-4A4F-A928-A222DCC261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F51A02-0EF3-4C43-A17E-02C8D31AB16B}" type="pres">
      <dgm:prSet presAssocID="{2295E85F-B24E-447B-BAAD-EE279E7C9E51}" presName="Name8" presStyleCnt="0"/>
      <dgm:spPr/>
    </dgm:pt>
    <dgm:pt modelId="{FE3C40CF-EE3B-4DC4-AE2F-CCFB629D834E}" type="pres">
      <dgm:prSet presAssocID="{2295E85F-B24E-447B-BAAD-EE279E7C9E5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C58166-2DD9-448B-98B4-2432B9BADA75}" type="pres">
      <dgm:prSet presAssocID="{2295E85F-B24E-447B-BAAD-EE279E7C9E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E14B11-5D90-444B-B696-38A8A06382F3}" type="pres">
      <dgm:prSet presAssocID="{EC7A8F5E-70C9-4D83-95D1-D04B5C9805BB}" presName="Name8" presStyleCnt="0"/>
      <dgm:spPr/>
    </dgm:pt>
    <dgm:pt modelId="{3C4B0C96-2B14-46B0-8E7B-85A9AA013BA1}" type="pres">
      <dgm:prSet presAssocID="{EC7A8F5E-70C9-4D83-95D1-D04B5C9805BB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B636C8-421D-4D73-851C-582E4009D89D}" type="pres">
      <dgm:prSet presAssocID="{EC7A8F5E-70C9-4D83-95D1-D04B5C9805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1704D-8A39-4E80-8025-9AF2CC784F57}" type="pres">
      <dgm:prSet presAssocID="{53072293-D708-4E67-93F9-7BA877381D4F}" presName="Name8" presStyleCnt="0"/>
      <dgm:spPr/>
    </dgm:pt>
    <dgm:pt modelId="{880D4C0F-5AE0-40A4-ABD0-E4FC293301C0}" type="pres">
      <dgm:prSet presAssocID="{53072293-D708-4E67-93F9-7BA877381D4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79F9FB-7922-4848-90AA-AFC4ACC81741}" type="pres">
      <dgm:prSet presAssocID="{53072293-D708-4E67-93F9-7BA877381D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C4A8D19-EC8A-49DE-A478-F729627D0F1C}" type="presOf" srcId="{EC7A8F5E-70C9-4D83-95D1-D04B5C9805BB}" destId="{3C4B0C96-2B14-46B0-8E7B-85A9AA013BA1}" srcOrd="0" destOrd="0" presId="urn:microsoft.com/office/officeart/2005/8/layout/pyramid3"/>
    <dgm:cxn modelId="{05EF962F-292A-4210-AF3F-5E385C8686D8}" type="presOf" srcId="{2295E85F-B24E-447B-BAAD-EE279E7C9E51}" destId="{FE3C40CF-EE3B-4DC4-AE2F-CCFB629D834E}" srcOrd="0" destOrd="0" presId="urn:microsoft.com/office/officeart/2005/8/layout/pyramid3"/>
    <dgm:cxn modelId="{75B165D6-DB62-4470-9672-B0D9F9DA3C85}" type="presOf" srcId="{EC7A8F5E-70C9-4D83-95D1-D04B5C9805BB}" destId="{74B636C8-421D-4D73-851C-582E4009D89D}" srcOrd="1" destOrd="0" presId="urn:microsoft.com/office/officeart/2005/8/layout/pyramid3"/>
    <dgm:cxn modelId="{E0A0F01D-B332-4458-AFF1-3FCDDE05F348}" type="presOf" srcId="{53072293-D708-4E67-93F9-7BA877381D4F}" destId="{2479F9FB-7922-4848-90AA-AFC4ACC81741}" srcOrd="1" destOrd="0" presId="urn:microsoft.com/office/officeart/2005/8/layout/pyramid3"/>
    <dgm:cxn modelId="{6DA3AB32-8DD4-406C-BBEC-D8A9369E413E}" type="presOf" srcId="{2295E85F-B24E-447B-BAAD-EE279E7C9E51}" destId="{93C58166-2DD9-448B-98B4-2432B9BADA75}" srcOrd="1" destOrd="0" presId="urn:microsoft.com/office/officeart/2005/8/layout/pyramid3"/>
    <dgm:cxn modelId="{718188DA-E320-4906-B019-C7996CCD5A23}" type="presOf" srcId="{17668868-A6F9-4E61-A713-B499ECE0EF5F}" destId="{EF699247-BD14-4F92-9CFC-5C0240CB0DDF}" srcOrd="0" destOrd="0" presId="urn:microsoft.com/office/officeart/2005/8/layout/pyramid3"/>
    <dgm:cxn modelId="{9264CB7C-102B-435B-BC69-3F499079FE87}" type="presOf" srcId="{A1F5BE8A-9B47-4A4F-A928-A222DCC261A8}" destId="{C16FB447-98E4-481E-B206-B537FD6E3313}" srcOrd="1" destOrd="0" presId="urn:microsoft.com/office/officeart/2005/8/layout/pyramid3"/>
    <dgm:cxn modelId="{42E18BB2-6E3B-43AE-8014-A35FB2354BA8}" type="presOf" srcId="{A1F5BE8A-9B47-4A4F-A928-A222DCC261A8}" destId="{528E6B84-25E2-4619-81BE-B75EAD5D0A58}" srcOrd="0" destOrd="0" presId="urn:microsoft.com/office/officeart/2005/8/layout/pyramid3"/>
    <dgm:cxn modelId="{438E1946-3842-4E5A-80A4-FC058F11F64A}" srcId="{17668868-A6F9-4E61-A713-B499ECE0EF5F}" destId="{A1F5BE8A-9B47-4A4F-A928-A222DCC261A8}" srcOrd="0" destOrd="0" parTransId="{1714C298-07CE-4D17-8BF3-85CCEDD37A1E}" sibTransId="{2C724D74-E7D1-4256-9FB4-89F60E1C85D7}"/>
    <dgm:cxn modelId="{FB06C726-A18D-4A89-A3D5-F3E08AEA6BC3}" srcId="{17668868-A6F9-4E61-A713-B499ECE0EF5F}" destId="{2295E85F-B24E-447B-BAAD-EE279E7C9E51}" srcOrd="1" destOrd="0" parTransId="{E80644C7-E95B-40C4-842D-FE7519C3FE0B}" sibTransId="{F25581E5-539B-4034-A0D3-9EEB4FAC2568}"/>
    <dgm:cxn modelId="{665E97D9-9228-4EDE-929C-DED3C216079B}" srcId="{17668868-A6F9-4E61-A713-B499ECE0EF5F}" destId="{53072293-D708-4E67-93F9-7BA877381D4F}" srcOrd="3" destOrd="0" parTransId="{40EF495A-F4AE-4467-800C-DCD121E80DD2}" sibTransId="{A6F9DA57-C754-4C06-BC3D-16563B788245}"/>
    <dgm:cxn modelId="{00C30A8E-6DC9-49BC-9ACB-16FB611040D6}" srcId="{17668868-A6F9-4E61-A713-B499ECE0EF5F}" destId="{EC7A8F5E-70C9-4D83-95D1-D04B5C9805BB}" srcOrd="2" destOrd="0" parTransId="{72705C8B-B9C6-4D70-9E15-647613550934}" sibTransId="{42EB6674-43FE-448E-95C9-A243CE830DAB}"/>
    <dgm:cxn modelId="{FF555FE2-DB94-42F1-8122-4709EDB459C6}" type="presOf" srcId="{53072293-D708-4E67-93F9-7BA877381D4F}" destId="{880D4C0F-5AE0-40A4-ABD0-E4FC293301C0}" srcOrd="0" destOrd="0" presId="urn:microsoft.com/office/officeart/2005/8/layout/pyramid3"/>
    <dgm:cxn modelId="{3CA36618-FFCE-4808-A8F6-8DF698650347}" type="presParOf" srcId="{EF699247-BD14-4F92-9CFC-5C0240CB0DDF}" destId="{95ECCE62-CD9E-41E9-BB4C-4363DDA7F3AC}" srcOrd="0" destOrd="0" presId="urn:microsoft.com/office/officeart/2005/8/layout/pyramid3"/>
    <dgm:cxn modelId="{C45F308A-5B6B-4ABB-815A-C04DA24CF017}" type="presParOf" srcId="{95ECCE62-CD9E-41E9-BB4C-4363DDA7F3AC}" destId="{528E6B84-25E2-4619-81BE-B75EAD5D0A58}" srcOrd="0" destOrd="0" presId="urn:microsoft.com/office/officeart/2005/8/layout/pyramid3"/>
    <dgm:cxn modelId="{BC1DCA34-3FDE-442C-AF47-4BB220CD800E}" type="presParOf" srcId="{95ECCE62-CD9E-41E9-BB4C-4363DDA7F3AC}" destId="{C16FB447-98E4-481E-B206-B537FD6E3313}" srcOrd="1" destOrd="0" presId="urn:microsoft.com/office/officeart/2005/8/layout/pyramid3"/>
    <dgm:cxn modelId="{DA0B17C8-C8C4-47FF-BF7A-7F23FDBA584C}" type="presParOf" srcId="{EF699247-BD14-4F92-9CFC-5C0240CB0DDF}" destId="{F5F51A02-0EF3-4C43-A17E-02C8D31AB16B}" srcOrd="1" destOrd="0" presId="urn:microsoft.com/office/officeart/2005/8/layout/pyramid3"/>
    <dgm:cxn modelId="{8FF9B2D8-D15C-43C8-BDC1-74D7241B8F10}" type="presParOf" srcId="{F5F51A02-0EF3-4C43-A17E-02C8D31AB16B}" destId="{FE3C40CF-EE3B-4DC4-AE2F-CCFB629D834E}" srcOrd="0" destOrd="0" presId="urn:microsoft.com/office/officeart/2005/8/layout/pyramid3"/>
    <dgm:cxn modelId="{C96163DC-CE25-4F31-9DC6-43C6983061C4}" type="presParOf" srcId="{F5F51A02-0EF3-4C43-A17E-02C8D31AB16B}" destId="{93C58166-2DD9-448B-98B4-2432B9BADA75}" srcOrd="1" destOrd="0" presId="urn:microsoft.com/office/officeart/2005/8/layout/pyramid3"/>
    <dgm:cxn modelId="{E0DBEDAF-832E-4DE3-878E-5AA4559357E4}" type="presParOf" srcId="{EF699247-BD14-4F92-9CFC-5C0240CB0DDF}" destId="{26E14B11-5D90-444B-B696-38A8A06382F3}" srcOrd="2" destOrd="0" presId="urn:microsoft.com/office/officeart/2005/8/layout/pyramid3"/>
    <dgm:cxn modelId="{75E4AC2A-6226-4EE2-B541-C0882F5FA365}" type="presParOf" srcId="{26E14B11-5D90-444B-B696-38A8A06382F3}" destId="{3C4B0C96-2B14-46B0-8E7B-85A9AA013BA1}" srcOrd="0" destOrd="0" presId="urn:microsoft.com/office/officeart/2005/8/layout/pyramid3"/>
    <dgm:cxn modelId="{5254A11E-C139-4D82-95C3-5CA7665991EA}" type="presParOf" srcId="{26E14B11-5D90-444B-B696-38A8A06382F3}" destId="{74B636C8-421D-4D73-851C-582E4009D89D}" srcOrd="1" destOrd="0" presId="urn:microsoft.com/office/officeart/2005/8/layout/pyramid3"/>
    <dgm:cxn modelId="{1BA0F13A-7793-40F0-9AF7-D288D42D5328}" type="presParOf" srcId="{EF699247-BD14-4F92-9CFC-5C0240CB0DDF}" destId="{7181704D-8A39-4E80-8025-9AF2CC784F57}" srcOrd="3" destOrd="0" presId="urn:microsoft.com/office/officeart/2005/8/layout/pyramid3"/>
    <dgm:cxn modelId="{5B8C9ABD-2745-41A2-8953-9A1A4A1828FF}" type="presParOf" srcId="{7181704D-8A39-4E80-8025-9AF2CC784F57}" destId="{880D4C0F-5AE0-40A4-ABD0-E4FC293301C0}" srcOrd="0" destOrd="0" presId="urn:microsoft.com/office/officeart/2005/8/layout/pyramid3"/>
    <dgm:cxn modelId="{A5C503F4-A1B4-4318-93A0-5AC62AF86853}" type="presParOf" srcId="{7181704D-8A39-4E80-8025-9AF2CC784F57}" destId="{2479F9FB-7922-4848-90AA-AFC4ACC81741}" srcOrd="1" destOrd="0" presId="urn:microsoft.com/office/officeart/2005/8/layout/pyramid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68868-A6F9-4E61-A713-B499ECE0EF5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2295E85F-B24E-447B-BAAD-EE279E7C9E51}">
      <dgm:prSet phldrT="[文字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技術表現</a:t>
          </a:r>
          <a:endParaRPr lang="zh-TW" altLang="en-US" dirty="0"/>
        </a:p>
      </dgm:t>
    </dgm:pt>
    <dgm:pt modelId="{E80644C7-E95B-40C4-842D-FE7519C3FE0B}" type="parTrans" cxnId="{FB06C726-A18D-4A89-A3D5-F3E08AEA6BC3}">
      <dgm:prSet/>
      <dgm:spPr/>
      <dgm:t>
        <a:bodyPr/>
        <a:lstStyle/>
        <a:p>
          <a:endParaRPr lang="zh-TW" altLang="en-US"/>
        </a:p>
      </dgm:t>
    </dgm:pt>
    <dgm:pt modelId="{F25581E5-539B-4034-A0D3-9EEB4FAC2568}" type="sibTrans" cxnId="{FB06C726-A18D-4A89-A3D5-F3E08AEA6BC3}">
      <dgm:prSet/>
      <dgm:spPr/>
      <dgm:t>
        <a:bodyPr/>
        <a:lstStyle/>
        <a:p>
          <a:endParaRPr lang="zh-TW" altLang="en-US"/>
        </a:p>
      </dgm:t>
    </dgm:pt>
    <dgm:pt modelId="{EC7A8F5E-70C9-4D83-95D1-D04B5C9805BB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支援和處理流程</a:t>
          </a:r>
          <a:endParaRPr lang="zh-TW" altLang="en-US" dirty="0"/>
        </a:p>
      </dgm:t>
    </dgm:pt>
    <dgm:pt modelId="{72705C8B-B9C6-4D70-9E15-647613550934}" type="parTrans" cxnId="{00C30A8E-6DC9-49BC-9ACB-16FB611040D6}">
      <dgm:prSet/>
      <dgm:spPr/>
      <dgm:t>
        <a:bodyPr/>
        <a:lstStyle/>
        <a:p>
          <a:endParaRPr lang="zh-TW" altLang="en-US"/>
        </a:p>
      </dgm:t>
    </dgm:pt>
    <dgm:pt modelId="{42EB6674-43FE-448E-95C9-A243CE830DAB}" type="sibTrans" cxnId="{00C30A8E-6DC9-49BC-9ACB-16FB611040D6}">
      <dgm:prSet/>
      <dgm:spPr/>
      <dgm:t>
        <a:bodyPr/>
        <a:lstStyle/>
        <a:p>
          <a:endParaRPr lang="zh-TW" altLang="en-US"/>
        </a:p>
      </dgm:t>
    </dgm:pt>
    <dgm:pt modelId="{53072293-D708-4E67-93F9-7BA877381D4F}">
      <dgm:prSet phldrT="[文字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產品或服務</a:t>
          </a:r>
          <a:endParaRPr lang="zh-TW" altLang="en-US" dirty="0"/>
        </a:p>
      </dgm:t>
    </dgm:pt>
    <dgm:pt modelId="{40EF495A-F4AE-4467-800C-DCD121E80DD2}" type="parTrans" cxnId="{665E97D9-9228-4EDE-929C-DED3C216079B}">
      <dgm:prSet/>
      <dgm:spPr/>
      <dgm:t>
        <a:bodyPr/>
        <a:lstStyle/>
        <a:p>
          <a:endParaRPr lang="zh-TW" altLang="en-US"/>
        </a:p>
      </dgm:t>
    </dgm:pt>
    <dgm:pt modelId="{A6F9DA57-C754-4C06-BC3D-16563B788245}" type="sibTrans" cxnId="{665E97D9-9228-4EDE-929C-DED3C216079B}">
      <dgm:prSet/>
      <dgm:spPr/>
      <dgm:t>
        <a:bodyPr/>
        <a:lstStyle/>
        <a:p>
          <a:endParaRPr lang="zh-TW" altLang="en-US"/>
        </a:p>
      </dgm:t>
    </dgm:pt>
    <dgm:pt modelId="{A1F5BE8A-9B47-4A4F-A928-A222DCC261A8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和組織互動</a:t>
          </a:r>
          <a:endParaRPr lang="zh-TW" altLang="en-US" dirty="0"/>
        </a:p>
      </dgm:t>
    </dgm:pt>
    <dgm:pt modelId="{1714C298-07CE-4D17-8BF3-85CCEDD37A1E}" type="parTrans" cxnId="{438E1946-3842-4E5A-80A4-FC058F11F64A}">
      <dgm:prSet/>
      <dgm:spPr/>
      <dgm:t>
        <a:bodyPr/>
        <a:lstStyle/>
        <a:p>
          <a:endParaRPr lang="zh-TW" altLang="en-US"/>
        </a:p>
      </dgm:t>
    </dgm:pt>
    <dgm:pt modelId="{2C724D74-E7D1-4256-9FB4-89F60E1C85D7}" type="sibTrans" cxnId="{438E1946-3842-4E5A-80A4-FC058F11F64A}">
      <dgm:prSet/>
      <dgm:spPr/>
      <dgm:t>
        <a:bodyPr/>
        <a:lstStyle/>
        <a:p>
          <a:endParaRPr lang="zh-TW" altLang="en-US"/>
        </a:p>
      </dgm:t>
    </dgm:pt>
    <dgm:pt modelId="{69411191-EA66-4008-A8A9-2396B500297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情緒元素</a:t>
          </a:r>
          <a:endParaRPr lang="zh-TW" altLang="en-US" dirty="0"/>
        </a:p>
      </dgm:t>
    </dgm:pt>
    <dgm:pt modelId="{93206040-5C41-43F5-918C-B9D0D4281F57}" type="parTrans" cxnId="{E1463D8A-0BE8-4C6B-A53F-967CD9F7D077}">
      <dgm:prSet/>
      <dgm:spPr/>
      <dgm:t>
        <a:bodyPr/>
        <a:lstStyle/>
        <a:p>
          <a:endParaRPr lang="zh-TW" altLang="en-US"/>
        </a:p>
      </dgm:t>
    </dgm:pt>
    <dgm:pt modelId="{B8F701E4-7443-4BE0-9B92-C58721205A88}" type="sibTrans" cxnId="{E1463D8A-0BE8-4C6B-A53F-967CD9F7D077}">
      <dgm:prSet/>
      <dgm:spPr/>
      <dgm:t>
        <a:bodyPr/>
        <a:lstStyle/>
        <a:p>
          <a:endParaRPr lang="zh-TW" altLang="en-US"/>
        </a:p>
      </dgm:t>
    </dgm:pt>
    <dgm:pt modelId="{EF699247-BD14-4F92-9CFC-5C0240CB0DDF}" type="pres">
      <dgm:prSet presAssocID="{17668868-A6F9-4E61-A713-B499ECE0EF5F}" presName="Name0" presStyleCnt="0">
        <dgm:presLayoutVars>
          <dgm:dir/>
          <dgm:animLvl val="lvl"/>
          <dgm:resizeHandles val="exact"/>
        </dgm:presLayoutVars>
      </dgm:prSet>
      <dgm:spPr/>
    </dgm:pt>
    <dgm:pt modelId="{B5BE6B1C-1C0C-49A9-A44B-30910C7710AF}" type="pres">
      <dgm:prSet presAssocID="{69411191-EA66-4008-A8A9-2396B5002976}" presName="Name8" presStyleCnt="0"/>
      <dgm:spPr/>
    </dgm:pt>
    <dgm:pt modelId="{231C72E2-95C9-4552-BC0E-4A0A294DD699}" type="pres">
      <dgm:prSet presAssocID="{69411191-EA66-4008-A8A9-2396B5002976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EBFAE6-250D-4CD1-A33D-51D3C403A9DE}" type="pres">
      <dgm:prSet presAssocID="{69411191-EA66-4008-A8A9-2396B50029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ECCE62-CD9E-41E9-BB4C-4363DDA7F3AC}" type="pres">
      <dgm:prSet presAssocID="{A1F5BE8A-9B47-4A4F-A928-A222DCC261A8}" presName="Name8" presStyleCnt="0"/>
      <dgm:spPr/>
    </dgm:pt>
    <dgm:pt modelId="{528E6B84-25E2-4619-81BE-B75EAD5D0A58}" type="pres">
      <dgm:prSet presAssocID="{A1F5BE8A-9B47-4A4F-A928-A222DCC261A8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6FB447-98E4-481E-B206-B537FD6E3313}" type="pres">
      <dgm:prSet presAssocID="{A1F5BE8A-9B47-4A4F-A928-A222DCC261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F51A02-0EF3-4C43-A17E-02C8D31AB16B}" type="pres">
      <dgm:prSet presAssocID="{2295E85F-B24E-447B-BAAD-EE279E7C9E51}" presName="Name8" presStyleCnt="0"/>
      <dgm:spPr/>
    </dgm:pt>
    <dgm:pt modelId="{FE3C40CF-EE3B-4DC4-AE2F-CCFB629D834E}" type="pres">
      <dgm:prSet presAssocID="{2295E85F-B24E-447B-BAAD-EE279E7C9E51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C58166-2DD9-448B-98B4-2432B9BADA75}" type="pres">
      <dgm:prSet presAssocID="{2295E85F-B24E-447B-BAAD-EE279E7C9E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E14B11-5D90-444B-B696-38A8A06382F3}" type="pres">
      <dgm:prSet presAssocID="{EC7A8F5E-70C9-4D83-95D1-D04B5C9805BB}" presName="Name8" presStyleCnt="0"/>
      <dgm:spPr/>
    </dgm:pt>
    <dgm:pt modelId="{3C4B0C96-2B14-46B0-8E7B-85A9AA013BA1}" type="pres">
      <dgm:prSet presAssocID="{EC7A8F5E-70C9-4D83-95D1-D04B5C9805B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B636C8-421D-4D73-851C-582E4009D89D}" type="pres">
      <dgm:prSet presAssocID="{EC7A8F5E-70C9-4D83-95D1-D04B5C9805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1704D-8A39-4E80-8025-9AF2CC784F57}" type="pres">
      <dgm:prSet presAssocID="{53072293-D708-4E67-93F9-7BA877381D4F}" presName="Name8" presStyleCnt="0"/>
      <dgm:spPr/>
    </dgm:pt>
    <dgm:pt modelId="{880D4C0F-5AE0-40A4-ABD0-E4FC293301C0}" type="pres">
      <dgm:prSet presAssocID="{53072293-D708-4E67-93F9-7BA877381D4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79F9FB-7922-4848-90AA-AFC4ACC81741}" type="pres">
      <dgm:prSet presAssocID="{53072293-D708-4E67-93F9-7BA877381D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0B43DDD-1DCD-47B0-883B-D4B2CC838723}" type="presOf" srcId="{69411191-EA66-4008-A8A9-2396B5002976}" destId="{3EEBFAE6-250D-4CD1-A33D-51D3C403A9DE}" srcOrd="1" destOrd="0" presId="urn:microsoft.com/office/officeart/2005/8/layout/pyramid3"/>
    <dgm:cxn modelId="{FB06C726-A18D-4A89-A3D5-F3E08AEA6BC3}" srcId="{17668868-A6F9-4E61-A713-B499ECE0EF5F}" destId="{2295E85F-B24E-447B-BAAD-EE279E7C9E51}" srcOrd="2" destOrd="0" parTransId="{E80644C7-E95B-40C4-842D-FE7519C3FE0B}" sibTransId="{F25581E5-539B-4034-A0D3-9EEB4FAC2568}"/>
    <dgm:cxn modelId="{EF10D4FE-3AAF-463F-8028-AC9DAEA61DED}" type="presOf" srcId="{A1F5BE8A-9B47-4A4F-A928-A222DCC261A8}" destId="{528E6B84-25E2-4619-81BE-B75EAD5D0A58}" srcOrd="0" destOrd="0" presId="urn:microsoft.com/office/officeart/2005/8/layout/pyramid3"/>
    <dgm:cxn modelId="{665E97D9-9228-4EDE-929C-DED3C216079B}" srcId="{17668868-A6F9-4E61-A713-B499ECE0EF5F}" destId="{53072293-D708-4E67-93F9-7BA877381D4F}" srcOrd="4" destOrd="0" parTransId="{40EF495A-F4AE-4467-800C-DCD121E80DD2}" sibTransId="{A6F9DA57-C754-4C06-BC3D-16563B788245}"/>
    <dgm:cxn modelId="{3871CB0A-CDAC-495E-857A-6FA6C3C95FDA}" type="presOf" srcId="{EC7A8F5E-70C9-4D83-95D1-D04B5C9805BB}" destId="{74B636C8-421D-4D73-851C-582E4009D89D}" srcOrd="1" destOrd="0" presId="urn:microsoft.com/office/officeart/2005/8/layout/pyramid3"/>
    <dgm:cxn modelId="{438E1946-3842-4E5A-80A4-FC058F11F64A}" srcId="{17668868-A6F9-4E61-A713-B499ECE0EF5F}" destId="{A1F5BE8A-9B47-4A4F-A928-A222DCC261A8}" srcOrd="1" destOrd="0" parTransId="{1714C298-07CE-4D17-8BF3-85CCEDD37A1E}" sibTransId="{2C724D74-E7D1-4256-9FB4-89F60E1C85D7}"/>
    <dgm:cxn modelId="{BCF56051-F468-41EB-987A-C46A452A9772}" type="presOf" srcId="{2295E85F-B24E-447B-BAAD-EE279E7C9E51}" destId="{93C58166-2DD9-448B-98B4-2432B9BADA75}" srcOrd="1" destOrd="0" presId="urn:microsoft.com/office/officeart/2005/8/layout/pyramid3"/>
    <dgm:cxn modelId="{23EE6969-791A-41EF-AADA-C04898069F2A}" type="presOf" srcId="{53072293-D708-4E67-93F9-7BA877381D4F}" destId="{2479F9FB-7922-4848-90AA-AFC4ACC81741}" srcOrd="1" destOrd="0" presId="urn:microsoft.com/office/officeart/2005/8/layout/pyramid3"/>
    <dgm:cxn modelId="{9FA7B6C2-0A97-42D4-A326-DF972683ED92}" type="presOf" srcId="{53072293-D708-4E67-93F9-7BA877381D4F}" destId="{880D4C0F-5AE0-40A4-ABD0-E4FC293301C0}" srcOrd="0" destOrd="0" presId="urn:microsoft.com/office/officeart/2005/8/layout/pyramid3"/>
    <dgm:cxn modelId="{00C30A8E-6DC9-49BC-9ACB-16FB611040D6}" srcId="{17668868-A6F9-4E61-A713-B499ECE0EF5F}" destId="{EC7A8F5E-70C9-4D83-95D1-D04B5C9805BB}" srcOrd="3" destOrd="0" parTransId="{72705C8B-B9C6-4D70-9E15-647613550934}" sibTransId="{42EB6674-43FE-448E-95C9-A243CE830DAB}"/>
    <dgm:cxn modelId="{0D52EB08-3AB0-499E-BAA7-DAD4F6B62EEA}" type="presOf" srcId="{69411191-EA66-4008-A8A9-2396B5002976}" destId="{231C72E2-95C9-4552-BC0E-4A0A294DD699}" srcOrd="0" destOrd="0" presId="urn:microsoft.com/office/officeart/2005/8/layout/pyramid3"/>
    <dgm:cxn modelId="{D218DB1E-5E02-4E95-A74B-9287960426AA}" type="presOf" srcId="{EC7A8F5E-70C9-4D83-95D1-D04B5C9805BB}" destId="{3C4B0C96-2B14-46B0-8E7B-85A9AA013BA1}" srcOrd="0" destOrd="0" presId="urn:microsoft.com/office/officeart/2005/8/layout/pyramid3"/>
    <dgm:cxn modelId="{264C5DC3-9029-423C-B3E9-208972BBEB40}" type="presOf" srcId="{2295E85F-B24E-447B-BAAD-EE279E7C9E51}" destId="{FE3C40CF-EE3B-4DC4-AE2F-CCFB629D834E}" srcOrd="0" destOrd="0" presId="urn:microsoft.com/office/officeart/2005/8/layout/pyramid3"/>
    <dgm:cxn modelId="{F4EADC02-49BD-44A3-92A6-C29B35C4C586}" type="presOf" srcId="{17668868-A6F9-4E61-A713-B499ECE0EF5F}" destId="{EF699247-BD14-4F92-9CFC-5C0240CB0DDF}" srcOrd="0" destOrd="0" presId="urn:microsoft.com/office/officeart/2005/8/layout/pyramid3"/>
    <dgm:cxn modelId="{E1463D8A-0BE8-4C6B-A53F-967CD9F7D077}" srcId="{17668868-A6F9-4E61-A713-B499ECE0EF5F}" destId="{69411191-EA66-4008-A8A9-2396B5002976}" srcOrd="0" destOrd="0" parTransId="{93206040-5C41-43F5-918C-B9D0D4281F57}" sibTransId="{B8F701E4-7443-4BE0-9B92-C58721205A88}"/>
    <dgm:cxn modelId="{F60E24F8-4DF9-46C1-B745-E57DDDFC37BA}" type="presOf" srcId="{A1F5BE8A-9B47-4A4F-A928-A222DCC261A8}" destId="{C16FB447-98E4-481E-B206-B537FD6E3313}" srcOrd="1" destOrd="0" presId="urn:microsoft.com/office/officeart/2005/8/layout/pyramid3"/>
    <dgm:cxn modelId="{3CBBB094-EE04-433F-AFCF-2CBCC7BC2C91}" type="presParOf" srcId="{EF699247-BD14-4F92-9CFC-5C0240CB0DDF}" destId="{B5BE6B1C-1C0C-49A9-A44B-30910C7710AF}" srcOrd="0" destOrd="0" presId="urn:microsoft.com/office/officeart/2005/8/layout/pyramid3"/>
    <dgm:cxn modelId="{A1EF33EB-EA23-4418-B219-EB4C3FFE2259}" type="presParOf" srcId="{B5BE6B1C-1C0C-49A9-A44B-30910C7710AF}" destId="{231C72E2-95C9-4552-BC0E-4A0A294DD699}" srcOrd="0" destOrd="0" presId="urn:microsoft.com/office/officeart/2005/8/layout/pyramid3"/>
    <dgm:cxn modelId="{56910ACB-E28E-4D4E-B070-E364C3520201}" type="presParOf" srcId="{B5BE6B1C-1C0C-49A9-A44B-30910C7710AF}" destId="{3EEBFAE6-250D-4CD1-A33D-51D3C403A9DE}" srcOrd="1" destOrd="0" presId="urn:microsoft.com/office/officeart/2005/8/layout/pyramid3"/>
    <dgm:cxn modelId="{EC8827F6-AE34-4EBF-A86F-59ADE36493BF}" type="presParOf" srcId="{EF699247-BD14-4F92-9CFC-5C0240CB0DDF}" destId="{95ECCE62-CD9E-41E9-BB4C-4363DDA7F3AC}" srcOrd="1" destOrd="0" presId="urn:microsoft.com/office/officeart/2005/8/layout/pyramid3"/>
    <dgm:cxn modelId="{D530CF21-41AF-48D3-B1CB-17D5662E3ACF}" type="presParOf" srcId="{95ECCE62-CD9E-41E9-BB4C-4363DDA7F3AC}" destId="{528E6B84-25E2-4619-81BE-B75EAD5D0A58}" srcOrd="0" destOrd="0" presId="urn:microsoft.com/office/officeart/2005/8/layout/pyramid3"/>
    <dgm:cxn modelId="{4E2CE303-B719-4637-B93B-F4ECDC7EA2AD}" type="presParOf" srcId="{95ECCE62-CD9E-41E9-BB4C-4363DDA7F3AC}" destId="{C16FB447-98E4-481E-B206-B537FD6E3313}" srcOrd="1" destOrd="0" presId="urn:microsoft.com/office/officeart/2005/8/layout/pyramid3"/>
    <dgm:cxn modelId="{F7E48D45-37B3-4E9D-A6FE-0849FDD93235}" type="presParOf" srcId="{EF699247-BD14-4F92-9CFC-5C0240CB0DDF}" destId="{F5F51A02-0EF3-4C43-A17E-02C8D31AB16B}" srcOrd="2" destOrd="0" presId="urn:microsoft.com/office/officeart/2005/8/layout/pyramid3"/>
    <dgm:cxn modelId="{6E7B3610-5120-458D-A6AB-6E17CDBC33AC}" type="presParOf" srcId="{F5F51A02-0EF3-4C43-A17E-02C8D31AB16B}" destId="{FE3C40CF-EE3B-4DC4-AE2F-CCFB629D834E}" srcOrd="0" destOrd="0" presId="urn:microsoft.com/office/officeart/2005/8/layout/pyramid3"/>
    <dgm:cxn modelId="{CB26900E-E164-4543-B400-C0D227D5A13F}" type="presParOf" srcId="{F5F51A02-0EF3-4C43-A17E-02C8D31AB16B}" destId="{93C58166-2DD9-448B-98B4-2432B9BADA75}" srcOrd="1" destOrd="0" presId="urn:microsoft.com/office/officeart/2005/8/layout/pyramid3"/>
    <dgm:cxn modelId="{D57FD1D3-B831-4B91-A53B-58465661671D}" type="presParOf" srcId="{EF699247-BD14-4F92-9CFC-5C0240CB0DDF}" destId="{26E14B11-5D90-444B-B696-38A8A06382F3}" srcOrd="3" destOrd="0" presId="urn:microsoft.com/office/officeart/2005/8/layout/pyramid3"/>
    <dgm:cxn modelId="{BA6B3937-3F5B-4EF3-9A3D-A7583FFD1772}" type="presParOf" srcId="{26E14B11-5D90-444B-B696-38A8A06382F3}" destId="{3C4B0C96-2B14-46B0-8E7B-85A9AA013BA1}" srcOrd="0" destOrd="0" presId="urn:microsoft.com/office/officeart/2005/8/layout/pyramid3"/>
    <dgm:cxn modelId="{1126E3BC-A46D-4D91-B330-5C1B6EE6E109}" type="presParOf" srcId="{26E14B11-5D90-444B-B696-38A8A06382F3}" destId="{74B636C8-421D-4D73-851C-582E4009D89D}" srcOrd="1" destOrd="0" presId="urn:microsoft.com/office/officeart/2005/8/layout/pyramid3"/>
    <dgm:cxn modelId="{4D37A51D-231E-494F-B934-460E61311340}" type="presParOf" srcId="{EF699247-BD14-4F92-9CFC-5C0240CB0DDF}" destId="{7181704D-8A39-4E80-8025-9AF2CC784F57}" srcOrd="4" destOrd="0" presId="urn:microsoft.com/office/officeart/2005/8/layout/pyramid3"/>
    <dgm:cxn modelId="{324D54C3-06BB-4EDA-8E71-AAB7925F2CE5}" type="presParOf" srcId="{7181704D-8A39-4E80-8025-9AF2CC784F57}" destId="{880D4C0F-5AE0-40A4-ABD0-E4FC293301C0}" srcOrd="0" destOrd="0" presId="urn:microsoft.com/office/officeart/2005/8/layout/pyramid3"/>
    <dgm:cxn modelId="{7F1E398D-D43B-4EB4-8A08-F689A9C8E851}" type="presParOf" srcId="{7181704D-8A39-4E80-8025-9AF2CC784F57}" destId="{2479F9FB-7922-4848-90AA-AFC4ACC81741}" srcOrd="1" destOrd="0" presId="urn:microsoft.com/office/officeart/2005/8/layout/pyramid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3BCD09-9DBC-4CAC-B96E-DAD539105AE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333E735-CF30-432A-8246-EBBEE98518CE}">
      <dgm:prSet phldrT="[文字]" custT="1"/>
      <dgm:spPr/>
      <dgm:t>
        <a:bodyPr/>
        <a:lstStyle/>
        <a:p>
          <a:r>
            <a:rPr lang="zh-TW" altLang="en-US" sz="1800" dirty="0" smtClean="0">
              <a:latin typeface="新細明體" pitchFamily="18" charset="-120"/>
              <a:ea typeface="新細明體" pitchFamily="18" charset="-120"/>
            </a:rPr>
            <a:t>多樣的繳款方式</a:t>
          </a:r>
          <a:endParaRPr lang="zh-TW" altLang="en-US" sz="1800" dirty="0">
            <a:latin typeface="新細明體" pitchFamily="18" charset="-120"/>
            <a:ea typeface="新細明體" pitchFamily="18" charset="-120"/>
          </a:endParaRPr>
        </a:p>
      </dgm:t>
    </dgm:pt>
    <dgm:pt modelId="{40795605-AA7A-4C28-AF30-D11F0FF6B380}" type="parTrans" cxnId="{DE7E4F24-AF85-4107-9367-4DF84CC10767}">
      <dgm:prSet/>
      <dgm:spPr/>
      <dgm:t>
        <a:bodyPr/>
        <a:lstStyle/>
        <a:p>
          <a:endParaRPr lang="zh-TW" altLang="en-US"/>
        </a:p>
      </dgm:t>
    </dgm:pt>
    <dgm:pt modelId="{F6DECD78-65B1-4486-BFA8-4AEC0596E683}" type="sibTrans" cxnId="{DE7E4F24-AF85-4107-9367-4DF84CC10767}">
      <dgm:prSet/>
      <dgm:spPr/>
      <dgm:t>
        <a:bodyPr/>
        <a:lstStyle/>
        <a:p>
          <a:endParaRPr lang="zh-TW" altLang="en-US"/>
        </a:p>
      </dgm:t>
    </dgm:pt>
    <dgm:pt modelId="{8EDF6BFD-4FE1-46BF-B52F-5098C5CA64C6}">
      <dgm:prSet phldrT="[文字]" custT="1"/>
      <dgm:spPr/>
      <dgm:t>
        <a:bodyPr/>
        <a:lstStyle/>
        <a:p>
          <a:r>
            <a:rPr lang="zh-TW" altLang="en-US" sz="1800" dirty="0" smtClean="0">
              <a:latin typeface="新細明體" pitchFamily="18" charset="-120"/>
              <a:ea typeface="新細明體" pitchFamily="18" charset="-120"/>
            </a:rPr>
            <a:t>俊男美女</a:t>
          </a:r>
          <a:r>
            <a:rPr lang="en-US" altLang="zh-TW" sz="1800" dirty="0" smtClean="0">
              <a:latin typeface="新細明體" pitchFamily="18" charset="-120"/>
              <a:ea typeface="新細明體" pitchFamily="18" charset="-120"/>
            </a:rPr>
            <a:t>-</a:t>
          </a:r>
          <a:r>
            <a:rPr lang="zh-TW" altLang="en-US" sz="1800" dirty="0" smtClean="0">
              <a:latin typeface="新細明體" pitchFamily="18" charset="-120"/>
              <a:ea typeface="新細明體" pitchFamily="18" charset="-120"/>
            </a:rPr>
            <a:t>辯才無礙</a:t>
          </a:r>
          <a:endParaRPr lang="zh-TW" altLang="en-US" sz="1800" dirty="0">
            <a:latin typeface="新細明體" pitchFamily="18" charset="-120"/>
            <a:ea typeface="新細明體" pitchFamily="18" charset="-120"/>
          </a:endParaRPr>
        </a:p>
      </dgm:t>
    </dgm:pt>
    <dgm:pt modelId="{42B110FE-8C37-4D97-849B-E9B7D6FEF654}" type="parTrans" cxnId="{2FB98AAA-8873-410E-A242-1C6F13DBAE83}">
      <dgm:prSet/>
      <dgm:spPr/>
      <dgm:t>
        <a:bodyPr/>
        <a:lstStyle/>
        <a:p>
          <a:endParaRPr lang="zh-TW" altLang="en-US"/>
        </a:p>
      </dgm:t>
    </dgm:pt>
    <dgm:pt modelId="{337E2CE7-4383-4CEE-AABF-A53C5A2F6D9C}" type="sibTrans" cxnId="{2FB98AAA-8873-410E-A242-1C6F13DBAE83}">
      <dgm:prSet/>
      <dgm:spPr/>
      <dgm:t>
        <a:bodyPr/>
        <a:lstStyle/>
        <a:p>
          <a:endParaRPr lang="zh-TW" altLang="en-US"/>
        </a:p>
      </dgm:t>
    </dgm:pt>
    <dgm:pt modelId="{D8790F3B-68F0-4F0F-A76B-8CAF096F7869}">
      <dgm:prSet phldrT="[文字]" custT="1"/>
      <dgm:spPr/>
      <dgm:t>
        <a:bodyPr/>
        <a:lstStyle/>
        <a:p>
          <a:r>
            <a:rPr lang="zh-TW" altLang="en-US" sz="1800" dirty="0" smtClean="0">
              <a:latin typeface="新細明體" pitchFamily="18" charset="-120"/>
              <a:ea typeface="新細明體" pitchFamily="18" charset="-120"/>
            </a:rPr>
            <a:t>與競爭品牌的優劣比較</a:t>
          </a:r>
          <a:endParaRPr lang="zh-TW" altLang="en-US" sz="1800" dirty="0">
            <a:latin typeface="新細明體" pitchFamily="18" charset="-120"/>
            <a:ea typeface="新細明體" pitchFamily="18" charset="-120"/>
          </a:endParaRPr>
        </a:p>
      </dgm:t>
    </dgm:pt>
    <dgm:pt modelId="{A58504DF-E53C-4D19-B498-A5028A7298A4}" type="parTrans" cxnId="{4DA4DE59-13BA-42AC-AC9C-4760FCA2FB51}">
      <dgm:prSet/>
      <dgm:spPr/>
      <dgm:t>
        <a:bodyPr/>
        <a:lstStyle/>
        <a:p>
          <a:endParaRPr lang="zh-TW" altLang="en-US"/>
        </a:p>
      </dgm:t>
    </dgm:pt>
    <dgm:pt modelId="{13123692-654E-411E-844D-44385BA49781}" type="sibTrans" cxnId="{4DA4DE59-13BA-42AC-AC9C-4760FCA2FB51}">
      <dgm:prSet/>
      <dgm:spPr/>
      <dgm:t>
        <a:bodyPr/>
        <a:lstStyle/>
        <a:p>
          <a:endParaRPr lang="zh-TW" altLang="en-US"/>
        </a:p>
      </dgm:t>
    </dgm:pt>
    <dgm:pt modelId="{DBDBCFF8-CCA1-4639-93ED-DB1475A1BA70}">
      <dgm:prSet phldrT="[文字]" custT="1"/>
      <dgm:spPr/>
      <dgm:t>
        <a:bodyPr/>
        <a:lstStyle/>
        <a:p>
          <a:r>
            <a:rPr lang="zh-TW" altLang="en-US" sz="1800" dirty="0" smtClean="0">
              <a:latin typeface="新細明體" pitchFamily="18" charset="-120"/>
              <a:ea typeface="新細明體" pitchFamily="18" charset="-120"/>
            </a:rPr>
            <a:t>銷售促進方式</a:t>
          </a:r>
          <a:endParaRPr lang="zh-TW" altLang="en-US" sz="1800" dirty="0">
            <a:latin typeface="新細明體" pitchFamily="18" charset="-120"/>
            <a:ea typeface="新細明體" pitchFamily="18" charset="-120"/>
          </a:endParaRPr>
        </a:p>
      </dgm:t>
    </dgm:pt>
    <dgm:pt modelId="{A30D7854-6BC5-4A17-A6EC-65E923A6D4AB}" type="parTrans" cxnId="{15DD8529-2D68-4E65-94AB-A3793AF7844C}">
      <dgm:prSet/>
      <dgm:spPr/>
      <dgm:t>
        <a:bodyPr/>
        <a:lstStyle/>
        <a:p>
          <a:endParaRPr lang="zh-TW" altLang="en-US"/>
        </a:p>
      </dgm:t>
    </dgm:pt>
    <dgm:pt modelId="{1AF80BA5-0606-4DA4-AFCF-4EDB7299935E}" type="sibTrans" cxnId="{15DD8529-2D68-4E65-94AB-A3793AF7844C}">
      <dgm:prSet/>
      <dgm:spPr/>
      <dgm:t>
        <a:bodyPr/>
        <a:lstStyle/>
        <a:p>
          <a:endParaRPr lang="zh-TW" altLang="en-US"/>
        </a:p>
      </dgm:t>
    </dgm:pt>
    <dgm:pt modelId="{49227D32-3547-442D-8C3A-7CBE35B8DDEE}">
      <dgm:prSet phldrT="[文字]" custT="1"/>
      <dgm:spPr/>
      <dgm:t>
        <a:bodyPr/>
        <a:lstStyle/>
        <a:p>
          <a:r>
            <a:rPr lang="zh-TW" altLang="en-US" sz="1800" dirty="0" smtClean="0">
              <a:latin typeface="新細明體" pitchFamily="18" charset="-120"/>
              <a:ea typeface="新細明體" pitchFamily="18" charset="-120"/>
            </a:rPr>
            <a:t>強調購買猶豫期</a:t>
          </a:r>
          <a:endParaRPr lang="zh-TW" altLang="en-US" sz="1800" dirty="0">
            <a:latin typeface="新細明體" pitchFamily="18" charset="-120"/>
            <a:ea typeface="新細明體" pitchFamily="18" charset="-120"/>
          </a:endParaRPr>
        </a:p>
      </dgm:t>
    </dgm:pt>
    <dgm:pt modelId="{03F16741-A2B3-4238-8548-F06189BD8EB1}" type="parTrans" cxnId="{9DCB37B5-B130-4C32-9BE1-F16218953204}">
      <dgm:prSet/>
      <dgm:spPr/>
      <dgm:t>
        <a:bodyPr/>
        <a:lstStyle/>
        <a:p>
          <a:endParaRPr lang="zh-TW" altLang="en-US"/>
        </a:p>
      </dgm:t>
    </dgm:pt>
    <dgm:pt modelId="{A1501E11-AFD3-42D3-A468-8A81552A6A7F}" type="sibTrans" cxnId="{9DCB37B5-B130-4C32-9BE1-F16218953204}">
      <dgm:prSet/>
      <dgm:spPr/>
      <dgm:t>
        <a:bodyPr/>
        <a:lstStyle/>
        <a:p>
          <a:endParaRPr lang="zh-TW" altLang="en-US"/>
        </a:p>
      </dgm:t>
    </dgm:pt>
    <dgm:pt modelId="{E9B92CF1-A56D-4E42-A1CA-33EA7FC8DD17}">
      <dgm:prSet phldrT="[文字]" custT="1"/>
      <dgm:spPr/>
      <dgm:t>
        <a:bodyPr/>
        <a:lstStyle/>
        <a:p>
          <a:r>
            <a:rPr lang="zh-TW" altLang="en-US" sz="1800" dirty="0" smtClean="0">
              <a:latin typeface="新細明體" pitchFamily="18" charset="-120"/>
              <a:ea typeface="新細明體" pitchFamily="18" charset="-120"/>
            </a:rPr>
            <a:t>攝影棚燈光加持</a:t>
          </a:r>
          <a:endParaRPr lang="zh-TW" altLang="en-US" sz="1800" dirty="0">
            <a:latin typeface="新細明體" pitchFamily="18" charset="-120"/>
            <a:ea typeface="新細明體" pitchFamily="18" charset="-120"/>
          </a:endParaRPr>
        </a:p>
      </dgm:t>
    </dgm:pt>
    <dgm:pt modelId="{66D7DEF9-84CF-47A0-A5A4-68CA2882A357}" type="parTrans" cxnId="{822A5E5D-5064-40A4-895B-A10E994A7770}">
      <dgm:prSet/>
      <dgm:spPr/>
      <dgm:t>
        <a:bodyPr/>
        <a:lstStyle/>
        <a:p>
          <a:endParaRPr lang="zh-TW" altLang="en-US"/>
        </a:p>
      </dgm:t>
    </dgm:pt>
    <dgm:pt modelId="{2255B1CE-6035-4DE7-B7A9-F8CD814AC0F6}" type="sibTrans" cxnId="{822A5E5D-5064-40A4-895B-A10E994A7770}">
      <dgm:prSet/>
      <dgm:spPr/>
      <dgm:t>
        <a:bodyPr/>
        <a:lstStyle/>
        <a:p>
          <a:endParaRPr lang="zh-TW" altLang="en-US"/>
        </a:p>
      </dgm:t>
    </dgm:pt>
    <dgm:pt modelId="{B87E1AFB-E731-428D-8004-BCE76360E141}">
      <dgm:prSet phldrT="[文字]" custT="1"/>
      <dgm:spPr/>
      <dgm:t>
        <a:bodyPr/>
        <a:lstStyle/>
        <a:p>
          <a:r>
            <a:rPr lang="zh-TW" altLang="en-US" sz="1800" dirty="0" smtClean="0">
              <a:latin typeface="新細明體" pitchFamily="18" charset="-120"/>
              <a:ea typeface="新細明體" pitchFamily="18" charset="-120"/>
            </a:rPr>
            <a:t>贈品</a:t>
          </a:r>
          <a:endParaRPr lang="zh-TW" altLang="en-US" sz="1800" dirty="0">
            <a:latin typeface="新細明體" pitchFamily="18" charset="-120"/>
            <a:ea typeface="新細明體" pitchFamily="18" charset="-120"/>
          </a:endParaRPr>
        </a:p>
      </dgm:t>
    </dgm:pt>
    <dgm:pt modelId="{E9331415-6897-4984-97BA-F3FEFD01ADC9}" type="parTrans" cxnId="{9B9FB2CE-9384-4D1D-A447-906B82F0324E}">
      <dgm:prSet/>
      <dgm:spPr/>
      <dgm:t>
        <a:bodyPr/>
        <a:lstStyle/>
        <a:p>
          <a:endParaRPr lang="zh-TW" altLang="en-US"/>
        </a:p>
      </dgm:t>
    </dgm:pt>
    <dgm:pt modelId="{D0B7D2C5-104E-4197-BEF2-A9006A7332F3}" type="sibTrans" cxnId="{9B9FB2CE-9384-4D1D-A447-906B82F0324E}">
      <dgm:prSet/>
      <dgm:spPr/>
      <dgm:t>
        <a:bodyPr/>
        <a:lstStyle/>
        <a:p>
          <a:endParaRPr lang="zh-TW" altLang="en-US"/>
        </a:p>
      </dgm:t>
    </dgm:pt>
    <dgm:pt modelId="{22930B3E-BA87-47E0-A309-7E6DC91EA632}">
      <dgm:prSet phldrT="[文字]" custT="1"/>
      <dgm:spPr/>
      <dgm:t>
        <a:bodyPr/>
        <a:lstStyle/>
        <a:p>
          <a:r>
            <a:rPr lang="zh-TW" altLang="en-US" sz="1800" dirty="0" smtClean="0">
              <a:latin typeface="新細明體" pitchFamily="18" charset="-120"/>
              <a:ea typeface="新細明體" pitchFamily="18" charset="-120"/>
            </a:rPr>
            <a:t>主持人與廠商的雙簧表演</a:t>
          </a:r>
          <a:endParaRPr lang="zh-TW" altLang="en-US" sz="1800" dirty="0">
            <a:latin typeface="新細明體" pitchFamily="18" charset="-120"/>
            <a:ea typeface="新細明體" pitchFamily="18" charset="-120"/>
          </a:endParaRPr>
        </a:p>
      </dgm:t>
    </dgm:pt>
    <dgm:pt modelId="{21B5D33F-8079-435E-9D86-00490D386F99}" type="parTrans" cxnId="{014ABFF4-A592-4B5C-97F5-B25CCC0CC05B}">
      <dgm:prSet/>
      <dgm:spPr/>
      <dgm:t>
        <a:bodyPr/>
        <a:lstStyle/>
        <a:p>
          <a:endParaRPr lang="zh-TW" altLang="en-US"/>
        </a:p>
      </dgm:t>
    </dgm:pt>
    <dgm:pt modelId="{54545394-2B4D-4D94-BCD2-8378C9CEA09B}" type="sibTrans" cxnId="{014ABFF4-A592-4B5C-97F5-B25CCC0CC05B}">
      <dgm:prSet/>
      <dgm:spPr/>
      <dgm:t>
        <a:bodyPr/>
        <a:lstStyle/>
        <a:p>
          <a:endParaRPr lang="zh-TW" altLang="en-US"/>
        </a:p>
      </dgm:t>
    </dgm:pt>
    <dgm:pt modelId="{013AD7EF-A677-4165-B556-52CADCE5F51D}" type="pres">
      <dgm:prSet presAssocID="{813BCD09-9DBC-4CAC-B96E-DAD539105A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7732CC7-CEF1-4862-AE15-5804E88DC201}" type="pres">
      <dgm:prSet presAssocID="{2333E735-CF30-432A-8246-EBBEE98518CE}" presName="compNode" presStyleCnt="0"/>
      <dgm:spPr/>
    </dgm:pt>
    <dgm:pt modelId="{A3E30C8B-5BA4-480C-B005-98FCC1CC590D}" type="pres">
      <dgm:prSet presAssocID="{2333E735-CF30-432A-8246-EBBEE98518CE}" presName="pictRect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DD34F6E-580B-43A4-8E6C-1CDAC19777FF}" type="pres">
      <dgm:prSet presAssocID="{2333E735-CF30-432A-8246-EBBEE98518CE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5D9623-5501-49AD-9B18-0A2FA3D2404B}" type="pres">
      <dgm:prSet presAssocID="{F6DECD78-65B1-4486-BFA8-4AEC0596E68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546AB2F-D919-4F9D-A6F3-FA4455E2D06A}" type="pres">
      <dgm:prSet presAssocID="{8EDF6BFD-4FE1-46BF-B52F-5098C5CA64C6}" presName="compNode" presStyleCnt="0"/>
      <dgm:spPr/>
    </dgm:pt>
    <dgm:pt modelId="{0DAFD6E9-5EA9-4508-A396-24348A8384A8}" type="pres">
      <dgm:prSet presAssocID="{8EDF6BFD-4FE1-46BF-B52F-5098C5CA64C6}" presName="pictRect" presStyleLbl="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B1AD63D-2359-4AEF-9062-EF6E84E2B45D}" type="pres">
      <dgm:prSet presAssocID="{8EDF6BFD-4FE1-46BF-B52F-5098C5CA64C6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FDF6AA-E3B1-41E4-8B74-A24CF076F34A}" type="pres">
      <dgm:prSet presAssocID="{337E2CE7-4383-4CEE-AABF-A53C5A2F6D9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DD0C95A3-90DA-4B6A-B721-E1585F9C6B5F}" type="pres">
      <dgm:prSet presAssocID="{D8790F3B-68F0-4F0F-A76B-8CAF096F7869}" presName="compNode" presStyleCnt="0"/>
      <dgm:spPr/>
    </dgm:pt>
    <dgm:pt modelId="{93B6D857-0C93-4441-9EF0-D06F08C643C6}" type="pres">
      <dgm:prSet presAssocID="{D8790F3B-68F0-4F0F-A76B-8CAF096F7869}" presName="pictRect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EC5220E-5F42-459C-B199-B5FAA25C36BC}" type="pres">
      <dgm:prSet presAssocID="{D8790F3B-68F0-4F0F-A76B-8CAF096F7869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24DC9D-C31D-4B2D-9D55-9A9FCCD824EB}" type="pres">
      <dgm:prSet presAssocID="{13123692-654E-411E-844D-44385BA4978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D54239B8-E55F-4401-945E-B2B6C005D51D}" type="pres">
      <dgm:prSet presAssocID="{DBDBCFF8-CCA1-4639-93ED-DB1475A1BA70}" presName="compNode" presStyleCnt="0"/>
      <dgm:spPr/>
    </dgm:pt>
    <dgm:pt modelId="{76D398AD-23CF-47A0-BD03-EE1A16A06B03}" type="pres">
      <dgm:prSet presAssocID="{DBDBCFF8-CCA1-4639-93ED-DB1475A1BA70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60C6D14-5F67-499F-A99A-A5B4813B44A2}" type="pres">
      <dgm:prSet presAssocID="{DBDBCFF8-CCA1-4639-93ED-DB1475A1BA70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230564-FF54-4F03-A29F-15CC60D2D493}" type="pres">
      <dgm:prSet presAssocID="{1AF80BA5-0606-4DA4-AFCF-4EDB7299935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828BF01-ECF0-49EB-B008-4CCAFB82381B}" type="pres">
      <dgm:prSet presAssocID="{49227D32-3547-442D-8C3A-7CBE35B8DDEE}" presName="compNode" presStyleCnt="0"/>
      <dgm:spPr/>
    </dgm:pt>
    <dgm:pt modelId="{0EEBF9CA-0793-40AC-A3C6-301AB88D2CBF}" type="pres">
      <dgm:prSet presAssocID="{49227D32-3547-442D-8C3A-7CBE35B8DDEE}" presName="pictRect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558A883A-F0D2-4F49-9FC5-562FF5A39A4D}" type="pres">
      <dgm:prSet presAssocID="{49227D32-3547-442D-8C3A-7CBE35B8DDEE}" presName="textRect" presStyleLbl="revTx" presStyleIdx="4" presStyleCnt="8" custScaleX="112309" custLinFactNeighborY="-152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F0BFD8-7947-4515-97C6-4370847A66DC}" type="pres">
      <dgm:prSet presAssocID="{A1501E11-AFD3-42D3-A468-8A81552A6A7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FE70488-E7F0-4C11-84F4-947F981EFB1B}" type="pres">
      <dgm:prSet presAssocID="{E9B92CF1-A56D-4E42-A1CA-33EA7FC8DD17}" presName="compNode" presStyleCnt="0"/>
      <dgm:spPr/>
    </dgm:pt>
    <dgm:pt modelId="{09D40EB7-B3E5-4033-88D1-F181982B750F}" type="pres">
      <dgm:prSet presAssocID="{E9B92CF1-A56D-4E42-A1CA-33EA7FC8DD17}" presName="pictRect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4D4F2C7-F9C0-4C63-9765-9A1AA923B1B4}" type="pres">
      <dgm:prSet presAssocID="{E9B92CF1-A56D-4E42-A1CA-33EA7FC8DD17}" presName="textRect" presStyleLbl="revTx" presStyleIdx="5" presStyleCnt="8" custScaleX="1075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B37C5-18EF-4439-8831-7D94C4D77C24}" type="pres">
      <dgm:prSet presAssocID="{2255B1CE-6035-4DE7-B7A9-F8CD814AC0F6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1DD6732-8E3F-4DEC-AD47-5755535CD190}" type="pres">
      <dgm:prSet presAssocID="{B87E1AFB-E731-428D-8004-BCE76360E141}" presName="compNode" presStyleCnt="0"/>
      <dgm:spPr/>
    </dgm:pt>
    <dgm:pt modelId="{DB292A19-C3C6-4770-B837-C9F9E25C5991}" type="pres">
      <dgm:prSet presAssocID="{B87E1AFB-E731-428D-8004-BCE76360E141}" presName="pictRect" presStyleLbl="node1" presStyleIdx="6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A81137B-C1FA-4D95-94C2-3E509595EF16}" type="pres">
      <dgm:prSet presAssocID="{B87E1AFB-E731-428D-8004-BCE76360E141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E97CC4-116F-489C-968A-F3F8C90A0E72}" type="pres">
      <dgm:prSet presAssocID="{D0B7D2C5-104E-4197-BEF2-A9006A7332F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E44164C-8A9F-4DD7-BFC9-8676995BC088}" type="pres">
      <dgm:prSet presAssocID="{22930B3E-BA87-47E0-A309-7E6DC91EA632}" presName="compNode" presStyleCnt="0"/>
      <dgm:spPr/>
    </dgm:pt>
    <dgm:pt modelId="{0D92FD5F-1447-4E89-88ED-FF14333430D4}" type="pres">
      <dgm:prSet presAssocID="{22930B3E-BA87-47E0-A309-7E6DC91EA632}" presName="pictRect" presStyleLbl="node1" presStyleIdx="7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21C93B5E-8081-445A-B182-29712495418D}" type="pres">
      <dgm:prSet presAssocID="{22930B3E-BA87-47E0-A309-7E6DC91EA632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4EE67C3-91B1-425E-81D4-8F9919B18F37}" type="presOf" srcId="{F6DECD78-65B1-4486-BFA8-4AEC0596E683}" destId="{4C5D9623-5501-49AD-9B18-0A2FA3D2404B}" srcOrd="0" destOrd="0" presId="urn:microsoft.com/office/officeart/2005/8/layout/pList1"/>
    <dgm:cxn modelId="{9DCB37B5-B130-4C32-9BE1-F16218953204}" srcId="{813BCD09-9DBC-4CAC-B96E-DAD539105AE3}" destId="{49227D32-3547-442D-8C3A-7CBE35B8DDEE}" srcOrd="4" destOrd="0" parTransId="{03F16741-A2B3-4238-8548-F06189BD8EB1}" sibTransId="{A1501E11-AFD3-42D3-A468-8A81552A6A7F}"/>
    <dgm:cxn modelId="{65594819-9891-4B1F-A4B4-9425AD5D7D71}" type="presOf" srcId="{2255B1CE-6035-4DE7-B7A9-F8CD814AC0F6}" destId="{78EB37C5-18EF-4439-8831-7D94C4D77C24}" srcOrd="0" destOrd="0" presId="urn:microsoft.com/office/officeart/2005/8/layout/pList1"/>
    <dgm:cxn modelId="{014ABFF4-A592-4B5C-97F5-B25CCC0CC05B}" srcId="{813BCD09-9DBC-4CAC-B96E-DAD539105AE3}" destId="{22930B3E-BA87-47E0-A309-7E6DC91EA632}" srcOrd="7" destOrd="0" parTransId="{21B5D33F-8079-435E-9D86-00490D386F99}" sibTransId="{54545394-2B4D-4D94-BCD2-8378C9CEA09B}"/>
    <dgm:cxn modelId="{339B7854-3692-4522-94BB-7372571561E9}" type="presOf" srcId="{13123692-654E-411E-844D-44385BA49781}" destId="{F424DC9D-C31D-4B2D-9D55-9A9FCCD824EB}" srcOrd="0" destOrd="0" presId="urn:microsoft.com/office/officeart/2005/8/layout/pList1"/>
    <dgm:cxn modelId="{822A5E5D-5064-40A4-895B-A10E994A7770}" srcId="{813BCD09-9DBC-4CAC-B96E-DAD539105AE3}" destId="{E9B92CF1-A56D-4E42-A1CA-33EA7FC8DD17}" srcOrd="5" destOrd="0" parTransId="{66D7DEF9-84CF-47A0-A5A4-68CA2882A357}" sibTransId="{2255B1CE-6035-4DE7-B7A9-F8CD814AC0F6}"/>
    <dgm:cxn modelId="{4DA4DE59-13BA-42AC-AC9C-4760FCA2FB51}" srcId="{813BCD09-9DBC-4CAC-B96E-DAD539105AE3}" destId="{D8790F3B-68F0-4F0F-A76B-8CAF096F7869}" srcOrd="2" destOrd="0" parTransId="{A58504DF-E53C-4D19-B498-A5028A7298A4}" sibTransId="{13123692-654E-411E-844D-44385BA49781}"/>
    <dgm:cxn modelId="{DE7E4F24-AF85-4107-9367-4DF84CC10767}" srcId="{813BCD09-9DBC-4CAC-B96E-DAD539105AE3}" destId="{2333E735-CF30-432A-8246-EBBEE98518CE}" srcOrd="0" destOrd="0" parTransId="{40795605-AA7A-4C28-AF30-D11F0FF6B380}" sibTransId="{F6DECD78-65B1-4486-BFA8-4AEC0596E683}"/>
    <dgm:cxn modelId="{AFED8774-829D-406D-9E67-A09259936F44}" type="presOf" srcId="{49227D32-3547-442D-8C3A-7CBE35B8DDEE}" destId="{558A883A-F0D2-4F49-9FC5-562FF5A39A4D}" srcOrd="0" destOrd="0" presId="urn:microsoft.com/office/officeart/2005/8/layout/pList1"/>
    <dgm:cxn modelId="{F9FC98D9-32AF-4AE9-88F9-9DC685357EAA}" type="presOf" srcId="{D0B7D2C5-104E-4197-BEF2-A9006A7332F3}" destId="{16E97CC4-116F-489C-968A-F3F8C90A0E72}" srcOrd="0" destOrd="0" presId="urn:microsoft.com/office/officeart/2005/8/layout/pList1"/>
    <dgm:cxn modelId="{230411A4-8BBB-453F-BEA9-8250C2537858}" type="presOf" srcId="{DBDBCFF8-CCA1-4639-93ED-DB1475A1BA70}" destId="{A60C6D14-5F67-499F-A99A-A5B4813B44A2}" srcOrd="0" destOrd="0" presId="urn:microsoft.com/office/officeart/2005/8/layout/pList1"/>
    <dgm:cxn modelId="{5D79F05E-5AB3-4372-B0FE-153CB679BD32}" type="presOf" srcId="{E9B92CF1-A56D-4E42-A1CA-33EA7FC8DD17}" destId="{14D4F2C7-F9C0-4C63-9765-9A1AA923B1B4}" srcOrd="0" destOrd="0" presId="urn:microsoft.com/office/officeart/2005/8/layout/pList1"/>
    <dgm:cxn modelId="{81CAD6E7-563E-4434-A2FB-A93D77E8E952}" type="presOf" srcId="{22930B3E-BA87-47E0-A309-7E6DC91EA632}" destId="{21C93B5E-8081-445A-B182-29712495418D}" srcOrd="0" destOrd="0" presId="urn:microsoft.com/office/officeart/2005/8/layout/pList1"/>
    <dgm:cxn modelId="{78DCCE3A-B87C-43C3-BC69-B7C077A08CB2}" type="presOf" srcId="{A1501E11-AFD3-42D3-A468-8A81552A6A7F}" destId="{CFF0BFD8-7947-4515-97C6-4370847A66DC}" srcOrd="0" destOrd="0" presId="urn:microsoft.com/office/officeart/2005/8/layout/pList1"/>
    <dgm:cxn modelId="{15DD8529-2D68-4E65-94AB-A3793AF7844C}" srcId="{813BCD09-9DBC-4CAC-B96E-DAD539105AE3}" destId="{DBDBCFF8-CCA1-4639-93ED-DB1475A1BA70}" srcOrd="3" destOrd="0" parTransId="{A30D7854-6BC5-4A17-A6EC-65E923A6D4AB}" sibTransId="{1AF80BA5-0606-4DA4-AFCF-4EDB7299935E}"/>
    <dgm:cxn modelId="{28B998F4-E815-4F1A-8C6A-93942D3FB99B}" type="presOf" srcId="{2333E735-CF30-432A-8246-EBBEE98518CE}" destId="{2DD34F6E-580B-43A4-8E6C-1CDAC19777FF}" srcOrd="0" destOrd="0" presId="urn:microsoft.com/office/officeart/2005/8/layout/pList1"/>
    <dgm:cxn modelId="{E079CB2A-6504-4061-AF0A-A290F323CF83}" type="presOf" srcId="{337E2CE7-4383-4CEE-AABF-A53C5A2F6D9C}" destId="{1BFDF6AA-E3B1-41E4-8B74-A24CF076F34A}" srcOrd="0" destOrd="0" presId="urn:microsoft.com/office/officeart/2005/8/layout/pList1"/>
    <dgm:cxn modelId="{9B9FB2CE-9384-4D1D-A447-906B82F0324E}" srcId="{813BCD09-9DBC-4CAC-B96E-DAD539105AE3}" destId="{B87E1AFB-E731-428D-8004-BCE76360E141}" srcOrd="6" destOrd="0" parTransId="{E9331415-6897-4984-97BA-F3FEFD01ADC9}" sibTransId="{D0B7D2C5-104E-4197-BEF2-A9006A7332F3}"/>
    <dgm:cxn modelId="{4E943E41-6136-483F-AA3C-84D7626F7738}" type="presOf" srcId="{8EDF6BFD-4FE1-46BF-B52F-5098C5CA64C6}" destId="{6B1AD63D-2359-4AEF-9062-EF6E84E2B45D}" srcOrd="0" destOrd="0" presId="urn:microsoft.com/office/officeart/2005/8/layout/pList1"/>
    <dgm:cxn modelId="{2FB98AAA-8873-410E-A242-1C6F13DBAE83}" srcId="{813BCD09-9DBC-4CAC-B96E-DAD539105AE3}" destId="{8EDF6BFD-4FE1-46BF-B52F-5098C5CA64C6}" srcOrd="1" destOrd="0" parTransId="{42B110FE-8C37-4D97-849B-E9B7D6FEF654}" sibTransId="{337E2CE7-4383-4CEE-AABF-A53C5A2F6D9C}"/>
    <dgm:cxn modelId="{16EC7C6A-CCDF-47B1-94EF-FC45176FED91}" type="presOf" srcId="{813BCD09-9DBC-4CAC-B96E-DAD539105AE3}" destId="{013AD7EF-A677-4165-B556-52CADCE5F51D}" srcOrd="0" destOrd="0" presId="urn:microsoft.com/office/officeart/2005/8/layout/pList1"/>
    <dgm:cxn modelId="{C3597F69-572B-4262-9D8F-FF7CFDC3F732}" type="presOf" srcId="{D8790F3B-68F0-4F0F-A76B-8CAF096F7869}" destId="{FEC5220E-5F42-459C-B199-B5FAA25C36BC}" srcOrd="0" destOrd="0" presId="urn:microsoft.com/office/officeart/2005/8/layout/pList1"/>
    <dgm:cxn modelId="{970AA175-3A71-452D-8E8C-8F9450142E59}" type="presOf" srcId="{1AF80BA5-0606-4DA4-AFCF-4EDB7299935E}" destId="{31230564-FF54-4F03-A29F-15CC60D2D493}" srcOrd="0" destOrd="0" presId="urn:microsoft.com/office/officeart/2005/8/layout/pList1"/>
    <dgm:cxn modelId="{73A9A964-B7E7-4090-B571-B63CDDEA2FA6}" type="presOf" srcId="{B87E1AFB-E731-428D-8004-BCE76360E141}" destId="{9A81137B-C1FA-4D95-94C2-3E509595EF16}" srcOrd="0" destOrd="0" presId="urn:microsoft.com/office/officeart/2005/8/layout/pList1"/>
    <dgm:cxn modelId="{C2925D53-65A9-49C1-85C0-84B58FD72725}" type="presParOf" srcId="{013AD7EF-A677-4165-B556-52CADCE5F51D}" destId="{37732CC7-CEF1-4862-AE15-5804E88DC201}" srcOrd="0" destOrd="0" presId="urn:microsoft.com/office/officeart/2005/8/layout/pList1"/>
    <dgm:cxn modelId="{F3950D99-52CD-4749-BAB9-FF9B60421D71}" type="presParOf" srcId="{37732CC7-CEF1-4862-AE15-5804E88DC201}" destId="{A3E30C8B-5BA4-480C-B005-98FCC1CC590D}" srcOrd="0" destOrd="0" presId="urn:microsoft.com/office/officeart/2005/8/layout/pList1"/>
    <dgm:cxn modelId="{F410F2D7-ACA2-45C1-A9C4-6341E87B7B8D}" type="presParOf" srcId="{37732CC7-CEF1-4862-AE15-5804E88DC201}" destId="{2DD34F6E-580B-43A4-8E6C-1CDAC19777FF}" srcOrd="1" destOrd="0" presId="urn:microsoft.com/office/officeart/2005/8/layout/pList1"/>
    <dgm:cxn modelId="{15FFF48C-37F0-4336-8F12-DFAEAF23B1C6}" type="presParOf" srcId="{013AD7EF-A677-4165-B556-52CADCE5F51D}" destId="{4C5D9623-5501-49AD-9B18-0A2FA3D2404B}" srcOrd="1" destOrd="0" presId="urn:microsoft.com/office/officeart/2005/8/layout/pList1"/>
    <dgm:cxn modelId="{7E14B292-81B3-4A93-B9C6-11CB7D9E2C98}" type="presParOf" srcId="{013AD7EF-A677-4165-B556-52CADCE5F51D}" destId="{0546AB2F-D919-4F9D-A6F3-FA4455E2D06A}" srcOrd="2" destOrd="0" presId="urn:microsoft.com/office/officeart/2005/8/layout/pList1"/>
    <dgm:cxn modelId="{0D497E13-9804-47D9-A191-E15ABFD26351}" type="presParOf" srcId="{0546AB2F-D919-4F9D-A6F3-FA4455E2D06A}" destId="{0DAFD6E9-5EA9-4508-A396-24348A8384A8}" srcOrd="0" destOrd="0" presId="urn:microsoft.com/office/officeart/2005/8/layout/pList1"/>
    <dgm:cxn modelId="{F6022551-F5B6-4E9C-BF99-A3D167D856BC}" type="presParOf" srcId="{0546AB2F-D919-4F9D-A6F3-FA4455E2D06A}" destId="{6B1AD63D-2359-4AEF-9062-EF6E84E2B45D}" srcOrd="1" destOrd="0" presId="urn:microsoft.com/office/officeart/2005/8/layout/pList1"/>
    <dgm:cxn modelId="{7FD8DF2F-6160-4C02-86E3-35264EE22727}" type="presParOf" srcId="{013AD7EF-A677-4165-B556-52CADCE5F51D}" destId="{1BFDF6AA-E3B1-41E4-8B74-A24CF076F34A}" srcOrd="3" destOrd="0" presId="urn:microsoft.com/office/officeart/2005/8/layout/pList1"/>
    <dgm:cxn modelId="{5DA64842-DCF3-4187-9C05-4C69E1D06D1A}" type="presParOf" srcId="{013AD7EF-A677-4165-B556-52CADCE5F51D}" destId="{DD0C95A3-90DA-4B6A-B721-E1585F9C6B5F}" srcOrd="4" destOrd="0" presId="urn:microsoft.com/office/officeart/2005/8/layout/pList1"/>
    <dgm:cxn modelId="{8175DF19-2113-408B-BE8F-C14BBA81CCA7}" type="presParOf" srcId="{DD0C95A3-90DA-4B6A-B721-E1585F9C6B5F}" destId="{93B6D857-0C93-4441-9EF0-D06F08C643C6}" srcOrd="0" destOrd="0" presId="urn:microsoft.com/office/officeart/2005/8/layout/pList1"/>
    <dgm:cxn modelId="{04C64684-15D7-4DC1-92D7-E5DB0C33F30F}" type="presParOf" srcId="{DD0C95A3-90DA-4B6A-B721-E1585F9C6B5F}" destId="{FEC5220E-5F42-459C-B199-B5FAA25C36BC}" srcOrd="1" destOrd="0" presId="urn:microsoft.com/office/officeart/2005/8/layout/pList1"/>
    <dgm:cxn modelId="{80E722A7-0ED7-4C51-9E11-500DE399E8E7}" type="presParOf" srcId="{013AD7EF-A677-4165-B556-52CADCE5F51D}" destId="{F424DC9D-C31D-4B2D-9D55-9A9FCCD824EB}" srcOrd="5" destOrd="0" presId="urn:microsoft.com/office/officeart/2005/8/layout/pList1"/>
    <dgm:cxn modelId="{1626C703-C5B7-4101-AD4C-E07E4BADB291}" type="presParOf" srcId="{013AD7EF-A677-4165-B556-52CADCE5F51D}" destId="{D54239B8-E55F-4401-945E-B2B6C005D51D}" srcOrd="6" destOrd="0" presId="urn:microsoft.com/office/officeart/2005/8/layout/pList1"/>
    <dgm:cxn modelId="{1D95CA59-A8FF-4E29-B78F-F20CF62FEAD7}" type="presParOf" srcId="{D54239B8-E55F-4401-945E-B2B6C005D51D}" destId="{76D398AD-23CF-47A0-BD03-EE1A16A06B03}" srcOrd="0" destOrd="0" presId="urn:microsoft.com/office/officeart/2005/8/layout/pList1"/>
    <dgm:cxn modelId="{BDE68676-0392-45C8-8358-586594A6612F}" type="presParOf" srcId="{D54239B8-E55F-4401-945E-B2B6C005D51D}" destId="{A60C6D14-5F67-499F-A99A-A5B4813B44A2}" srcOrd="1" destOrd="0" presId="urn:microsoft.com/office/officeart/2005/8/layout/pList1"/>
    <dgm:cxn modelId="{8344D547-0BE9-48B6-902B-E1E46830F9F5}" type="presParOf" srcId="{013AD7EF-A677-4165-B556-52CADCE5F51D}" destId="{31230564-FF54-4F03-A29F-15CC60D2D493}" srcOrd="7" destOrd="0" presId="urn:microsoft.com/office/officeart/2005/8/layout/pList1"/>
    <dgm:cxn modelId="{CC990C16-F076-4E40-8272-37E25231AB79}" type="presParOf" srcId="{013AD7EF-A677-4165-B556-52CADCE5F51D}" destId="{8828BF01-ECF0-49EB-B008-4CCAFB82381B}" srcOrd="8" destOrd="0" presId="urn:microsoft.com/office/officeart/2005/8/layout/pList1"/>
    <dgm:cxn modelId="{C3FB083B-0CC8-4DF7-A4BC-28D5B757C545}" type="presParOf" srcId="{8828BF01-ECF0-49EB-B008-4CCAFB82381B}" destId="{0EEBF9CA-0793-40AC-A3C6-301AB88D2CBF}" srcOrd="0" destOrd="0" presId="urn:microsoft.com/office/officeart/2005/8/layout/pList1"/>
    <dgm:cxn modelId="{1E41AE8C-F409-4DEF-BC4A-80816CFEFCE2}" type="presParOf" srcId="{8828BF01-ECF0-49EB-B008-4CCAFB82381B}" destId="{558A883A-F0D2-4F49-9FC5-562FF5A39A4D}" srcOrd="1" destOrd="0" presId="urn:microsoft.com/office/officeart/2005/8/layout/pList1"/>
    <dgm:cxn modelId="{2D0112F3-47A8-488F-8828-514DE29B48B9}" type="presParOf" srcId="{013AD7EF-A677-4165-B556-52CADCE5F51D}" destId="{CFF0BFD8-7947-4515-97C6-4370847A66DC}" srcOrd="9" destOrd="0" presId="urn:microsoft.com/office/officeart/2005/8/layout/pList1"/>
    <dgm:cxn modelId="{90DD2A18-E1B6-4BB9-B9C5-379D7A00F733}" type="presParOf" srcId="{013AD7EF-A677-4165-B556-52CADCE5F51D}" destId="{5FE70488-E7F0-4C11-84F4-947F981EFB1B}" srcOrd="10" destOrd="0" presId="urn:microsoft.com/office/officeart/2005/8/layout/pList1"/>
    <dgm:cxn modelId="{7BCE670F-8508-4F51-8E67-1A5618FDD98A}" type="presParOf" srcId="{5FE70488-E7F0-4C11-84F4-947F981EFB1B}" destId="{09D40EB7-B3E5-4033-88D1-F181982B750F}" srcOrd="0" destOrd="0" presId="urn:microsoft.com/office/officeart/2005/8/layout/pList1"/>
    <dgm:cxn modelId="{0D26C03A-631B-4132-AEA8-A6CF8B3FB4F3}" type="presParOf" srcId="{5FE70488-E7F0-4C11-84F4-947F981EFB1B}" destId="{14D4F2C7-F9C0-4C63-9765-9A1AA923B1B4}" srcOrd="1" destOrd="0" presId="urn:microsoft.com/office/officeart/2005/8/layout/pList1"/>
    <dgm:cxn modelId="{0903CFCD-2620-4380-B9E0-85C0415979C3}" type="presParOf" srcId="{013AD7EF-A677-4165-B556-52CADCE5F51D}" destId="{78EB37C5-18EF-4439-8831-7D94C4D77C24}" srcOrd="11" destOrd="0" presId="urn:microsoft.com/office/officeart/2005/8/layout/pList1"/>
    <dgm:cxn modelId="{705A1B1A-3D79-4EA0-AFB9-E80B15AF4580}" type="presParOf" srcId="{013AD7EF-A677-4165-B556-52CADCE5F51D}" destId="{31DD6732-8E3F-4DEC-AD47-5755535CD190}" srcOrd="12" destOrd="0" presId="urn:microsoft.com/office/officeart/2005/8/layout/pList1"/>
    <dgm:cxn modelId="{ECF5DD0C-A1A1-4122-861C-75F22B1A0623}" type="presParOf" srcId="{31DD6732-8E3F-4DEC-AD47-5755535CD190}" destId="{DB292A19-C3C6-4770-B837-C9F9E25C5991}" srcOrd="0" destOrd="0" presId="urn:microsoft.com/office/officeart/2005/8/layout/pList1"/>
    <dgm:cxn modelId="{E3BD0D4B-BAB5-4A09-AF42-30118A3DC7A4}" type="presParOf" srcId="{31DD6732-8E3F-4DEC-AD47-5755535CD190}" destId="{9A81137B-C1FA-4D95-94C2-3E509595EF16}" srcOrd="1" destOrd="0" presId="urn:microsoft.com/office/officeart/2005/8/layout/pList1"/>
    <dgm:cxn modelId="{7EB9A44B-CCC1-4EDE-80CA-357623EC2222}" type="presParOf" srcId="{013AD7EF-A677-4165-B556-52CADCE5F51D}" destId="{16E97CC4-116F-489C-968A-F3F8C90A0E72}" srcOrd="13" destOrd="0" presId="urn:microsoft.com/office/officeart/2005/8/layout/pList1"/>
    <dgm:cxn modelId="{D6ED4790-94AD-4F19-86E7-F87ECBA3F765}" type="presParOf" srcId="{013AD7EF-A677-4165-B556-52CADCE5F51D}" destId="{0E44164C-8A9F-4DD7-BFC9-8676995BC088}" srcOrd="14" destOrd="0" presId="urn:microsoft.com/office/officeart/2005/8/layout/pList1"/>
    <dgm:cxn modelId="{94C5850B-F98C-402F-A3D6-CA97E8C14E1F}" type="presParOf" srcId="{0E44164C-8A9F-4DD7-BFC9-8676995BC088}" destId="{0D92FD5F-1447-4E89-88ED-FF14333430D4}" srcOrd="0" destOrd="0" presId="urn:microsoft.com/office/officeart/2005/8/layout/pList1"/>
    <dgm:cxn modelId="{7AD33E54-8605-41B4-A790-EA1510C7D816}" type="presParOf" srcId="{0E44164C-8A9F-4DD7-BFC9-8676995BC088}" destId="{21C93B5E-8081-445A-B182-29712495418D}" srcOrd="1" destOrd="0" presId="urn:microsoft.com/office/officeart/2005/8/layout/p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27FC85-A6FC-4304-9695-771EA9DB8584}">
      <dsp:nvSpPr>
        <dsp:cNvPr id="0" name=""/>
        <dsp:cNvSpPr/>
      </dsp:nvSpPr>
      <dsp:spPr>
        <a:xfrm rot="10800000">
          <a:off x="0" y="0"/>
          <a:ext cx="4071941" cy="1178719"/>
        </a:xfrm>
        <a:prstGeom prst="trapezoid">
          <a:avLst>
            <a:gd name="adj" fmla="val 86364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支援和處理流程</a:t>
          </a:r>
          <a:endParaRPr lang="zh-TW" altLang="en-US" sz="3600" kern="1200" dirty="0"/>
        </a:p>
      </dsp:txBody>
      <dsp:txXfrm>
        <a:off x="712589" y="0"/>
        <a:ext cx="2646761" cy="1178719"/>
      </dsp:txXfrm>
    </dsp:sp>
    <dsp:sp modelId="{6D81918E-A99C-448B-91F5-83B3EB185DA9}">
      <dsp:nvSpPr>
        <dsp:cNvPr id="0" name=""/>
        <dsp:cNvSpPr/>
      </dsp:nvSpPr>
      <dsp:spPr>
        <a:xfrm rot="10800000">
          <a:off x="1017985" y="1178719"/>
          <a:ext cx="2035970" cy="1178719"/>
        </a:xfrm>
        <a:prstGeom prst="trapezoid">
          <a:avLst>
            <a:gd name="adj" fmla="val 86364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產品或服務</a:t>
          </a:r>
          <a:endParaRPr lang="zh-TW" altLang="en-US" sz="3600" kern="1200" dirty="0"/>
        </a:p>
      </dsp:txBody>
      <dsp:txXfrm>
        <a:off x="1017985" y="1178719"/>
        <a:ext cx="2035970" cy="11787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8E6B84-25E2-4619-81BE-B75EAD5D0A58}">
      <dsp:nvSpPr>
        <dsp:cNvPr id="0" name=""/>
        <dsp:cNvSpPr/>
      </dsp:nvSpPr>
      <dsp:spPr>
        <a:xfrm rot="10800000">
          <a:off x="0" y="0"/>
          <a:ext cx="4429131" cy="821533"/>
        </a:xfrm>
        <a:prstGeom prst="trapezoid">
          <a:avLst>
            <a:gd name="adj" fmla="val 67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和組織互動</a:t>
          </a:r>
          <a:endParaRPr lang="zh-TW" altLang="en-US" sz="2500" kern="1200" dirty="0"/>
        </a:p>
      </dsp:txBody>
      <dsp:txXfrm>
        <a:off x="775097" y="0"/>
        <a:ext cx="2878935" cy="821533"/>
      </dsp:txXfrm>
    </dsp:sp>
    <dsp:sp modelId="{FE3C40CF-EE3B-4DC4-AE2F-CCFB629D834E}">
      <dsp:nvSpPr>
        <dsp:cNvPr id="0" name=""/>
        <dsp:cNvSpPr/>
      </dsp:nvSpPr>
      <dsp:spPr>
        <a:xfrm rot="10800000">
          <a:off x="553641" y="821533"/>
          <a:ext cx="3321848" cy="821533"/>
        </a:xfrm>
        <a:prstGeom prst="trapezoid">
          <a:avLst>
            <a:gd name="adj" fmla="val 67391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技術表現</a:t>
          </a:r>
          <a:endParaRPr lang="zh-TW" altLang="en-US" sz="2500" kern="1200" dirty="0"/>
        </a:p>
      </dsp:txBody>
      <dsp:txXfrm>
        <a:off x="1134964" y="821533"/>
        <a:ext cx="2159201" cy="821533"/>
      </dsp:txXfrm>
    </dsp:sp>
    <dsp:sp modelId="{3C4B0C96-2B14-46B0-8E7B-85A9AA013BA1}">
      <dsp:nvSpPr>
        <dsp:cNvPr id="0" name=""/>
        <dsp:cNvSpPr/>
      </dsp:nvSpPr>
      <dsp:spPr>
        <a:xfrm rot="10800000">
          <a:off x="1107282" y="1643066"/>
          <a:ext cx="2214565" cy="821533"/>
        </a:xfrm>
        <a:prstGeom prst="trapezoid">
          <a:avLst>
            <a:gd name="adj" fmla="val 67391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支援和處理流程</a:t>
          </a:r>
          <a:endParaRPr lang="zh-TW" altLang="en-US" sz="2500" kern="1200" dirty="0"/>
        </a:p>
      </dsp:txBody>
      <dsp:txXfrm>
        <a:off x="1494831" y="1643066"/>
        <a:ext cx="1439467" cy="821533"/>
      </dsp:txXfrm>
    </dsp:sp>
    <dsp:sp modelId="{880D4C0F-5AE0-40A4-ABD0-E4FC293301C0}">
      <dsp:nvSpPr>
        <dsp:cNvPr id="0" name=""/>
        <dsp:cNvSpPr/>
      </dsp:nvSpPr>
      <dsp:spPr>
        <a:xfrm rot="10800000">
          <a:off x="1660924" y="2464599"/>
          <a:ext cx="1107282" cy="821533"/>
        </a:xfrm>
        <a:prstGeom prst="trapezoid">
          <a:avLst>
            <a:gd name="adj" fmla="val 67391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產品或服務</a:t>
          </a:r>
          <a:endParaRPr lang="zh-TW" altLang="en-US" sz="2500" kern="1200" dirty="0"/>
        </a:p>
      </dsp:txBody>
      <dsp:txXfrm>
        <a:off x="1660924" y="2464599"/>
        <a:ext cx="1107282" cy="8215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1C72E2-95C9-4552-BC0E-4A0A294DD699}">
      <dsp:nvSpPr>
        <dsp:cNvPr id="0" name=""/>
        <dsp:cNvSpPr/>
      </dsp:nvSpPr>
      <dsp:spPr>
        <a:xfrm rot="10800000">
          <a:off x="0" y="0"/>
          <a:ext cx="4429131" cy="657226"/>
        </a:xfrm>
        <a:prstGeom prst="trapezoid">
          <a:avLst>
            <a:gd name="adj" fmla="val 67391"/>
          </a:avLst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情緒元素</a:t>
          </a:r>
          <a:endParaRPr lang="zh-TW" altLang="en-US" sz="2000" kern="1200" dirty="0"/>
        </a:p>
      </dsp:txBody>
      <dsp:txXfrm>
        <a:off x="775097" y="0"/>
        <a:ext cx="2878935" cy="657226"/>
      </dsp:txXfrm>
    </dsp:sp>
    <dsp:sp modelId="{528E6B84-25E2-4619-81BE-B75EAD5D0A58}">
      <dsp:nvSpPr>
        <dsp:cNvPr id="0" name=""/>
        <dsp:cNvSpPr/>
      </dsp:nvSpPr>
      <dsp:spPr>
        <a:xfrm rot="10800000">
          <a:off x="442913" y="657226"/>
          <a:ext cx="3543304" cy="657226"/>
        </a:xfrm>
        <a:prstGeom prst="trapezoid">
          <a:avLst>
            <a:gd name="adj" fmla="val 67391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和組織互動</a:t>
          </a:r>
          <a:endParaRPr lang="zh-TW" altLang="en-US" sz="2000" kern="1200" dirty="0"/>
        </a:p>
      </dsp:txBody>
      <dsp:txXfrm>
        <a:off x="1062991" y="657226"/>
        <a:ext cx="2303148" cy="657226"/>
      </dsp:txXfrm>
    </dsp:sp>
    <dsp:sp modelId="{FE3C40CF-EE3B-4DC4-AE2F-CCFB629D834E}">
      <dsp:nvSpPr>
        <dsp:cNvPr id="0" name=""/>
        <dsp:cNvSpPr/>
      </dsp:nvSpPr>
      <dsp:spPr>
        <a:xfrm rot="10800000">
          <a:off x="885826" y="1314452"/>
          <a:ext cx="2657478" cy="657226"/>
        </a:xfrm>
        <a:prstGeom prst="trapezoid">
          <a:avLst>
            <a:gd name="adj" fmla="val 67391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技術表現</a:t>
          </a:r>
          <a:endParaRPr lang="zh-TW" altLang="en-US" sz="2000" kern="1200" dirty="0"/>
        </a:p>
      </dsp:txBody>
      <dsp:txXfrm>
        <a:off x="1350884" y="1314452"/>
        <a:ext cx="1727361" cy="657226"/>
      </dsp:txXfrm>
    </dsp:sp>
    <dsp:sp modelId="{3C4B0C96-2B14-46B0-8E7B-85A9AA013BA1}">
      <dsp:nvSpPr>
        <dsp:cNvPr id="0" name=""/>
        <dsp:cNvSpPr/>
      </dsp:nvSpPr>
      <dsp:spPr>
        <a:xfrm rot="10800000">
          <a:off x="1328739" y="1971679"/>
          <a:ext cx="1771652" cy="657226"/>
        </a:xfrm>
        <a:prstGeom prst="trapezoid">
          <a:avLst>
            <a:gd name="adj" fmla="val 67391"/>
          </a:avLst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支援和處理流程</a:t>
          </a:r>
          <a:endParaRPr lang="zh-TW" altLang="en-US" sz="2000" kern="1200" dirty="0"/>
        </a:p>
      </dsp:txBody>
      <dsp:txXfrm>
        <a:off x="1638778" y="1971679"/>
        <a:ext cx="1151574" cy="657226"/>
      </dsp:txXfrm>
    </dsp:sp>
    <dsp:sp modelId="{880D4C0F-5AE0-40A4-ABD0-E4FC293301C0}">
      <dsp:nvSpPr>
        <dsp:cNvPr id="0" name=""/>
        <dsp:cNvSpPr/>
      </dsp:nvSpPr>
      <dsp:spPr>
        <a:xfrm rot="10800000">
          <a:off x="1771652" y="2628905"/>
          <a:ext cx="885826" cy="657226"/>
        </a:xfrm>
        <a:prstGeom prst="trapezoid">
          <a:avLst>
            <a:gd name="adj" fmla="val 67391"/>
          </a:avLst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產品或服務</a:t>
          </a:r>
          <a:endParaRPr lang="zh-TW" altLang="en-US" sz="2000" kern="1200" dirty="0"/>
        </a:p>
      </dsp:txBody>
      <dsp:txXfrm>
        <a:off x="1771652" y="2628905"/>
        <a:ext cx="885826" cy="6572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E30C8B-5BA4-480C-B005-98FCC1CC590D}">
      <dsp:nvSpPr>
        <dsp:cNvPr id="0" name=""/>
        <dsp:cNvSpPr/>
      </dsp:nvSpPr>
      <dsp:spPr>
        <a:xfrm>
          <a:off x="178421" y="79480"/>
          <a:ext cx="1759026" cy="121196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34F6E-580B-43A4-8E6C-1CDAC19777FF}">
      <dsp:nvSpPr>
        <dsp:cNvPr id="0" name=""/>
        <dsp:cNvSpPr/>
      </dsp:nvSpPr>
      <dsp:spPr>
        <a:xfrm>
          <a:off x="178421" y="1291449"/>
          <a:ext cx="1759026" cy="652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新細明體" pitchFamily="18" charset="-120"/>
              <a:ea typeface="新細明體" pitchFamily="18" charset="-120"/>
            </a:rPr>
            <a:t>多樣的繳款方式</a:t>
          </a:r>
          <a:endParaRPr lang="zh-TW" altLang="en-US" sz="18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178421" y="1291449"/>
        <a:ext cx="1759026" cy="652598"/>
      </dsp:txXfrm>
    </dsp:sp>
    <dsp:sp modelId="{0DAFD6E9-5EA9-4508-A396-24348A8384A8}">
      <dsp:nvSpPr>
        <dsp:cNvPr id="0" name=""/>
        <dsp:cNvSpPr/>
      </dsp:nvSpPr>
      <dsp:spPr>
        <a:xfrm>
          <a:off x="2113424" y="79480"/>
          <a:ext cx="1759026" cy="121196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AD63D-2359-4AEF-9062-EF6E84E2B45D}">
      <dsp:nvSpPr>
        <dsp:cNvPr id="0" name=""/>
        <dsp:cNvSpPr/>
      </dsp:nvSpPr>
      <dsp:spPr>
        <a:xfrm>
          <a:off x="2113424" y="1291449"/>
          <a:ext cx="1759026" cy="652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新細明體" pitchFamily="18" charset="-120"/>
              <a:ea typeface="新細明體" pitchFamily="18" charset="-120"/>
            </a:rPr>
            <a:t>俊男美女</a:t>
          </a:r>
          <a:r>
            <a:rPr lang="en-US" altLang="zh-TW" sz="1800" kern="1200" dirty="0" smtClean="0">
              <a:latin typeface="新細明體" pitchFamily="18" charset="-120"/>
              <a:ea typeface="新細明體" pitchFamily="18" charset="-120"/>
            </a:rPr>
            <a:t>-</a:t>
          </a:r>
          <a:r>
            <a:rPr lang="zh-TW" altLang="en-US" sz="1800" kern="1200" dirty="0" smtClean="0">
              <a:latin typeface="新細明體" pitchFamily="18" charset="-120"/>
              <a:ea typeface="新細明體" pitchFamily="18" charset="-120"/>
            </a:rPr>
            <a:t>辯才無礙</a:t>
          </a:r>
          <a:endParaRPr lang="zh-TW" altLang="en-US" sz="18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2113424" y="1291449"/>
        <a:ext cx="1759026" cy="652598"/>
      </dsp:txXfrm>
    </dsp:sp>
    <dsp:sp modelId="{93B6D857-0C93-4441-9EF0-D06F08C643C6}">
      <dsp:nvSpPr>
        <dsp:cNvPr id="0" name=""/>
        <dsp:cNvSpPr/>
      </dsp:nvSpPr>
      <dsp:spPr>
        <a:xfrm>
          <a:off x="4048428" y="79480"/>
          <a:ext cx="1759026" cy="121196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5220E-5F42-459C-B199-B5FAA25C36BC}">
      <dsp:nvSpPr>
        <dsp:cNvPr id="0" name=""/>
        <dsp:cNvSpPr/>
      </dsp:nvSpPr>
      <dsp:spPr>
        <a:xfrm>
          <a:off x="4048428" y="1291449"/>
          <a:ext cx="1759026" cy="652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新細明體" pitchFamily="18" charset="-120"/>
              <a:ea typeface="新細明體" pitchFamily="18" charset="-120"/>
            </a:rPr>
            <a:t>與競爭品牌的優劣比較</a:t>
          </a:r>
          <a:endParaRPr lang="zh-TW" altLang="en-US" sz="18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4048428" y="1291449"/>
        <a:ext cx="1759026" cy="652598"/>
      </dsp:txXfrm>
    </dsp:sp>
    <dsp:sp modelId="{76D398AD-23CF-47A0-BD03-EE1A16A06B03}">
      <dsp:nvSpPr>
        <dsp:cNvPr id="0" name=""/>
        <dsp:cNvSpPr/>
      </dsp:nvSpPr>
      <dsp:spPr>
        <a:xfrm>
          <a:off x="5983431" y="79480"/>
          <a:ext cx="1759026" cy="121196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C6D14-5F67-499F-A99A-A5B4813B44A2}">
      <dsp:nvSpPr>
        <dsp:cNvPr id="0" name=""/>
        <dsp:cNvSpPr/>
      </dsp:nvSpPr>
      <dsp:spPr>
        <a:xfrm>
          <a:off x="5983431" y="1291449"/>
          <a:ext cx="1759026" cy="652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新細明體" pitchFamily="18" charset="-120"/>
              <a:ea typeface="新細明體" pitchFamily="18" charset="-120"/>
            </a:rPr>
            <a:t>銷售促進方式</a:t>
          </a:r>
          <a:endParaRPr lang="zh-TW" altLang="en-US" sz="18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5983431" y="1291449"/>
        <a:ext cx="1759026" cy="652598"/>
      </dsp:txXfrm>
    </dsp:sp>
    <dsp:sp modelId="{0EEBF9CA-0793-40AC-A3C6-301AB88D2CBF}">
      <dsp:nvSpPr>
        <dsp:cNvPr id="0" name=""/>
        <dsp:cNvSpPr/>
      </dsp:nvSpPr>
      <dsp:spPr>
        <a:xfrm>
          <a:off x="111816" y="2119951"/>
          <a:ext cx="1759026" cy="1211969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A883A-F0D2-4F49-9FC5-562FF5A39A4D}">
      <dsp:nvSpPr>
        <dsp:cNvPr id="0" name=""/>
        <dsp:cNvSpPr/>
      </dsp:nvSpPr>
      <dsp:spPr>
        <a:xfrm>
          <a:off x="3556" y="3232497"/>
          <a:ext cx="1975545" cy="652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新細明體" pitchFamily="18" charset="-120"/>
              <a:ea typeface="新細明體" pitchFamily="18" charset="-120"/>
            </a:rPr>
            <a:t>強調購買猶豫期</a:t>
          </a:r>
          <a:endParaRPr lang="zh-TW" altLang="en-US" sz="18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3556" y="3232497"/>
        <a:ext cx="1975545" cy="652598"/>
      </dsp:txXfrm>
    </dsp:sp>
    <dsp:sp modelId="{09D40EB7-B3E5-4033-88D1-F181982B750F}">
      <dsp:nvSpPr>
        <dsp:cNvPr id="0" name=""/>
        <dsp:cNvSpPr/>
      </dsp:nvSpPr>
      <dsp:spPr>
        <a:xfrm>
          <a:off x="2221684" y="2119951"/>
          <a:ext cx="1759026" cy="1211969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4F2C7-F9C0-4C63-9765-9A1AA923B1B4}">
      <dsp:nvSpPr>
        <dsp:cNvPr id="0" name=""/>
        <dsp:cNvSpPr/>
      </dsp:nvSpPr>
      <dsp:spPr>
        <a:xfrm>
          <a:off x="2155078" y="3331920"/>
          <a:ext cx="1892237" cy="652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新細明體" pitchFamily="18" charset="-120"/>
              <a:ea typeface="新細明體" pitchFamily="18" charset="-120"/>
            </a:rPr>
            <a:t>攝影棚燈光加持</a:t>
          </a:r>
          <a:endParaRPr lang="zh-TW" altLang="en-US" sz="18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2155078" y="3331920"/>
        <a:ext cx="1892237" cy="652598"/>
      </dsp:txXfrm>
    </dsp:sp>
    <dsp:sp modelId="{DB292A19-C3C6-4770-B837-C9F9E25C5991}">
      <dsp:nvSpPr>
        <dsp:cNvPr id="0" name=""/>
        <dsp:cNvSpPr/>
      </dsp:nvSpPr>
      <dsp:spPr>
        <a:xfrm>
          <a:off x="4223293" y="2119951"/>
          <a:ext cx="1759026" cy="121196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1137B-C1FA-4D95-94C2-3E509595EF16}">
      <dsp:nvSpPr>
        <dsp:cNvPr id="0" name=""/>
        <dsp:cNvSpPr/>
      </dsp:nvSpPr>
      <dsp:spPr>
        <a:xfrm>
          <a:off x="4223293" y="3331920"/>
          <a:ext cx="1759026" cy="652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新細明體" pitchFamily="18" charset="-120"/>
              <a:ea typeface="新細明體" pitchFamily="18" charset="-120"/>
            </a:rPr>
            <a:t>贈品</a:t>
          </a:r>
          <a:endParaRPr lang="zh-TW" altLang="en-US" sz="18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4223293" y="3331920"/>
        <a:ext cx="1759026" cy="652598"/>
      </dsp:txXfrm>
    </dsp:sp>
    <dsp:sp modelId="{0D92FD5F-1447-4E89-88ED-FF14333430D4}">
      <dsp:nvSpPr>
        <dsp:cNvPr id="0" name=""/>
        <dsp:cNvSpPr/>
      </dsp:nvSpPr>
      <dsp:spPr>
        <a:xfrm>
          <a:off x="6158296" y="2119951"/>
          <a:ext cx="1759026" cy="1211969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93B5E-8081-445A-B182-29712495418D}">
      <dsp:nvSpPr>
        <dsp:cNvPr id="0" name=""/>
        <dsp:cNvSpPr/>
      </dsp:nvSpPr>
      <dsp:spPr>
        <a:xfrm>
          <a:off x="6158296" y="3331920"/>
          <a:ext cx="1759026" cy="652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新細明體" pitchFamily="18" charset="-120"/>
              <a:ea typeface="新細明體" pitchFamily="18" charset="-120"/>
            </a:rPr>
            <a:t>主持人與廠商的雙簧表演</a:t>
          </a:r>
          <a:endParaRPr lang="zh-TW" altLang="en-US" sz="18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6158296" y="3331920"/>
        <a:ext cx="1759026" cy="652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53F08-C00E-46E9-9B46-657833C3DC1C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00610-86F3-4D5F-8283-2FB75BA221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00610-86F3-4D5F-8283-2FB75BA221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5425-824D-4FE7-8623-F5E1B8A8A992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A2D-9F50-4286-887D-833CF85979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5425-824D-4FE7-8623-F5E1B8A8A992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A2D-9F50-4286-887D-833CF85979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5425-824D-4FE7-8623-F5E1B8A8A992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A2D-9F50-4286-887D-833CF85979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5425-824D-4FE7-8623-F5E1B8A8A992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A2D-9F50-4286-887D-833CF85979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5425-824D-4FE7-8623-F5E1B8A8A992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A2D-9F50-4286-887D-833CF85979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5425-824D-4FE7-8623-F5E1B8A8A992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A2D-9F50-4286-887D-833CF85979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5425-824D-4FE7-8623-F5E1B8A8A992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A2D-9F50-4286-887D-833CF85979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5425-824D-4FE7-8623-F5E1B8A8A992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A2D-9F50-4286-887D-833CF85979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5425-824D-4FE7-8623-F5E1B8A8A992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A2D-9F50-4286-887D-833CF85979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5425-824D-4FE7-8623-F5E1B8A8A992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A2D-9F50-4286-887D-833CF85979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5425-824D-4FE7-8623-F5E1B8A8A992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DDEA2D-9F50-4286-887D-833CF85979F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BD5425-824D-4FE7-8623-F5E1B8A8A992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DDEA2D-9F50-4286-887D-833CF85979F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行銷</a:t>
            </a:r>
            <a:r>
              <a:rPr lang="zh-TW" altLang="en-US" dirty="0" smtClean="0"/>
              <a:t>個案與思考問題的 補充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授課 教師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林文寶 教授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sz="4400" dirty="0" smtClean="0"/>
              <a:t>以南部實體電影院產業為例      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      KSF ?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0465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 2"/>
              <a:buAutoNum type="arabicPeriod"/>
            </a:pPr>
            <a:r>
              <a:rPr lang="zh-TW" altLang="en-US" sz="2400" dirty="0" smtClean="0"/>
              <a:t>首輪電影院 的</a:t>
            </a:r>
            <a:r>
              <a:rPr lang="en-US" altLang="zh-TW" sz="2400" dirty="0" smtClean="0"/>
              <a:t>KSF : </a:t>
            </a:r>
            <a:r>
              <a:rPr lang="zh-TW" altLang="en-US" sz="2400" dirty="0" smtClean="0"/>
              <a:t>地點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會員卡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設備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音響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等硬體設施  </a:t>
            </a:r>
            <a:r>
              <a:rPr lang="en-US" altLang="zh-TW" sz="2400" dirty="0" smtClean="0"/>
              <a:t>&amp;</a:t>
            </a:r>
            <a:r>
              <a:rPr lang="zh-TW" altLang="en-US" sz="2400" dirty="0" smtClean="0"/>
              <a:t>結合賣場等周邊遊樂設施</a:t>
            </a:r>
            <a:r>
              <a:rPr lang="en-US" altLang="zh-TW" sz="2400" dirty="0" smtClean="0"/>
              <a:t>……</a:t>
            </a:r>
            <a:r>
              <a:rPr lang="zh-TW" altLang="en-US" sz="2400" dirty="0" smtClean="0"/>
              <a:t>吸引人潮匯集</a:t>
            </a:r>
            <a:endParaRPr lang="en-US" altLang="zh-TW" sz="2400" dirty="0" smtClean="0"/>
          </a:p>
          <a:p>
            <a:pPr marL="457200" indent="-457200"/>
            <a:endParaRPr lang="en-US" altLang="zh-TW" sz="2400" dirty="0" smtClean="0"/>
          </a:p>
          <a:p>
            <a:pPr marL="457200" indent="-457200"/>
            <a:r>
              <a:rPr lang="en-US" altLang="zh-TW" sz="2400" dirty="0" smtClean="0"/>
              <a:t>2. </a:t>
            </a:r>
            <a:r>
              <a:rPr lang="zh-TW" altLang="en-US" sz="2400" dirty="0" smtClean="0"/>
              <a:t>二輪電影院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除了票價便宜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多廳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顧客選擇多</a:t>
            </a:r>
            <a:r>
              <a:rPr lang="en-US" altLang="zh-TW" sz="2400" dirty="0" smtClean="0"/>
              <a:t>….)</a:t>
            </a:r>
          </a:p>
          <a:p>
            <a:pPr marL="457200" indent="-457200"/>
            <a:r>
              <a:rPr lang="en-US" altLang="zh-TW" sz="2400" dirty="0" smtClean="0"/>
              <a:t>3. </a:t>
            </a:r>
            <a:r>
              <a:rPr lang="zh-TW" altLang="en-US" sz="2400" dirty="0" smtClean="0"/>
              <a:t>傳統產業也有春天</a:t>
            </a:r>
            <a:r>
              <a:rPr lang="en-US" altLang="zh-TW" sz="2400" dirty="0" smtClean="0"/>
              <a:t>?!  </a:t>
            </a:r>
            <a:r>
              <a:rPr lang="zh-TW" altLang="en-US" sz="2400" dirty="0" smtClean="0"/>
              <a:t>必須走集中化市場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譬如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豪華設備</a:t>
            </a:r>
            <a:r>
              <a:rPr lang="en-US" altLang="zh-TW" sz="2400" dirty="0" smtClean="0"/>
              <a:t>….</a:t>
            </a:r>
            <a:r>
              <a:rPr lang="zh-TW" altLang="en-US" sz="2400" dirty="0" smtClean="0"/>
              <a:t> 還是 二輪大眾市場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低價</a:t>
            </a:r>
            <a:r>
              <a:rPr lang="en-US" altLang="zh-TW" sz="2400" dirty="0" smtClean="0"/>
              <a:t>….</a:t>
            </a:r>
            <a:r>
              <a:rPr lang="zh-TW" altLang="en-US" sz="2400" dirty="0" smtClean="0"/>
              <a:t>但是設備不能太陽春</a:t>
            </a:r>
            <a:r>
              <a:rPr lang="en-US" altLang="zh-TW" sz="2400" dirty="0" smtClean="0"/>
              <a:t>)</a:t>
            </a:r>
          </a:p>
          <a:p>
            <a:pPr marL="457200" indent="-457200"/>
            <a:r>
              <a:rPr lang="en-US" altLang="zh-TW" sz="2400" dirty="0" smtClean="0"/>
              <a:t>4. </a:t>
            </a:r>
            <a:r>
              <a:rPr lang="zh-TW" altLang="en-US" sz="2400" dirty="0" smtClean="0"/>
              <a:t>藝術類型的電影院</a:t>
            </a:r>
            <a:r>
              <a:rPr lang="en-US" altLang="zh-TW" sz="2400" dirty="0" smtClean="0"/>
              <a:t>(Ex:</a:t>
            </a:r>
            <a:r>
              <a:rPr lang="zh-TW" altLang="en-US" sz="2400" dirty="0" smtClean="0"/>
              <a:t>歐洲進口的電影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不適合在中南部生存</a:t>
            </a:r>
            <a:endParaRPr lang="en-US" altLang="zh-TW" sz="2400" dirty="0" smtClean="0"/>
          </a:p>
          <a:p>
            <a:pPr marL="457200" indent="-457200"/>
            <a:r>
              <a:rPr lang="en-US" altLang="zh-TW" sz="2400" dirty="0" smtClean="0"/>
              <a:t>       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sz="3200" dirty="0" smtClean="0"/>
              <a:t>請列出在世界已打開知名度的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             </a:t>
            </a:r>
            <a:r>
              <a:rPr lang="zh-TW" altLang="en-US" sz="3200" dirty="0" smtClean="0"/>
              <a:t>台灣自有品牌</a:t>
            </a:r>
            <a:endParaRPr lang="zh-TW" altLang="en-US" sz="3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err="1" smtClean="0"/>
              <a:t>Ans</a:t>
            </a:r>
            <a:r>
              <a:rPr lang="en-US" altLang="zh-TW" sz="2800" dirty="0" smtClean="0"/>
              <a:t>:  Asus, </a:t>
            </a:r>
            <a:r>
              <a:rPr lang="en-US" altLang="zh-TW" sz="2800" dirty="0" err="1" smtClean="0"/>
              <a:t>acer</a:t>
            </a:r>
            <a:r>
              <a:rPr lang="en-US" altLang="zh-TW" sz="2800" dirty="0" smtClean="0"/>
              <a:t>,  HTC, ……..</a:t>
            </a:r>
            <a:r>
              <a:rPr lang="zh-TW" altLang="en-US" sz="2800" dirty="0" smtClean="0"/>
              <a:t>捷安特</a:t>
            </a:r>
            <a:r>
              <a:rPr lang="en-US" altLang="zh-TW" sz="2800" dirty="0" smtClean="0"/>
              <a:t>……..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Q: </a:t>
            </a:r>
            <a:r>
              <a:rPr lang="zh-TW" altLang="en-US" sz="4400" dirty="0" smtClean="0"/>
              <a:t>小米品牌勝過三星</a:t>
            </a:r>
            <a:r>
              <a:rPr lang="en-US" altLang="zh-TW" sz="4400" dirty="0" smtClean="0"/>
              <a:t>!?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2636912"/>
            <a:ext cx="7772400" cy="3960440"/>
          </a:xfrm>
        </p:spPr>
        <p:txBody>
          <a:bodyPr>
            <a:noAutofit/>
          </a:bodyPr>
          <a:lstStyle/>
          <a:p>
            <a:r>
              <a:rPr lang="en-US" altLang="zh-TW" sz="2400" dirty="0" err="1" smtClean="0"/>
              <a:t>Ans</a:t>
            </a:r>
            <a:r>
              <a:rPr lang="en-US" altLang="zh-TW" sz="2400" dirty="0" smtClean="0"/>
              <a:t>:  </a:t>
            </a:r>
            <a:r>
              <a:rPr lang="zh-TW" altLang="en-US" sz="2400" dirty="0" smtClean="0"/>
              <a:t>比較項目</a:t>
            </a:r>
            <a:r>
              <a:rPr lang="en-US" altLang="zh-TW" sz="2400" dirty="0" smtClean="0"/>
              <a:t>: </a:t>
            </a:r>
          </a:p>
          <a:p>
            <a:r>
              <a:rPr lang="en-US" altLang="zh-TW" sz="2400" dirty="0" smtClean="0"/>
              <a:t>       (1) </a:t>
            </a:r>
            <a:r>
              <a:rPr lang="zh-TW" altLang="en-US" sz="2400" dirty="0" smtClean="0"/>
              <a:t>網路口碑 </a:t>
            </a:r>
            <a:r>
              <a:rPr lang="en-US" altLang="zh-TW" sz="2400" dirty="0" err="1" smtClean="0"/>
              <a:t>vs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傳統通路  </a:t>
            </a:r>
            <a:r>
              <a:rPr lang="en-US" altLang="zh-TW" sz="2400" dirty="0" smtClean="0"/>
              <a:t>(43</a:t>
            </a:r>
            <a:r>
              <a:rPr lang="zh-TW" altLang="en-US" sz="2400" dirty="0" smtClean="0"/>
              <a:t>億 </a:t>
            </a:r>
            <a:r>
              <a:rPr lang="en-US" altLang="zh-TW" sz="2400" dirty="0" err="1" smtClean="0"/>
              <a:t>vs</a:t>
            </a:r>
            <a:r>
              <a:rPr lang="en-US" altLang="zh-TW" sz="2400" dirty="0" smtClean="0"/>
              <a:t> 1200</a:t>
            </a:r>
            <a:r>
              <a:rPr lang="zh-TW" altLang="en-US" sz="2400" dirty="0" smtClean="0"/>
              <a:t> 億</a:t>
            </a:r>
            <a:r>
              <a:rPr lang="en-US" altLang="zh-TW" sz="2400" dirty="0" smtClean="0"/>
              <a:t>)</a:t>
            </a:r>
          </a:p>
          <a:p>
            <a:r>
              <a:rPr lang="en-US" altLang="zh-TW" sz="2400" dirty="0" smtClean="0"/>
              <a:t>        (2) </a:t>
            </a:r>
            <a:r>
              <a:rPr lang="zh-TW" altLang="en-US" sz="2400" dirty="0" smtClean="0"/>
              <a:t>單向銷售 </a:t>
            </a:r>
            <a:r>
              <a:rPr lang="en-US" altLang="zh-TW" sz="2400" dirty="0" err="1" smtClean="0"/>
              <a:t>vs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經營 論壇與社群</a:t>
            </a:r>
            <a:endParaRPr lang="en-US" altLang="zh-TW" sz="2400" dirty="0" smtClean="0"/>
          </a:p>
          <a:p>
            <a:r>
              <a:rPr lang="en-US" altLang="zh-TW" sz="2400" dirty="0" smtClean="0"/>
              <a:t>        (3) </a:t>
            </a:r>
            <a:r>
              <a:rPr lang="zh-TW" altLang="en-US" sz="2400" dirty="0" smtClean="0"/>
              <a:t>實體店面  </a:t>
            </a:r>
            <a:r>
              <a:rPr lang="en-US" altLang="zh-TW" sz="2400" dirty="0" err="1" smtClean="0"/>
              <a:t>vs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網路銷售</a:t>
            </a:r>
            <a:endParaRPr lang="en-US" altLang="zh-TW" sz="2400" dirty="0" smtClean="0"/>
          </a:p>
          <a:p>
            <a:r>
              <a:rPr lang="en-US" altLang="zh-TW" sz="2400" dirty="0" smtClean="0"/>
              <a:t>       (4) </a:t>
            </a:r>
            <a:r>
              <a:rPr lang="zh-TW" altLang="en-US" sz="2400" dirty="0" smtClean="0"/>
              <a:t>機海策略  </a:t>
            </a:r>
            <a:r>
              <a:rPr lang="en-US" altLang="zh-TW" sz="2400" dirty="0" err="1" smtClean="0"/>
              <a:t>vs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單打策略</a:t>
            </a:r>
            <a:endParaRPr lang="en-US" altLang="zh-TW" sz="2400" dirty="0" smtClean="0"/>
          </a:p>
          <a:p>
            <a:r>
              <a:rPr lang="en-US" altLang="zh-TW" sz="2400" dirty="0" smtClean="0"/>
              <a:t>        (5)</a:t>
            </a:r>
            <a:r>
              <a:rPr lang="zh-TW" altLang="en-US" sz="2400" dirty="0" smtClean="0"/>
              <a:t>高價 </a:t>
            </a:r>
            <a:r>
              <a:rPr lang="en-US" altLang="zh-TW" sz="2400" dirty="0" err="1" smtClean="0"/>
              <a:t>vs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中低價</a:t>
            </a:r>
            <a:endParaRPr lang="en-US" altLang="zh-TW" sz="2400" dirty="0" smtClean="0"/>
          </a:p>
          <a:p>
            <a:r>
              <a:rPr lang="en-US" altLang="zh-TW" sz="2400" dirty="0" smtClean="0"/>
              <a:t>      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Q :</a:t>
            </a:r>
            <a:r>
              <a:rPr lang="zh-TW" altLang="en-US" sz="3600" dirty="0" smtClean="0"/>
              <a:t>品牌價值</a:t>
            </a:r>
            <a:r>
              <a:rPr lang="en-US" altLang="zh-TW" sz="3600" dirty="0" smtClean="0"/>
              <a:t>?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66855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3200" dirty="0" smtClean="0"/>
              <a:t>品牌忠誠度</a:t>
            </a:r>
            <a:endParaRPr lang="en-US" altLang="zh-TW" sz="3200" dirty="0" smtClean="0"/>
          </a:p>
          <a:p>
            <a:pPr marL="457200" indent="-457200">
              <a:buAutoNum type="arabicPeriod"/>
            </a:pPr>
            <a:r>
              <a:rPr lang="zh-TW" altLang="en-US" sz="3200" dirty="0" smtClean="0"/>
              <a:t>品牌辨識</a:t>
            </a:r>
            <a:endParaRPr lang="en-US" altLang="zh-TW" sz="3200" dirty="0" smtClean="0"/>
          </a:p>
          <a:p>
            <a:pPr marL="457200" indent="-457200">
              <a:buAutoNum type="arabicPeriod"/>
            </a:pPr>
            <a:r>
              <a:rPr lang="zh-TW" altLang="en-US" sz="3200" dirty="0" smtClean="0"/>
              <a:t>定位</a:t>
            </a:r>
            <a:r>
              <a:rPr lang="en-US" altLang="zh-TW" sz="3200" dirty="0" smtClean="0"/>
              <a:t>?</a:t>
            </a:r>
          </a:p>
          <a:p>
            <a:pPr marL="457200" indent="-457200">
              <a:buAutoNum type="arabicPeriod"/>
            </a:pPr>
            <a:r>
              <a:rPr lang="zh-TW" altLang="en-US" sz="3200" dirty="0" smtClean="0"/>
              <a:t>資產 </a:t>
            </a:r>
            <a:r>
              <a:rPr lang="en-US" altLang="zh-TW" sz="3200" dirty="0" smtClean="0"/>
              <a:t>or </a:t>
            </a:r>
            <a:r>
              <a:rPr lang="zh-TW" altLang="en-US" sz="3200" dirty="0" smtClean="0"/>
              <a:t>負債</a:t>
            </a:r>
            <a:endParaRPr lang="en-US" altLang="zh-TW" sz="3200" dirty="0" smtClean="0"/>
          </a:p>
          <a:p>
            <a:pPr marL="457200" indent="-457200">
              <a:buAutoNum type="arabicPeriod"/>
            </a:pPr>
            <a:endParaRPr lang="en-US" altLang="zh-TW" dirty="0" smtClean="0"/>
          </a:p>
          <a:p>
            <a:pPr marL="457200" indent="-457200">
              <a:buAutoNum type="arabicPeriod"/>
            </a:pP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 :</a:t>
            </a:r>
            <a:r>
              <a:rPr lang="zh-TW" altLang="en-US" dirty="0" smtClean="0"/>
              <a:t> </a:t>
            </a:r>
            <a:r>
              <a:rPr lang="zh-TW" altLang="en-US" sz="4400" dirty="0" smtClean="0"/>
              <a:t>產品保證應注意甚麼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zh-TW" altLang="en-US" sz="2800" dirty="0" smtClean="0"/>
              <a:t>保證期間與範圍 </a:t>
            </a:r>
            <a:endParaRPr lang="en-US" altLang="zh-TW" sz="2800" dirty="0" smtClean="0"/>
          </a:p>
          <a:p>
            <a:pPr marL="514350" indent="-514350">
              <a:buAutoNum type="arabicPeriod"/>
            </a:pPr>
            <a:r>
              <a:rPr lang="zh-TW" altLang="en-US" sz="2800" dirty="0" smtClean="0"/>
              <a:t>終身保固</a:t>
            </a:r>
            <a:r>
              <a:rPr lang="en-US" altLang="zh-TW" sz="2800" dirty="0" smtClean="0"/>
              <a:t>…..</a:t>
            </a:r>
          </a:p>
          <a:p>
            <a:pPr marL="514350" indent="-514350">
              <a:buAutoNum type="arabicPeriod"/>
            </a:pPr>
            <a:r>
              <a:rPr lang="zh-TW" altLang="en-US" sz="2800" dirty="0" smtClean="0"/>
              <a:t>代言的力量不可小墟</a:t>
            </a:r>
            <a:endParaRPr lang="en-US" altLang="zh-TW" sz="2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Q: </a:t>
            </a:r>
            <a:r>
              <a:rPr lang="zh-TW" altLang="en-US" sz="4000" dirty="0" smtClean="0"/>
              <a:t>產品如何成功</a:t>
            </a:r>
            <a:r>
              <a:rPr lang="en-US" altLang="zh-TW" sz="4000" dirty="0" smtClean="0"/>
              <a:t>?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02859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zh-TW" altLang="en-US" sz="2800" dirty="0" smtClean="0"/>
              <a:t>價值大於價格</a:t>
            </a:r>
            <a:r>
              <a:rPr lang="en-US" altLang="zh-TW" sz="2800" dirty="0" smtClean="0"/>
              <a:t>?!</a:t>
            </a:r>
          </a:p>
          <a:p>
            <a:pPr marL="514350" indent="-514350">
              <a:buAutoNum type="arabicPeriod"/>
            </a:pPr>
            <a:r>
              <a:rPr lang="zh-TW" altLang="en-US" sz="2800" dirty="0" smtClean="0"/>
              <a:t>軟體 與心靈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心理價值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大於硬體價值的重要性</a:t>
            </a:r>
            <a:endParaRPr lang="en-US" altLang="zh-TW" sz="2800" dirty="0" smtClean="0"/>
          </a:p>
          <a:p>
            <a:pPr marL="514350" indent="-514350">
              <a:buAutoNum type="arabicPeriod"/>
            </a:pPr>
            <a:r>
              <a:rPr lang="zh-TW" altLang="en-US" sz="2800" dirty="0" smtClean="0"/>
              <a:t>契合需求 及 發掘潛在需求的重要性</a:t>
            </a:r>
            <a:endParaRPr lang="en-US" altLang="zh-TW" sz="2800" dirty="0" smtClean="0"/>
          </a:p>
          <a:p>
            <a:pPr marL="514350" indent="-514350">
              <a:buAutoNum type="arabicPeriod"/>
            </a:pPr>
            <a:r>
              <a:rPr lang="zh-TW" altLang="en-US" sz="2800" smtClean="0"/>
              <a:t>關係行銷的重要性</a:t>
            </a:r>
            <a:endParaRPr lang="en-US" altLang="zh-TW" sz="2800" dirty="0" smtClean="0"/>
          </a:p>
          <a:p>
            <a:pPr marL="514350" indent="-514350">
              <a:buAutoNum type="arabicPeriod"/>
            </a:pPr>
            <a:endParaRPr lang="zh-TW" alt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104152"/>
          </a:xfrm>
        </p:spPr>
        <p:txBody>
          <a:bodyPr/>
          <a:lstStyle/>
          <a:p>
            <a:r>
              <a:rPr lang="en-US" altLang="zh-TW" sz="4800" dirty="0" smtClean="0"/>
              <a:t>Q:</a:t>
            </a:r>
            <a:r>
              <a:rPr lang="zh-TW" altLang="en-US" sz="4800" dirty="0" smtClean="0"/>
              <a:t> 定位訴求 </a:t>
            </a:r>
            <a:r>
              <a:rPr lang="en-US" altLang="zh-TW" sz="4800" dirty="0" smtClean="0"/>
              <a:t>&amp;</a:t>
            </a:r>
            <a:r>
              <a:rPr lang="zh-TW" altLang="en-US" sz="4800" dirty="0" smtClean="0"/>
              <a:t>方式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2564904"/>
            <a:ext cx="7772400" cy="429309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800" dirty="0" err="1" smtClean="0"/>
              <a:t>Ans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要先判斷 目標消費者的購買動機 再決定自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    </a:t>
            </a:r>
            <a:r>
              <a:rPr lang="zh-TW" altLang="en-US" sz="2800" dirty="0" smtClean="0"/>
              <a:t>己的定位要如何包裝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       </a:t>
            </a:r>
            <a:r>
              <a:rPr lang="zh-TW" altLang="en-US" sz="2800" dirty="0" smtClean="0"/>
              <a:t>定位訴求  四種方式</a:t>
            </a:r>
            <a:r>
              <a:rPr lang="en-US" altLang="zh-TW" sz="2800" dirty="0" smtClean="0"/>
              <a:t>:</a:t>
            </a:r>
          </a:p>
          <a:p>
            <a:r>
              <a:rPr lang="en-US" altLang="zh-TW" sz="2800" dirty="0" smtClean="0"/>
              <a:t>    (1)</a:t>
            </a:r>
            <a:r>
              <a:rPr lang="zh-TW" altLang="en-US" sz="2800" dirty="0" smtClean="0"/>
              <a:t>第一類訴求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感性價值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不須強調商品本身的</a:t>
            </a:r>
            <a:endParaRPr lang="en-US" altLang="zh-TW" sz="2800" dirty="0" smtClean="0"/>
          </a:p>
          <a:p>
            <a:r>
              <a:rPr lang="en-US" altLang="zh-TW" sz="2800" dirty="0" smtClean="0"/>
              <a:t>    </a:t>
            </a:r>
            <a:r>
              <a:rPr lang="zh-TW" altLang="en-US" sz="2800" dirty="0" smtClean="0"/>
              <a:t>特點 也不要強調價格的誘因  重點打動消費者</a:t>
            </a:r>
            <a:endParaRPr lang="en-US" altLang="zh-TW" sz="2800" dirty="0" smtClean="0"/>
          </a:p>
          <a:p>
            <a:r>
              <a:rPr lang="en-US" altLang="zh-TW" sz="2800" dirty="0" smtClean="0"/>
              <a:t>    </a:t>
            </a:r>
            <a:r>
              <a:rPr lang="zh-TW" altLang="en-US" sz="2800" dirty="0" smtClean="0"/>
              <a:t>的心理訴求 </a:t>
            </a:r>
            <a:r>
              <a:rPr lang="en-US" altLang="zh-TW" sz="2800" dirty="0" smtClean="0"/>
              <a:t>Ex:</a:t>
            </a:r>
            <a:r>
              <a:rPr lang="zh-TW" altLang="en-US" sz="2800" dirty="0" smtClean="0"/>
              <a:t>奢侈品或領導品牌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    (2)</a:t>
            </a:r>
            <a:r>
              <a:rPr lang="zh-TW" altLang="en-US" sz="2800" dirty="0" smtClean="0"/>
              <a:t>第二類訴求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理性價值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重視商品的實質價值的呈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</a:t>
            </a:r>
            <a:r>
              <a:rPr lang="zh-TW" altLang="en-US" sz="2800" dirty="0" smtClean="0"/>
              <a:t>現</a:t>
            </a:r>
            <a:r>
              <a:rPr lang="en-US" altLang="zh-TW" sz="2800" dirty="0" smtClean="0"/>
              <a:t>) </a:t>
            </a:r>
            <a:r>
              <a:rPr lang="zh-TW" altLang="en-US" sz="2800" dirty="0" smtClean="0"/>
              <a:t>強調商品力</a:t>
            </a:r>
            <a:r>
              <a:rPr lang="en-US" altLang="zh-TW" sz="2800" dirty="0" smtClean="0"/>
              <a:t>  Ex: 3C </a:t>
            </a:r>
            <a:r>
              <a:rPr lang="zh-TW" altLang="en-US" sz="2800" dirty="0" smtClean="0"/>
              <a:t>產品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Q:</a:t>
            </a:r>
            <a:r>
              <a:rPr lang="zh-TW" altLang="en-US" sz="4400" dirty="0" smtClean="0"/>
              <a:t> 定位訴求 </a:t>
            </a:r>
            <a:r>
              <a:rPr lang="en-US" altLang="zh-TW" sz="4400" dirty="0" smtClean="0"/>
              <a:t>&amp;</a:t>
            </a:r>
            <a:r>
              <a:rPr lang="zh-TW" altLang="en-US" sz="4400" dirty="0" smtClean="0"/>
              <a:t>方式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04656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sz="2800" dirty="0" smtClean="0"/>
              <a:t>((</a:t>
            </a:r>
            <a:r>
              <a:rPr lang="en-US" altLang="zh-TW" sz="11200" dirty="0" smtClean="0"/>
              <a:t>3)</a:t>
            </a:r>
            <a:r>
              <a:rPr lang="zh-TW" altLang="en-US" sz="11200" dirty="0" smtClean="0"/>
              <a:t>第三類 訴求</a:t>
            </a:r>
            <a:r>
              <a:rPr lang="en-US" altLang="zh-TW" sz="11200" dirty="0" smtClean="0"/>
              <a:t>: </a:t>
            </a:r>
            <a:r>
              <a:rPr lang="zh-TW" altLang="en-US" sz="11200" dirty="0" smtClean="0"/>
              <a:t>理性價格  </a:t>
            </a:r>
            <a:r>
              <a:rPr lang="en-US" altLang="zh-TW" sz="11200" dirty="0" smtClean="0"/>
              <a:t>(</a:t>
            </a:r>
            <a:r>
              <a:rPr lang="zh-TW" altLang="en-US" sz="11200" dirty="0" smtClean="0"/>
              <a:t>強調價格的重要性 不</a:t>
            </a:r>
            <a:endParaRPr lang="en-US" altLang="zh-TW" sz="11200" dirty="0" smtClean="0"/>
          </a:p>
          <a:p>
            <a:r>
              <a:rPr lang="en-US" altLang="zh-TW" sz="11200" dirty="0" smtClean="0"/>
              <a:t>           </a:t>
            </a:r>
            <a:r>
              <a:rPr lang="zh-TW" altLang="en-US" sz="11200" dirty="0" smtClean="0"/>
              <a:t>過要先判斷 目標消費者 對低價的態度</a:t>
            </a:r>
            <a:r>
              <a:rPr lang="en-US" altLang="zh-TW" sz="11200" dirty="0" smtClean="0"/>
              <a:t>) </a:t>
            </a:r>
          </a:p>
          <a:p>
            <a:r>
              <a:rPr lang="en-US" altLang="zh-TW" sz="11200" dirty="0" smtClean="0"/>
              <a:t>        Ex: </a:t>
            </a:r>
            <a:r>
              <a:rPr lang="zh-TW" altLang="en-US" sz="11200" dirty="0" smtClean="0"/>
              <a:t>全聯福利中心</a:t>
            </a:r>
            <a:endParaRPr lang="en-US" altLang="zh-TW" sz="11200" dirty="0" smtClean="0"/>
          </a:p>
          <a:p>
            <a:endParaRPr lang="en-US" altLang="zh-TW" sz="11200" dirty="0" smtClean="0"/>
          </a:p>
          <a:p>
            <a:r>
              <a:rPr lang="en-US" altLang="zh-TW" sz="11200" dirty="0" smtClean="0"/>
              <a:t>(4)</a:t>
            </a:r>
            <a:r>
              <a:rPr lang="zh-TW" altLang="en-US" sz="11200" dirty="0" smtClean="0"/>
              <a:t>第四類 訴求</a:t>
            </a:r>
            <a:r>
              <a:rPr lang="en-US" altLang="zh-TW" sz="11200" dirty="0" smtClean="0"/>
              <a:t>:  </a:t>
            </a:r>
            <a:r>
              <a:rPr lang="zh-TW" altLang="en-US" sz="11200" dirty="0" smtClean="0"/>
              <a:t>感性價格</a:t>
            </a:r>
            <a:r>
              <a:rPr lang="en-US" altLang="zh-TW" sz="11200" dirty="0" smtClean="0"/>
              <a:t> (</a:t>
            </a:r>
            <a:r>
              <a:rPr lang="zh-TW" altLang="en-US" sz="11200" dirty="0" smtClean="0"/>
              <a:t>去除購買者對低價商</a:t>
            </a:r>
            <a:endParaRPr lang="en-US" altLang="zh-TW" sz="11200" dirty="0" smtClean="0"/>
          </a:p>
          <a:p>
            <a:r>
              <a:rPr lang="en-US" altLang="zh-TW" sz="11200" dirty="0" smtClean="0"/>
              <a:t>       </a:t>
            </a:r>
            <a:r>
              <a:rPr lang="zh-TW" altLang="en-US" sz="11200" dirty="0" smtClean="0"/>
              <a:t>品決策有疑慮時 </a:t>
            </a:r>
            <a:r>
              <a:rPr lang="en-US" altLang="zh-TW" sz="11200" dirty="0" smtClean="0"/>
              <a:t>)</a:t>
            </a:r>
            <a:r>
              <a:rPr lang="zh-TW" altLang="en-US" sz="11200" dirty="0" smtClean="0"/>
              <a:t>   譬如</a:t>
            </a:r>
            <a:r>
              <a:rPr lang="en-US" altLang="zh-TW" sz="11200" dirty="0" smtClean="0"/>
              <a:t>: </a:t>
            </a:r>
            <a:r>
              <a:rPr lang="zh-TW" altLang="en-US" sz="11200" dirty="0" smtClean="0"/>
              <a:t>物超所值</a:t>
            </a:r>
            <a:r>
              <a:rPr lang="en-US" altLang="zh-TW" sz="11200" dirty="0" smtClean="0"/>
              <a:t>….</a:t>
            </a:r>
            <a:r>
              <a:rPr lang="zh-TW" altLang="en-US" sz="11200" dirty="0" smtClean="0"/>
              <a:t>等口號 </a:t>
            </a:r>
            <a:endParaRPr lang="en-US" altLang="zh-TW" sz="11200" dirty="0" smtClean="0"/>
          </a:p>
          <a:p>
            <a:r>
              <a:rPr lang="en-US" altLang="zh-TW" sz="11200" dirty="0" smtClean="0"/>
              <a:t>    Ex: </a:t>
            </a:r>
            <a:r>
              <a:rPr lang="zh-TW" altLang="en-US" sz="11200" dirty="0" smtClean="0"/>
              <a:t>服飾  包包</a:t>
            </a:r>
            <a:endParaRPr lang="en-US" altLang="zh-TW" sz="11200" dirty="0" smtClean="0"/>
          </a:p>
          <a:p>
            <a:r>
              <a:rPr lang="en-US" altLang="zh-TW" sz="11200" dirty="0" smtClean="0"/>
              <a:t>                      </a:t>
            </a:r>
          </a:p>
          <a:p>
            <a:r>
              <a:rPr lang="en-US" altLang="zh-TW" sz="11200" dirty="0" smtClean="0"/>
              <a:t> </a:t>
            </a:r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zh-TW" alt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Q: </a:t>
            </a:r>
            <a:r>
              <a:rPr lang="zh-TW" altLang="en-US" sz="4400" dirty="0" smtClean="0"/>
              <a:t>團隊合作的訴求比較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        </a:t>
            </a:r>
            <a:r>
              <a:rPr lang="zh-TW" altLang="en-US" sz="4400" dirty="0" smtClean="0"/>
              <a:t>有向心力與榮譽感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err="1" smtClean="0"/>
              <a:t>Ans</a:t>
            </a:r>
            <a:r>
              <a:rPr lang="en-US" altLang="zh-TW" sz="3200" dirty="0" smtClean="0"/>
              <a:t>:  </a:t>
            </a:r>
            <a:r>
              <a:rPr lang="zh-TW" altLang="en-US" sz="3200" dirty="0" smtClean="0"/>
              <a:t>有人說 個人英雄主義的文化</a:t>
            </a:r>
            <a:endParaRPr lang="en-US" altLang="zh-TW" sz="3200" dirty="0" smtClean="0"/>
          </a:p>
          <a:p>
            <a:r>
              <a:rPr lang="en-US" altLang="zh-TW" sz="3200" dirty="0" smtClean="0"/>
              <a:t>             </a:t>
            </a:r>
            <a:r>
              <a:rPr lang="zh-TW" altLang="en-US" sz="3200" dirty="0" smtClean="0"/>
              <a:t>員工向心力較差  忠誠度較低</a:t>
            </a:r>
            <a:r>
              <a:rPr lang="en-US" altLang="zh-TW" sz="3200" dirty="0" smtClean="0"/>
              <a:t>…?</a:t>
            </a:r>
            <a:r>
              <a:rPr lang="zh-TW" altLang="en-US" sz="3200" dirty="0" smtClean="0"/>
              <a:t> </a:t>
            </a:r>
            <a:endParaRPr lang="zh-TW" alt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 </a:t>
            </a:r>
            <a:r>
              <a:rPr lang="zh-TW" altLang="en-US" sz="4400" dirty="0" smtClean="0"/>
              <a:t>個案</a:t>
            </a:r>
            <a:r>
              <a:rPr lang="en-US" altLang="zh-TW" sz="4400" dirty="0" smtClean="0"/>
              <a:t>: </a:t>
            </a:r>
            <a:r>
              <a:rPr lang="zh-TW" altLang="en-US" sz="4400" dirty="0" smtClean="0"/>
              <a:t>當迴轉壽司不再迴轉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028592"/>
          </a:xfrm>
        </p:spPr>
        <p:txBody>
          <a:bodyPr/>
          <a:lstStyle/>
          <a:p>
            <a:r>
              <a:rPr lang="en-US" altLang="zh-TW" dirty="0" err="1" smtClean="0"/>
              <a:t>Ans</a:t>
            </a:r>
            <a:r>
              <a:rPr lang="en-US" altLang="zh-TW" dirty="0" smtClean="0"/>
              <a:t>:  </a:t>
            </a:r>
            <a:r>
              <a:rPr lang="zh-TW" altLang="en-US" sz="3200" dirty="0" smtClean="0"/>
              <a:t>因為  自動點餐系統 之優點</a:t>
            </a:r>
            <a:endParaRPr lang="en-US" altLang="zh-TW" sz="3200" dirty="0" smtClean="0"/>
          </a:p>
          <a:p>
            <a:r>
              <a:rPr lang="en-US" altLang="zh-TW" sz="3200" dirty="0" smtClean="0"/>
              <a:t>       (1) </a:t>
            </a:r>
            <a:r>
              <a:rPr lang="zh-TW" altLang="en-US" sz="3200" dirty="0" smtClean="0"/>
              <a:t>精簡食材  降低人事成本 </a:t>
            </a:r>
            <a:r>
              <a:rPr lang="en-US" altLang="zh-TW" sz="3200" dirty="0" smtClean="0"/>
              <a:t>&amp;</a:t>
            </a:r>
            <a:r>
              <a:rPr lang="zh-TW" altLang="en-US" sz="3200" dirty="0" smtClean="0"/>
              <a:t> 提高翻桌</a:t>
            </a:r>
            <a:endParaRPr lang="en-US" altLang="zh-TW" sz="3200" dirty="0" smtClean="0"/>
          </a:p>
          <a:p>
            <a:r>
              <a:rPr lang="en-US" altLang="zh-TW" sz="3200" dirty="0" smtClean="0"/>
              <a:t>          </a:t>
            </a:r>
            <a:r>
              <a:rPr lang="zh-TW" altLang="en-US" sz="3200" dirty="0" smtClean="0"/>
              <a:t>率</a:t>
            </a:r>
            <a:endParaRPr lang="en-US" altLang="zh-TW" sz="3200" dirty="0" smtClean="0"/>
          </a:p>
          <a:p>
            <a:r>
              <a:rPr lang="en-US" altLang="zh-TW" sz="3200" dirty="0" smtClean="0"/>
              <a:t>       (2) </a:t>
            </a:r>
            <a:r>
              <a:rPr lang="zh-TW" altLang="en-US" sz="3200" dirty="0" smtClean="0"/>
              <a:t>降低 服務過程的錯誤率</a:t>
            </a:r>
            <a:endParaRPr lang="en-US" altLang="zh-TW" sz="3200" dirty="0" smtClean="0"/>
          </a:p>
          <a:p>
            <a:r>
              <a:rPr lang="en-US" altLang="zh-TW" sz="3200" dirty="0" smtClean="0"/>
              <a:t>      </a:t>
            </a:r>
          </a:p>
          <a:p>
            <a:endParaRPr lang="zh-TW" alt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dirty="0" smtClean="0"/>
              <a:t>  </a:t>
            </a:r>
            <a:r>
              <a:rPr altLang="zh-TW" sz="3200" dirty="0" smtClean="0"/>
              <a:t>Q1: </a:t>
            </a:r>
            <a:r>
              <a:rPr lang="zh-TW" altLang="en-US" sz="3200" dirty="0" smtClean="0"/>
              <a:t>為什麼手機市場每年可以容納數百萬</a:t>
            </a:r>
            <a:r>
              <a:rPr altLang="zh-TW" sz="3200" dirty="0" smtClean="0"/>
              <a:t/>
            </a:r>
            <a:br>
              <a:rPr altLang="zh-TW" sz="3200" dirty="0" smtClean="0"/>
            </a:br>
            <a:r>
              <a:rPr altLang="zh-TW" sz="3200" dirty="0" smtClean="0"/>
              <a:t>            </a:t>
            </a:r>
            <a:r>
              <a:rPr lang="zh-TW" altLang="en-US" sz="3200" dirty="0" smtClean="0"/>
              <a:t>新手機</a:t>
            </a:r>
            <a:r>
              <a:rPr altLang="zh-TW" sz="3200" dirty="0" smtClean="0"/>
              <a:t>?</a:t>
            </a:r>
            <a:endParaRPr lang="zh-TW" altLang="en-US" sz="3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571744"/>
            <a:ext cx="7772400" cy="3929090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Ans</a:t>
            </a:r>
            <a:r>
              <a:rPr lang="en-US" altLang="zh-TW" dirty="0" smtClean="0"/>
              <a:t>: (1)2012</a:t>
            </a:r>
            <a:r>
              <a:rPr lang="zh-TW" altLang="en-US" dirty="0" smtClean="0"/>
              <a:t>年 全球手機市場銷售量 達到</a:t>
            </a:r>
            <a:r>
              <a:rPr lang="en-US" altLang="zh-TW" dirty="0" smtClean="0"/>
              <a:t>:17.46</a:t>
            </a:r>
            <a:r>
              <a:rPr lang="zh-TW" altLang="en-US" dirty="0" smtClean="0"/>
              <a:t>億支</a:t>
            </a:r>
            <a:endParaRPr lang="en-US" altLang="zh-TW" dirty="0" smtClean="0"/>
          </a:p>
          <a:p>
            <a:r>
              <a:rPr lang="en-US" altLang="zh-TW" dirty="0" smtClean="0"/>
              <a:t>          (2)  </a:t>
            </a:r>
            <a:r>
              <a:rPr lang="zh-TW" altLang="en-US" dirty="0" smtClean="0"/>
              <a:t>區隔手機市場的變數 不一定都是人口統計變數</a:t>
            </a:r>
            <a:r>
              <a:rPr lang="en-US" altLang="zh-TW" dirty="0" smtClean="0"/>
              <a:t>, </a:t>
            </a:r>
            <a:r>
              <a:rPr lang="zh-TW" altLang="en-US" dirty="0" smtClean="0"/>
              <a:t>因為</a:t>
            </a:r>
            <a:endParaRPr lang="en-US" altLang="zh-TW" dirty="0" smtClean="0"/>
          </a:p>
          <a:p>
            <a:r>
              <a:rPr lang="en-US" altLang="zh-TW" dirty="0" smtClean="0"/>
              <a:t>          </a:t>
            </a:r>
            <a:r>
              <a:rPr lang="zh-TW" altLang="en-US" dirty="0" smtClean="0"/>
              <a:t>高價手機購買者不一定是 高所得者</a:t>
            </a:r>
            <a:r>
              <a:rPr lang="en-US" altLang="zh-TW" dirty="0" smtClean="0"/>
              <a:t>; </a:t>
            </a:r>
            <a:r>
              <a:rPr lang="zh-TW" altLang="en-US" dirty="0" smtClean="0"/>
              <a:t>反而是 年輕追求時</a:t>
            </a:r>
            <a:endParaRPr lang="en-US" altLang="zh-TW" dirty="0" smtClean="0"/>
          </a:p>
          <a:p>
            <a:r>
              <a:rPr lang="en-US" altLang="zh-TW" dirty="0" smtClean="0"/>
              <a:t>              </a:t>
            </a:r>
            <a:r>
              <a:rPr lang="zh-TW" altLang="en-US" dirty="0" smtClean="0"/>
              <a:t>尚者</a:t>
            </a:r>
            <a:r>
              <a:rPr lang="en-US" altLang="zh-TW" dirty="0" smtClean="0"/>
              <a:t>…</a:t>
            </a:r>
          </a:p>
          <a:p>
            <a:r>
              <a:rPr lang="en-US" altLang="zh-TW" dirty="0" smtClean="0"/>
              <a:t>          (3)</a:t>
            </a:r>
            <a:r>
              <a:rPr lang="zh-TW" altLang="en-US" dirty="0" smtClean="0"/>
              <a:t>區隔市場手機的變數 應該用 消費者 產生需求的差</a:t>
            </a:r>
            <a:endParaRPr lang="en-US" altLang="zh-TW" dirty="0" smtClean="0"/>
          </a:p>
          <a:p>
            <a:r>
              <a:rPr lang="en-US" altLang="zh-TW" dirty="0" smtClean="0"/>
              <a:t>             </a:t>
            </a:r>
            <a:r>
              <a:rPr lang="zh-TW" altLang="en-US" dirty="0" smtClean="0"/>
              <a:t>異 </a:t>
            </a:r>
            <a:r>
              <a:rPr lang="en-US" altLang="zh-TW" dirty="0" smtClean="0"/>
              <a:t>:Ex: </a:t>
            </a:r>
            <a:r>
              <a:rPr lang="zh-TW" altLang="en-US" dirty="0" smtClean="0"/>
              <a:t>年齡</a:t>
            </a:r>
            <a:r>
              <a:rPr lang="en-US" altLang="zh-TW" dirty="0" smtClean="0"/>
              <a:t>, </a:t>
            </a:r>
            <a:r>
              <a:rPr lang="zh-TW" altLang="en-US" dirty="0" smtClean="0"/>
              <a:t>職業別</a:t>
            </a:r>
            <a:r>
              <a:rPr lang="en-US" altLang="zh-TW" dirty="0" smtClean="0"/>
              <a:t>, </a:t>
            </a:r>
            <a:r>
              <a:rPr lang="zh-TW" altLang="en-US" dirty="0" smtClean="0"/>
              <a:t>價值觀</a:t>
            </a:r>
            <a:r>
              <a:rPr lang="en-US" altLang="zh-TW" dirty="0" smtClean="0"/>
              <a:t>, </a:t>
            </a:r>
            <a:r>
              <a:rPr lang="zh-TW" altLang="en-US" dirty="0" smtClean="0"/>
              <a:t>使用頻率</a:t>
            </a:r>
            <a:r>
              <a:rPr lang="en-US" altLang="zh-TW" dirty="0" smtClean="0"/>
              <a:t>, </a:t>
            </a:r>
            <a:r>
              <a:rPr lang="zh-TW" altLang="en-US" dirty="0" smtClean="0"/>
              <a:t>使用用途來區分 </a:t>
            </a:r>
            <a:endParaRPr lang="en-US" altLang="zh-TW" dirty="0" smtClean="0"/>
          </a:p>
          <a:p>
            <a:r>
              <a:rPr lang="en-US" altLang="zh-TW" dirty="0" smtClean="0"/>
              <a:t>             </a:t>
            </a:r>
            <a:r>
              <a:rPr lang="zh-TW" altLang="en-US" dirty="0" smtClean="0"/>
              <a:t>譬如</a:t>
            </a:r>
            <a:r>
              <a:rPr lang="en-US" altLang="zh-TW" dirty="0" smtClean="0"/>
              <a:t>: </a:t>
            </a:r>
            <a:r>
              <a:rPr lang="zh-TW" altLang="en-US" dirty="0" smtClean="0"/>
              <a:t>區分為 科技先驅者</a:t>
            </a:r>
            <a:r>
              <a:rPr lang="en-US" altLang="zh-TW" dirty="0" smtClean="0"/>
              <a:t>(Apple); </a:t>
            </a:r>
            <a:r>
              <a:rPr lang="zh-TW" altLang="en-US" dirty="0" smtClean="0"/>
              <a:t>追求時尚者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三星 </a:t>
            </a:r>
            <a:r>
              <a:rPr lang="en-US" altLang="zh-TW" dirty="0" smtClean="0"/>
              <a:t>Note </a:t>
            </a:r>
          </a:p>
          <a:p>
            <a:r>
              <a:rPr lang="en-US" altLang="zh-TW" dirty="0" smtClean="0"/>
              <a:t>               </a:t>
            </a:r>
            <a:r>
              <a:rPr lang="zh-TW" altLang="en-US" dirty="0" smtClean="0"/>
              <a:t>系列</a:t>
            </a:r>
            <a:r>
              <a:rPr lang="en-US" altLang="zh-TW" dirty="0" smtClean="0"/>
              <a:t>);</a:t>
            </a:r>
            <a:r>
              <a:rPr lang="zh-TW" altLang="en-US" dirty="0" smtClean="0"/>
              <a:t>商務處理者</a:t>
            </a:r>
            <a:r>
              <a:rPr lang="en-US" altLang="zh-TW" dirty="0" smtClean="0"/>
              <a:t>;</a:t>
            </a:r>
            <a:r>
              <a:rPr lang="zh-TW" altLang="en-US" dirty="0" smtClean="0"/>
              <a:t>娛樂需求者</a:t>
            </a:r>
            <a:r>
              <a:rPr lang="en-US" altLang="zh-TW" dirty="0" smtClean="0"/>
              <a:t>;</a:t>
            </a:r>
            <a:r>
              <a:rPr lang="zh-TW" altLang="en-US" dirty="0" smtClean="0"/>
              <a:t>平價實用者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影響顧客滿意的因素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第一層</a:t>
            </a:r>
            <a:endParaRPr lang="zh-TW" altLang="en-US" dirty="0"/>
          </a:p>
        </p:txBody>
      </p:sp>
      <p:sp>
        <p:nvSpPr>
          <p:cNvPr id="10243" name="內容版面配置區 4"/>
          <p:cNvSpPr>
            <a:spLocks noGrp="1"/>
          </p:cNvSpPr>
          <p:nvPr>
            <p:ph idx="1"/>
          </p:nvPr>
        </p:nvSpPr>
        <p:spPr>
          <a:xfrm>
            <a:off x="928688" y="1143000"/>
            <a:ext cx="7686675" cy="6543675"/>
          </a:xfrm>
        </p:spPr>
        <p:txBody>
          <a:bodyPr/>
          <a:lstStyle/>
          <a:p>
            <a:r>
              <a:rPr lang="zh-TW" altLang="en-US" dirty="0" smtClean="0"/>
              <a:t>將顧客滿意的影響因素比擬為馬斯洛需求層級理論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提供給顧客最基本的東西</a:t>
            </a:r>
            <a:endParaRPr lang="en-US" altLang="zh-TW" dirty="0" smtClean="0"/>
          </a:p>
          <a:p>
            <a:r>
              <a:rPr lang="zh-TW" altLang="en-US" dirty="0" smtClean="0"/>
              <a:t>主力產品及服務並非關鍵影響因素</a:t>
            </a:r>
            <a:endParaRPr lang="en-US" altLang="zh-TW" dirty="0" smtClean="0"/>
          </a:p>
          <a:p>
            <a:r>
              <a:rPr lang="zh-TW" altLang="en-US" dirty="0" smtClean="0"/>
              <a:t>產品和服務的同質性過高</a:t>
            </a:r>
            <a:endParaRPr lang="en-US" altLang="zh-TW" dirty="0" smtClean="0"/>
          </a:p>
          <a:p>
            <a:r>
              <a:rPr lang="zh-TW" altLang="en-US" dirty="0" smtClean="0"/>
              <a:t>但好的產品和服務絕對是成功要件</a:t>
            </a:r>
            <a:endParaRPr lang="en-US" altLang="zh-TW" dirty="0" smtClean="0"/>
          </a:p>
        </p:txBody>
      </p:sp>
      <p:sp>
        <p:nvSpPr>
          <p:cNvPr id="6" name="等腰三角形 5"/>
          <p:cNvSpPr/>
          <p:nvPr/>
        </p:nvSpPr>
        <p:spPr>
          <a:xfrm>
            <a:off x="4000500" y="2071688"/>
            <a:ext cx="1928813" cy="1428750"/>
          </a:xfrm>
          <a:prstGeom prst="triangle">
            <a:avLst>
              <a:gd name="adj" fmla="val 493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產品或</a:t>
            </a:r>
            <a:endParaRPr lang="en-US" altLang="zh-TW" dirty="0"/>
          </a:p>
          <a:p>
            <a:pPr algn="ctr">
              <a:defRPr/>
            </a:pPr>
            <a:r>
              <a:rPr lang="zh-TW" altLang="en-US" dirty="0"/>
              <a:t>服務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643174" y="1214422"/>
          <a:ext cx="4071941" cy="235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影響顧客滿意的因素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第二層</a:t>
            </a:r>
            <a:endParaRPr lang="zh-TW" altLang="en-US" dirty="0"/>
          </a:p>
        </p:txBody>
      </p:sp>
      <p:sp>
        <p:nvSpPr>
          <p:cNvPr id="11268" name="文字方塊 4"/>
          <p:cNvSpPr txBox="1">
            <a:spLocks noChangeArrowheads="1"/>
          </p:cNvSpPr>
          <p:nvPr/>
        </p:nvSpPr>
        <p:spPr bwMode="auto">
          <a:xfrm>
            <a:off x="6858000" y="1214438"/>
            <a:ext cx="2143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運送系統、帳單、定價政策、保證、排程、抱怨處理及其他加強及支援產品的特點</a:t>
            </a:r>
          </a:p>
        </p:txBody>
      </p:sp>
      <p:sp>
        <p:nvSpPr>
          <p:cNvPr id="11269" name="文字方塊 5"/>
          <p:cNvSpPr txBox="1">
            <a:spLocks noChangeArrowheads="1"/>
          </p:cNvSpPr>
          <p:nvPr/>
        </p:nvSpPr>
        <p:spPr bwMode="auto">
          <a:xfrm>
            <a:off x="1071563" y="4000500"/>
            <a:ext cx="7643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/>
              <a:t>可以利用支援系統為顧客增加價值，例如無條件退貨、</a:t>
            </a:r>
            <a:r>
              <a:rPr lang="en-US" altLang="zh-TW" sz="2800"/>
              <a:t>24</a:t>
            </a:r>
            <a:r>
              <a:rPr lang="zh-TW" altLang="en-US" sz="2800"/>
              <a:t>小時服務、定期保養等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214414" y="2000240"/>
          <a:ext cx="4429131" cy="3286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14414" y="71414"/>
            <a:ext cx="7786742" cy="8477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影響顧客滿意的因素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第三</a:t>
            </a:r>
            <a:r>
              <a:rPr lang="en-US" altLang="zh-TW" dirty="0" smtClean="0"/>
              <a:t>.</a:t>
            </a:r>
            <a:r>
              <a:rPr lang="zh-TW" altLang="en-US" dirty="0" smtClean="0"/>
              <a:t>四層</a:t>
            </a:r>
            <a:endParaRPr lang="zh-TW" altLang="en-US" dirty="0"/>
          </a:p>
        </p:txBody>
      </p:sp>
      <p:sp>
        <p:nvSpPr>
          <p:cNvPr id="12292" name="文字方塊 4"/>
          <p:cNvSpPr txBox="1">
            <a:spLocks noChangeArrowheads="1"/>
          </p:cNvSpPr>
          <p:nvPr/>
        </p:nvSpPr>
        <p:spPr bwMode="auto">
          <a:xfrm>
            <a:off x="5286375" y="2928938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遵守標準程序、準時交付、說到做到、產品本身和過程沒有瑕疵</a:t>
            </a:r>
          </a:p>
        </p:txBody>
      </p:sp>
      <p:sp>
        <p:nvSpPr>
          <p:cNvPr id="12293" name="文字方塊 5"/>
          <p:cNvSpPr txBox="1">
            <a:spLocks noChangeArrowheads="1"/>
          </p:cNvSpPr>
          <p:nvPr/>
        </p:nvSpPr>
        <p:spPr bwMode="auto">
          <a:xfrm>
            <a:off x="5857875" y="1928813"/>
            <a:ext cx="3071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人性化的服務與關注、服務速度、接觸的整體品質、服務和對待客人的方式</a:t>
            </a:r>
          </a:p>
        </p:txBody>
      </p:sp>
      <p:sp>
        <p:nvSpPr>
          <p:cNvPr id="12294" name="文字方塊 6"/>
          <p:cNvSpPr txBox="1">
            <a:spLocks noChangeArrowheads="1"/>
          </p:cNvSpPr>
          <p:nvPr/>
        </p:nvSpPr>
        <p:spPr bwMode="auto">
          <a:xfrm>
            <a:off x="4429125" y="40005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>
                <a:solidFill>
                  <a:srgbClr val="FF0000"/>
                </a:solidFill>
              </a:rPr>
              <a:t>提醒</a:t>
            </a:r>
            <a:r>
              <a:rPr lang="zh-TW" altLang="en-US" sz="2400" b="1"/>
              <a:t>：</a:t>
            </a:r>
            <a:r>
              <a:rPr lang="zh-TW" altLang="en-US" sz="2400"/>
              <a:t>運用科技資訊與顧客互動其實是相當無禮的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800" dirty="0" smtClean="0"/>
              <a:t>影響顧客滿意的因素</a:t>
            </a:r>
            <a:r>
              <a:rPr lang="en-US" altLang="zh-TW" sz="4800" dirty="0" smtClean="0"/>
              <a:t>-</a:t>
            </a:r>
            <a:r>
              <a:rPr lang="zh-TW" altLang="en-US" sz="4800" dirty="0" smtClean="0"/>
              <a:t>第五層</a:t>
            </a:r>
            <a:endParaRPr lang="zh-TW" altLang="en-US" sz="4800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1071538" y="1785926"/>
          <a:ext cx="4429131" cy="3286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文字方塊 5"/>
          <p:cNvSpPr txBox="1">
            <a:spLocks noChangeArrowheads="1"/>
          </p:cNvSpPr>
          <p:nvPr/>
        </p:nvSpPr>
        <p:spPr bwMode="auto">
          <a:xfrm>
            <a:off x="5715000" y="1571625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/>
              <a:t>情感和情緒的交流，亦及顧客的感受感覺的重要性</a:t>
            </a:r>
          </a:p>
        </p:txBody>
      </p:sp>
      <p:sp>
        <p:nvSpPr>
          <p:cNvPr id="13317" name="文字方塊 6"/>
          <p:cNvSpPr txBox="1">
            <a:spLocks noChangeArrowheads="1"/>
          </p:cNvSpPr>
          <p:nvPr/>
        </p:nvSpPr>
        <p:spPr bwMode="auto">
          <a:xfrm>
            <a:off x="4714875" y="3071813"/>
            <a:ext cx="421481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n"/>
            </a:pPr>
            <a:r>
              <a:rPr lang="zh-TW" altLang="en-US" sz="2400"/>
              <a:t>隨著層級提升而增高對顧客的影響力也越重要</a:t>
            </a:r>
            <a:endParaRPr lang="en-US" altLang="zh-TW" sz="2400"/>
          </a:p>
          <a:p>
            <a:pPr>
              <a:buClr>
                <a:schemeClr val="accent1"/>
              </a:buClr>
              <a:buFont typeface="Wingdings" pitchFamily="2" charset="2"/>
              <a:buChar char="n"/>
            </a:pPr>
            <a:r>
              <a:rPr lang="zh-TW" altLang="en-US" sz="2400"/>
              <a:t>進展過程中我們給顧客的價值越來越多</a:t>
            </a:r>
            <a:endParaRPr lang="en-US" altLang="zh-TW" sz="2400"/>
          </a:p>
          <a:p>
            <a:pPr>
              <a:buClr>
                <a:schemeClr val="accent1"/>
              </a:buClr>
              <a:buFont typeface="Wingdings" pitchFamily="2" charset="2"/>
              <a:buChar char="n"/>
            </a:pPr>
            <a:r>
              <a:rPr lang="zh-TW" altLang="en-US" sz="2400"/>
              <a:t>在較高層級上與同業競爭，比起注重在主力產品和處理程序，更能顯出競爭差異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 </a:t>
            </a:r>
            <a:r>
              <a:rPr lang="zh-TW" altLang="en-US" sz="4800" dirty="0" smtClean="0"/>
              <a:t>個案</a:t>
            </a:r>
            <a:r>
              <a:rPr lang="en-US" altLang="zh-TW" sz="4800" dirty="0" smtClean="0"/>
              <a:t>:</a:t>
            </a:r>
            <a:r>
              <a:rPr lang="zh-TW" altLang="en-US" sz="4800" dirty="0" smtClean="0"/>
              <a:t>誰是接班人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15333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  </a:t>
            </a:r>
            <a:r>
              <a:rPr lang="zh-TW" altLang="en-US" sz="2800" dirty="0" smtClean="0"/>
              <a:t>背景</a:t>
            </a:r>
            <a:r>
              <a:rPr lang="en-US" altLang="zh-TW" sz="2800" dirty="0" smtClean="0"/>
              <a:t>:  </a:t>
            </a:r>
            <a:r>
              <a:rPr lang="zh-TW" altLang="en-US" sz="2800" dirty="0" smtClean="0"/>
              <a:t>川普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地產大亨</a:t>
            </a:r>
            <a:r>
              <a:rPr lang="en-US" altLang="zh-TW" sz="2800" dirty="0" smtClean="0"/>
              <a:t>) </a:t>
            </a:r>
            <a:r>
              <a:rPr lang="zh-TW" altLang="en-US" sz="2800" dirty="0" smtClean="0"/>
              <a:t>尋覓接班人 欲透過 分組</a:t>
            </a:r>
            <a:endParaRPr lang="en-US" altLang="zh-TW" sz="2800" dirty="0" smtClean="0"/>
          </a:p>
          <a:p>
            <a:r>
              <a:rPr lang="en-US" altLang="zh-TW" sz="2800" dirty="0" smtClean="0"/>
              <a:t>       </a:t>
            </a:r>
            <a:r>
              <a:rPr lang="zh-TW" altLang="en-US" sz="2800" dirty="0" smtClean="0"/>
              <a:t>行銷 </a:t>
            </a:r>
            <a:r>
              <a:rPr lang="en-US" altLang="zh-TW" sz="2800" dirty="0" smtClean="0"/>
              <a:t>&amp; </a:t>
            </a:r>
            <a:r>
              <a:rPr lang="zh-TW" altLang="en-US" sz="2800" dirty="0" smtClean="0"/>
              <a:t>策略運用 來選擇最適當的接班人</a:t>
            </a:r>
            <a:endParaRPr lang="en-US" altLang="zh-TW" sz="2800" dirty="0" smtClean="0"/>
          </a:p>
          <a:p>
            <a:r>
              <a:rPr lang="en-US" altLang="zh-TW" sz="2800" dirty="0" smtClean="0"/>
              <a:t>    </a:t>
            </a:r>
            <a:r>
              <a:rPr lang="zh-TW" altLang="en-US" sz="2800" dirty="0" smtClean="0"/>
              <a:t>影片衍伸的問題與意涵如下</a:t>
            </a:r>
            <a:r>
              <a:rPr lang="en-US" altLang="zh-TW" sz="2800" dirty="0" smtClean="0"/>
              <a:t>:</a:t>
            </a:r>
          </a:p>
          <a:p>
            <a:r>
              <a:rPr lang="en-US" altLang="zh-TW" sz="2800" dirty="0" smtClean="0"/>
              <a:t>    1. </a:t>
            </a:r>
            <a:r>
              <a:rPr lang="zh-TW" altLang="en-US" sz="2800" dirty="0" smtClean="0"/>
              <a:t>優勝的一方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團隊</a:t>
            </a:r>
            <a:r>
              <a:rPr lang="en-US" altLang="zh-TW" sz="2800" dirty="0" smtClean="0"/>
              <a:t>) </a:t>
            </a:r>
            <a:r>
              <a:rPr lang="zh-TW" altLang="en-US" sz="2800" dirty="0" smtClean="0"/>
              <a:t>其關鍵因素為何</a:t>
            </a:r>
            <a:r>
              <a:rPr lang="en-US" altLang="zh-TW" sz="2800" dirty="0" smtClean="0"/>
              <a:t>?</a:t>
            </a:r>
          </a:p>
          <a:p>
            <a:r>
              <a:rPr lang="en-US" altLang="zh-TW" sz="2800" dirty="0" smtClean="0"/>
              <a:t>    2. </a:t>
            </a:r>
            <a:r>
              <a:rPr lang="zh-TW" altLang="en-US" sz="2800" dirty="0" smtClean="0"/>
              <a:t>失敗的一方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團隊</a:t>
            </a:r>
            <a:r>
              <a:rPr lang="en-US" altLang="zh-TW" sz="2800" dirty="0" smtClean="0"/>
              <a:t>) </a:t>
            </a:r>
            <a:r>
              <a:rPr lang="zh-TW" altLang="en-US" sz="2800" dirty="0" smtClean="0"/>
              <a:t>其關鍵因素為何</a:t>
            </a:r>
            <a:r>
              <a:rPr lang="en-US" altLang="zh-TW" sz="2800" dirty="0" smtClean="0"/>
              <a:t>?</a:t>
            </a:r>
          </a:p>
          <a:p>
            <a:r>
              <a:rPr lang="en-US" altLang="zh-TW" sz="2800" dirty="0" smtClean="0"/>
              <a:t>    3.</a:t>
            </a:r>
            <a:r>
              <a:rPr lang="zh-TW" altLang="en-US" sz="2800" dirty="0" smtClean="0"/>
              <a:t>失敗的一方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團隊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成員中被淘汰的考量因素 </a:t>
            </a:r>
            <a:endParaRPr lang="en-US" altLang="zh-TW" sz="2800" dirty="0" smtClean="0"/>
          </a:p>
          <a:p>
            <a:r>
              <a:rPr lang="en-US" altLang="zh-TW" sz="2800" dirty="0" smtClean="0"/>
              <a:t>       </a:t>
            </a:r>
            <a:r>
              <a:rPr lang="zh-TW" altLang="en-US" sz="2800" dirty="0" smtClean="0"/>
              <a:t>為何</a:t>
            </a:r>
            <a:r>
              <a:rPr lang="en-US" altLang="zh-TW" sz="2800" dirty="0" smtClean="0"/>
              <a:t>?</a:t>
            </a:r>
          </a:p>
          <a:p>
            <a:r>
              <a:rPr lang="en-US" altLang="zh-TW" sz="2800" dirty="0" smtClean="0"/>
              <a:t>    4. </a:t>
            </a:r>
            <a:r>
              <a:rPr lang="zh-TW" altLang="en-US" sz="2800" dirty="0" smtClean="0"/>
              <a:t>你認為接班人的考慮因素為何</a:t>
            </a:r>
            <a:r>
              <a:rPr lang="en-US" altLang="zh-TW" sz="2800" dirty="0" smtClean="0"/>
              <a:t>? </a:t>
            </a:r>
          </a:p>
          <a:p>
            <a:endParaRPr lang="en-US" altLang="zh-TW" sz="2800" dirty="0" smtClean="0"/>
          </a:p>
          <a:p>
            <a:endParaRPr lang="zh-TW" alt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  <a:r>
              <a:rPr lang="zh-TW" altLang="en-US" dirty="0" smtClean="0"/>
              <a:t>個案</a:t>
            </a:r>
            <a:r>
              <a:rPr lang="en-US" altLang="zh-TW" dirty="0" smtClean="0"/>
              <a:t>: </a:t>
            </a:r>
            <a:r>
              <a:rPr lang="zh-TW" altLang="en-US" dirty="0" smtClean="0"/>
              <a:t>誰是 接班人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88457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   </a:t>
            </a:r>
            <a:r>
              <a:rPr lang="zh-TW" altLang="en-US" sz="2800" dirty="0" smtClean="0"/>
              <a:t>背後意涵</a:t>
            </a:r>
            <a:r>
              <a:rPr lang="en-US" altLang="zh-TW" sz="2800" dirty="0" smtClean="0"/>
              <a:t>: (1) </a:t>
            </a:r>
            <a:r>
              <a:rPr lang="zh-TW" altLang="en-US" sz="2800" dirty="0" smtClean="0"/>
              <a:t>商場如戰場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贏者全拿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零和遊戲</a:t>
            </a:r>
            <a:r>
              <a:rPr lang="en-US" altLang="zh-TW" sz="2800" dirty="0" smtClean="0"/>
              <a:t>)</a:t>
            </a:r>
          </a:p>
          <a:p>
            <a:r>
              <a:rPr lang="en-US" altLang="zh-TW" sz="2800" dirty="0" smtClean="0"/>
              <a:t>                     (2)</a:t>
            </a:r>
            <a:r>
              <a:rPr lang="zh-TW" altLang="en-US" sz="2800" dirty="0" smtClean="0"/>
              <a:t> 行銷原理中</a:t>
            </a:r>
            <a:r>
              <a:rPr lang="en-US" altLang="zh-TW" sz="2800" dirty="0" smtClean="0"/>
              <a:t>STP</a:t>
            </a:r>
            <a:r>
              <a:rPr lang="zh-TW" altLang="en-US" sz="2800" dirty="0" smtClean="0"/>
              <a:t>的重要性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            (3)</a:t>
            </a:r>
            <a:r>
              <a:rPr lang="zh-TW" altLang="en-US" sz="2800" dirty="0" smtClean="0"/>
              <a:t>團體作戰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內部和諧</a:t>
            </a:r>
            <a:r>
              <a:rPr lang="en-US" altLang="zh-TW" sz="2800" dirty="0" smtClean="0"/>
              <a:t>; </a:t>
            </a:r>
            <a:r>
              <a:rPr lang="zh-TW" altLang="en-US" sz="2800" dirty="0" smtClean="0"/>
              <a:t>分工</a:t>
            </a:r>
            <a:r>
              <a:rPr lang="en-US" altLang="zh-TW" sz="2800" dirty="0" smtClean="0"/>
              <a:t>…..</a:t>
            </a:r>
            <a:r>
              <a:rPr lang="zh-TW" altLang="en-US" sz="2800" dirty="0" smtClean="0"/>
              <a:t>重要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                   </a:t>
            </a:r>
            <a:r>
              <a:rPr lang="zh-TW" altLang="en-US" sz="2800" dirty="0" smtClean="0"/>
              <a:t>性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大型量販店 的行銷策略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02859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2400" dirty="0" smtClean="0"/>
              <a:t>主產品綁附屬產品 </a:t>
            </a:r>
            <a:r>
              <a:rPr lang="en-US" altLang="zh-TW" sz="2400" dirty="0" smtClean="0"/>
              <a:t>(ex: </a:t>
            </a:r>
            <a:r>
              <a:rPr lang="zh-TW" altLang="en-US" sz="2400" dirty="0" smtClean="0"/>
              <a:t>牙膏綁牙刷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的交叉銷售</a:t>
            </a:r>
            <a:endParaRPr lang="en-US" altLang="zh-TW" sz="2400" dirty="0" smtClean="0"/>
          </a:p>
          <a:p>
            <a:pPr marL="457200" indent="-457200">
              <a:buAutoNum type="arabicPeriod"/>
            </a:pPr>
            <a:r>
              <a:rPr lang="zh-TW" altLang="en-US" sz="2400" dirty="0" smtClean="0"/>
              <a:t>銷售促進的重要性 </a:t>
            </a:r>
            <a:r>
              <a:rPr lang="en-US" altLang="zh-TW" sz="2400" dirty="0" smtClean="0"/>
              <a:t>Ex: </a:t>
            </a:r>
            <a:r>
              <a:rPr lang="zh-TW" altLang="en-US" sz="2400" dirty="0" smtClean="0"/>
              <a:t>折扣  會員優待</a:t>
            </a:r>
            <a:r>
              <a:rPr lang="en-US" altLang="zh-TW" sz="2400" dirty="0" smtClean="0"/>
              <a:t>….</a:t>
            </a:r>
          </a:p>
          <a:p>
            <a:pPr marL="457200" indent="-457200">
              <a:buFont typeface="Wingdings 2"/>
              <a:buAutoNum type="arabicPeriod"/>
            </a:pPr>
            <a:r>
              <a:rPr lang="zh-TW" altLang="en-US" sz="2400" dirty="0" smtClean="0"/>
              <a:t>美商 好市多量販店的 行銷策略 較為獨特 </a:t>
            </a:r>
            <a:r>
              <a:rPr lang="en-US" altLang="zh-TW" sz="2400" dirty="0" smtClean="0"/>
              <a:t>ex: </a:t>
            </a:r>
            <a:r>
              <a:rPr lang="zh-TW" altLang="en-US" sz="2400" dirty="0" smtClean="0"/>
              <a:t>會員收費制 </a:t>
            </a:r>
            <a:r>
              <a:rPr lang="en-US" altLang="zh-TW" sz="2400" dirty="0" smtClean="0"/>
              <a:t>;</a:t>
            </a:r>
            <a:r>
              <a:rPr lang="zh-TW" altLang="en-US" sz="2400" dirty="0" smtClean="0"/>
              <a:t>給顧客認知價值大於價格付出</a:t>
            </a:r>
            <a:endParaRPr lang="en-US" altLang="zh-TW" sz="2400" dirty="0" smtClean="0"/>
          </a:p>
          <a:p>
            <a:pPr marL="457200" indent="-457200">
              <a:buFont typeface="Wingdings 2"/>
              <a:buAutoNum type="arabicPeriod"/>
            </a:pPr>
            <a:r>
              <a:rPr lang="zh-TW" altLang="en-US" sz="2400" dirty="0" smtClean="0"/>
              <a:t>不做明顯的商品販售區之標示牌  </a:t>
            </a:r>
            <a:r>
              <a:rPr lang="zh-TW" altLang="en-US" sz="2400" smtClean="0"/>
              <a:t>促使 消費者</a:t>
            </a:r>
            <a:r>
              <a:rPr lang="zh-TW" altLang="en-US" sz="2400" dirty="0" smtClean="0"/>
              <a:t>在</a:t>
            </a:r>
            <a:r>
              <a:rPr lang="zh-TW" altLang="en-US" sz="2400" smtClean="0"/>
              <a:t>賣場</a:t>
            </a:r>
            <a:r>
              <a:rPr lang="zh-TW" altLang="en-US" sz="2400" dirty="0" smtClean="0"/>
              <a:t>多逛  刺激購買意願</a:t>
            </a:r>
            <a:r>
              <a:rPr lang="en-US" altLang="zh-TW" sz="2400" dirty="0" smtClean="0"/>
              <a:t>……..</a:t>
            </a:r>
          </a:p>
          <a:p>
            <a:pPr marL="457200" indent="-457200">
              <a:buAutoNum type="arabicPeriod"/>
            </a:pPr>
            <a:endParaRPr lang="en-US" altLang="zh-TW" sz="2400" dirty="0" smtClean="0"/>
          </a:p>
          <a:p>
            <a:pPr marL="457200" indent="-457200">
              <a:buAutoNum type="arabicPeriod"/>
            </a:pPr>
            <a:endParaRPr lang="en-US" altLang="zh-TW" dirty="0" smtClean="0"/>
          </a:p>
          <a:p>
            <a:pPr marL="457200" indent="-457200">
              <a:buAutoNum type="arabicPeriod"/>
            </a:pPr>
            <a:endParaRPr lang="zh-TW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dirty="0" smtClean="0"/>
              <a:t> </a:t>
            </a:r>
            <a:r>
              <a:rPr lang="zh-TW" altLang="en-US" sz="4000" dirty="0" smtClean="0"/>
              <a:t>新加坡 航空如何對抗廉價航空</a:t>
            </a:r>
            <a:r>
              <a:rPr altLang="zh-TW" sz="4000" dirty="0" smtClean="0"/>
              <a:t>? 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29610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err="1" smtClean="0"/>
              <a:t>Ans</a:t>
            </a:r>
            <a:r>
              <a:rPr lang="en-US" altLang="zh-TW" dirty="0" smtClean="0"/>
              <a:t>:  1.  </a:t>
            </a:r>
            <a:r>
              <a:rPr lang="zh-TW" altLang="en-US" sz="2400" dirty="0" smtClean="0"/>
              <a:t>採取 集中且差異化策略  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高價且訴求安全 特色化</a:t>
            </a:r>
            <a:r>
              <a:rPr lang="en-US" altLang="zh-TW" sz="2400" dirty="0" smtClean="0"/>
              <a:t>…..</a:t>
            </a:r>
            <a:r>
              <a:rPr lang="zh-TW" altLang="en-US" sz="2400" dirty="0" smtClean="0"/>
              <a:t>為</a:t>
            </a:r>
            <a:endParaRPr lang="en-US" altLang="zh-TW" sz="2400" dirty="0" smtClean="0"/>
          </a:p>
          <a:p>
            <a:r>
              <a:rPr lang="en-US" altLang="zh-TW" sz="2400" dirty="0" smtClean="0"/>
              <a:t>              </a:t>
            </a:r>
            <a:r>
              <a:rPr lang="zh-TW" altLang="en-US" sz="2400" dirty="0" smtClean="0"/>
              <a:t>目標</a:t>
            </a:r>
            <a:r>
              <a:rPr lang="en-US" altLang="zh-TW" sz="2400" dirty="0" smtClean="0"/>
              <a:t>)</a:t>
            </a:r>
          </a:p>
          <a:p>
            <a:r>
              <a:rPr lang="en-US" altLang="zh-TW" sz="2400" dirty="0" smtClean="0"/>
              <a:t>          2.  </a:t>
            </a:r>
            <a:r>
              <a:rPr lang="zh-TW" altLang="en-US" sz="2400" dirty="0" smtClean="0"/>
              <a:t>目標市場有效區隔</a:t>
            </a:r>
            <a:r>
              <a:rPr lang="en-US" altLang="zh-TW" sz="2400" dirty="0" smtClean="0"/>
              <a:t>:  </a:t>
            </a:r>
            <a:r>
              <a:rPr lang="zh-TW" altLang="en-US" sz="2400" dirty="0" smtClean="0"/>
              <a:t>廉航目標市場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年輕族群 </a:t>
            </a:r>
            <a:r>
              <a:rPr lang="en-US" altLang="zh-TW" sz="2400" dirty="0" smtClean="0"/>
              <a:t>&amp; </a:t>
            </a:r>
            <a:r>
              <a:rPr lang="zh-TW" altLang="en-US" sz="2400" dirty="0" smtClean="0"/>
              <a:t>背包</a:t>
            </a:r>
            <a:endParaRPr lang="en-US" altLang="zh-TW" sz="2400" dirty="0" smtClean="0"/>
          </a:p>
          <a:p>
            <a:r>
              <a:rPr lang="en-US" altLang="zh-TW" sz="2400" dirty="0" smtClean="0"/>
              <a:t>                    </a:t>
            </a:r>
            <a:r>
              <a:rPr lang="zh-TW" altLang="en-US" sz="2400" dirty="0" smtClean="0"/>
              <a:t>客</a:t>
            </a:r>
            <a:r>
              <a:rPr lang="en-US" altLang="zh-TW" sz="2400" dirty="0" smtClean="0"/>
              <a:t>…</a:t>
            </a:r>
          </a:p>
          <a:p>
            <a:r>
              <a:rPr lang="en-US" altLang="zh-TW" sz="2400" dirty="0" smtClean="0"/>
              <a:t>           3.</a:t>
            </a:r>
            <a:r>
              <a:rPr lang="zh-TW" altLang="en-US" sz="2400" dirty="0" smtClean="0"/>
              <a:t>定價策略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新航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刮脂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高價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策略 </a:t>
            </a:r>
            <a:r>
              <a:rPr lang="en-US" altLang="zh-TW" sz="2400" dirty="0" smtClean="0"/>
              <a:t>&amp; </a:t>
            </a:r>
            <a:r>
              <a:rPr lang="zh-TW" altLang="en-US" sz="2400" dirty="0" smtClean="0"/>
              <a:t>廉航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低價滲透策略</a:t>
            </a:r>
            <a:endParaRPr lang="en-US" altLang="zh-TW" sz="2400" dirty="0" smtClean="0"/>
          </a:p>
          <a:p>
            <a:r>
              <a:rPr lang="en-US" altLang="zh-TW" sz="2400" dirty="0" smtClean="0"/>
              <a:t>                               </a:t>
            </a:r>
            <a:r>
              <a:rPr lang="zh-TW" altLang="en-US" sz="2400" dirty="0" smtClean="0"/>
              <a:t>不同</a:t>
            </a:r>
            <a:endParaRPr lang="en-US" altLang="zh-TW" sz="2400" dirty="0" smtClean="0"/>
          </a:p>
          <a:p>
            <a:r>
              <a:rPr lang="en-US" altLang="zh-TW" sz="2400" dirty="0" smtClean="0"/>
              <a:t>            </a:t>
            </a:r>
          </a:p>
          <a:p>
            <a:r>
              <a:rPr lang="en-US" altLang="zh-TW" sz="2400" dirty="0" smtClean="0"/>
              <a:t>  </a:t>
            </a:r>
            <a:r>
              <a:rPr lang="zh-TW" altLang="en-US" sz="2400" dirty="0" smtClean="0"/>
              <a:t>背後意涵</a:t>
            </a:r>
            <a:r>
              <a:rPr lang="en-US" altLang="zh-TW" sz="2400" dirty="0" smtClean="0"/>
              <a:t>:  </a:t>
            </a:r>
            <a:r>
              <a:rPr lang="zh-TW" altLang="en-US" sz="2400" dirty="0" smtClean="0"/>
              <a:t>低價策略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產品與服務必須是低價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天天都便宜</a:t>
            </a:r>
            <a:r>
              <a:rPr lang="en-US" altLang="zh-TW" sz="2400" dirty="0" smtClean="0"/>
              <a:t>) </a:t>
            </a:r>
            <a:r>
              <a:rPr lang="zh-TW" altLang="en-US" sz="2400" dirty="0" smtClean="0"/>
              <a:t>然而  高價策略的業者 行銷應訴求 品味  質感 </a:t>
            </a:r>
            <a:r>
              <a:rPr lang="en-US" altLang="zh-TW" sz="2400" dirty="0" smtClean="0"/>
              <a:t>&amp; </a:t>
            </a:r>
            <a:r>
              <a:rPr lang="zh-TW" altLang="en-US" sz="2400" dirty="0" smtClean="0"/>
              <a:t>心理訴求 譬如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身分 地位</a:t>
            </a:r>
            <a:r>
              <a:rPr lang="en-US" altLang="zh-TW" sz="2400" dirty="0" smtClean="0"/>
              <a:t>…….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r>
              <a:rPr lang="en-US" altLang="zh-TW" sz="3200" dirty="0" smtClean="0"/>
              <a:t>Q: </a:t>
            </a:r>
            <a:r>
              <a:rPr lang="zh-TW" altLang="en-US" sz="3600" dirty="0" smtClean="0"/>
              <a:t>美食小吃 只能採取低價還是高 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       </a:t>
            </a:r>
            <a:r>
              <a:rPr lang="zh-TW" altLang="en-US" sz="3600" dirty="0" smtClean="0"/>
              <a:t>價嗎</a:t>
            </a:r>
            <a:r>
              <a:rPr lang="en-US" altLang="zh-TW" sz="3600" dirty="0" smtClean="0"/>
              <a:t>?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028592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  </a:t>
            </a:r>
            <a:r>
              <a:rPr lang="zh-TW" altLang="en-US" sz="2800" dirty="0" smtClean="0"/>
              <a:t>為何 鬍鬚張 一碗 滷肉飯要價</a:t>
            </a:r>
            <a:r>
              <a:rPr lang="en-US" altLang="zh-TW" sz="2800" dirty="0" smtClean="0"/>
              <a:t>: 64</a:t>
            </a:r>
            <a:r>
              <a:rPr lang="zh-TW" altLang="en-US" sz="2800" dirty="0" smtClean="0"/>
              <a:t>元</a:t>
            </a:r>
            <a:r>
              <a:rPr lang="en-US" altLang="zh-TW" sz="2800" dirty="0" smtClean="0"/>
              <a:t>?  </a:t>
            </a:r>
            <a:r>
              <a:rPr lang="zh-TW" altLang="en-US" sz="2800" dirty="0" smtClean="0"/>
              <a:t>高出行情一倍</a:t>
            </a:r>
            <a:r>
              <a:rPr lang="en-US" altLang="zh-TW" sz="2800" dirty="0" smtClean="0"/>
              <a:t>? </a:t>
            </a:r>
          </a:p>
          <a:p>
            <a:r>
              <a:rPr lang="en-US" altLang="zh-TW" sz="2800" dirty="0" smtClean="0"/>
              <a:t>  </a:t>
            </a:r>
            <a:r>
              <a:rPr lang="en-US" altLang="zh-TW" sz="2800" dirty="0" err="1" smtClean="0"/>
              <a:t>Ans</a:t>
            </a:r>
            <a:r>
              <a:rPr lang="en-US" altLang="zh-TW" sz="2800" dirty="0" smtClean="0"/>
              <a:t>:  </a:t>
            </a:r>
            <a:r>
              <a:rPr lang="zh-TW" altLang="en-US" sz="2800" dirty="0" smtClean="0"/>
              <a:t>目標市場 </a:t>
            </a:r>
            <a:r>
              <a:rPr lang="en-US" altLang="zh-TW" sz="2800" dirty="0" smtClean="0"/>
              <a:t>; </a:t>
            </a:r>
            <a:r>
              <a:rPr lang="zh-TW" altLang="en-US" sz="2800" dirty="0" smtClean="0"/>
              <a:t>地點</a:t>
            </a:r>
            <a:r>
              <a:rPr lang="en-US" altLang="zh-TW" sz="2800" dirty="0" smtClean="0"/>
              <a:t>; </a:t>
            </a:r>
            <a:r>
              <a:rPr lang="zh-TW" altLang="en-US" sz="2800" dirty="0" smtClean="0"/>
              <a:t>品牌帶來的價值</a:t>
            </a:r>
            <a:r>
              <a:rPr lang="en-US" altLang="zh-TW" sz="2800" dirty="0" smtClean="0"/>
              <a:t>……… </a:t>
            </a:r>
            <a:r>
              <a:rPr lang="zh-TW" altLang="en-US" sz="2800" dirty="0" smtClean="0"/>
              <a:t>還是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    </a:t>
            </a:r>
            <a:r>
              <a:rPr lang="zh-TW" altLang="en-US" sz="2800" dirty="0" smtClean="0"/>
              <a:t>時尚</a:t>
            </a:r>
            <a:r>
              <a:rPr lang="en-US" altLang="zh-TW" sz="2800" dirty="0" smtClean="0"/>
              <a:t>…..  </a:t>
            </a:r>
          </a:p>
          <a:p>
            <a:r>
              <a:rPr lang="en-US" altLang="zh-TW" sz="2800" dirty="0" smtClean="0"/>
              <a:t>             </a:t>
            </a:r>
            <a:r>
              <a:rPr lang="zh-TW" altLang="en-US" sz="2800" dirty="0" smtClean="0"/>
              <a:t>設置地點的固定成本 譬如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租金占總成本太高</a:t>
            </a:r>
            <a:r>
              <a:rPr lang="en-US" altLang="zh-TW" sz="2800" dirty="0" smtClean="0"/>
              <a:t>……</a:t>
            </a:r>
          </a:p>
          <a:p>
            <a:r>
              <a:rPr lang="en-US" altLang="zh-TW" sz="2800" dirty="0" smtClean="0"/>
              <a:t>     </a:t>
            </a:r>
          </a:p>
          <a:p>
            <a:r>
              <a:rPr lang="en-US" altLang="zh-TW" sz="2800" dirty="0" smtClean="0"/>
              <a:t>        </a:t>
            </a:r>
            <a:r>
              <a:rPr lang="zh-TW" altLang="en-US" sz="2800" dirty="0" smtClean="0"/>
              <a:t>但是也有採取大眾化低價的美食小吃</a:t>
            </a:r>
            <a:r>
              <a:rPr lang="en-US" altLang="zh-TW" sz="2800" dirty="0" smtClean="0"/>
              <a:t>……</a:t>
            </a:r>
          </a:p>
          <a:p>
            <a:r>
              <a:rPr lang="en-US" altLang="zh-TW" sz="2800" dirty="0" smtClean="0"/>
              <a:t>   </a:t>
            </a:r>
            <a:r>
              <a:rPr lang="en-US" altLang="zh-TW" sz="2800" dirty="0" err="1" smtClean="0"/>
              <a:t>Ans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不過當夜市走向國際化</a:t>
            </a:r>
            <a:r>
              <a:rPr lang="en-US" altLang="zh-TW" sz="2800" dirty="0" smtClean="0"/>
              <a:t>…. </a:t>
            </a:r>
            <a:r>
              <a:rPr lang="zh-TW" altLang="en-US" sz="2800" dirty="0" smtClean="0"/>
              <a:t>價格也趨向 國際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         </a:t>
            </a:r>
            <a:r>
              <a:rPr lang="zh-TW" altLang="en-US" sz="2800" dirty="0" smtClean="0"/>
              <a:t>化</a:t>
            </a:r>
            <a:r>
              <a:rPr lang="en-US" altLang="zh-TW" sz="2800" dirty="0" smtClean="0"/>
              <a:t>…..  </a:t>
            </a:r>
          </a:p>
          <a:p>
            <a:endParaRPr lang="en-US" altLang="zh-TW" sz="28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772400" cy="1362456"/>
          </a:xfrm>
        </p:spPr>
        <p:txBody>
          <a:bodyPr/>
          <a:lstStyle/>
          <a:p>
            <a:r>
              <a:rPr lang="en-US" altLang="zh-TW" dirty="0" smtClean="0"/>
              <a:t>  </a:t>
            </a:r>
            <a:r>
              <a:rPr lang="en-US" altLang="zh-TW" sz="3200" dirty="0" smtClean="0"/>
              <a:t>Q:</a:t>
            </a:r>
            <a:r>
              <a:rPr lang="zh-TW" altLang="en-US" sz="3200" dirty="0" smtClean="0"/>
              <a:t>產品或服務需要通路成員的條件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          </a:t>
            </a:r>
            <a:r>
              <a:rPr lang="zh-TW" altLang="en-US" sz="3200" dirty="0" smtClean="0"/>
              <a:t>為何</a:t>
            </a:r>
            <a:r>
              <a:rPr lang="en-US" altLang="zh-TW" sz="3200" dirty="0" smtClean="0"/>
              <a:t>? (</a:t>
            </a:r>
            <a:r>
              <a:rPr lang="zh-TW" altLang="en-US" sz="3200" dirty="0" smtClean="0"/>
              <a:t>比較不適合只透過直銷的方式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95658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err="1" smtClean="0"/>
              <a:t>Ans</a:t>
            </a:r>
            <a:r>
              <a:rPr lang="en-US" altLang="zh-TW" dirty="0" smtClean="0"/>
              <a:t>:  (1) </a:t>
            </a:r>
            <a:r>
              <a:rPr lang="zh-TW" altLang="en-US" dirty="0" smtClean="0"/>
              <a:t>產品或服務所需的專業之程度較高 </a:t>
            </a:r>
            <a:r>
              <a:rPr lang="en-US" altLang="zh-TW" dirty="0" smtClean="0"/>
              <a:t>ex: </a:t>
            </a:r>
            <a:r>
              <a:rPr lang="zh-TW" altLang="en-US" dirty="0" smtClean="0"/>
              <a:t>醫療器材</a:t>
            </a:r>
            <a:r>
              <a:rPr lang="en-US" altLang="zh-TW" dirty="0" smtClean="0"/>
              <a:t>…</a:t>
            </a:r>
          </a:p>
          <a:p>
            <a:r>
              <a:rPr lang="en-US" altLang="zh-TW" dirty="0" smtClean="0"/>
              <a:t>           (2) </a:t>
            </a:r>
            <a:r>
              <a:rPr lang="zh-TW" altLang="en-US" dirty="0" smtClean="0"/>
              <a:t>產品零組件多且繁雜</a:t>
            </a:r>
            <a:r>
              <a:rPr lang="en-US" altLang="zh-TW" dirty="0" smtClean="0"/>
              <a:t>….(</a:t>
            </a:r>
            <a:r>
              <a:rPr lang="zh-TW" altLang="en-US" dirty="0" smtClean="0"/>
              <a:t>術業有專攻</a:t>
            </a:r>
            <a:r>
              <a:rPr lang="en-US" altLang="zh-TW" dirty="0" smtClean="0"/>
              <a:t>…..)ex: </a:t>
            </a:r>
            <a:r>
              <a:rPr lang="zh-TW" altLang="en-US" dirty="0" smtClean="0"/>
              <a:t>汽車</a:t>
            </a:r>
            <a:endParaRPr lang="en-US" altLang="zh-TW" dirty="0" smtClean="0"/>
          </a:p>
          <a:p>
            <a:r>
              <a:rPr lang="en-US" altLang="zh-TW" dirty="0" smtClean="0"/>
              <a:t>           (3) </a:t>
            </a:r>
            <a:r>
              <a:rPr lang="zh-TW" altLang="en-US" dirty="0" smtClean="0"/>
              <a:t>高貴且而且昂貴的商品</a:t>
            </a:r>
            <a:r>
              <a:rPr lang="en-US" altLang="zh-TW" dirty="0" smtClean="0"/>
              <a:t>…. </a:t>
            </a:r>
            <a:r>
              <a:rPr lang="zh-TW" altLang="en-US" dirty="0" smtClean="0"/>
              <a:t>建立高貴的形象 </a:t>
            </a:r>
            <a:r>
              <a:rPr lang="en-US" altLang="zh-TW" dirty="0" smtClean="0"/>
              <a:t>ex: </a:t>
            </a:r>
            <a:r>
              <a:rPr lang="zh-TW" altLang="en-US" dirty="0" smtClean="0"/>
              <a:t>寶石</a:t>
            </a:r>
            <a:r>
              <a:rPr lang="en-US" altLang="zh-TW" dirty="0" smtClean="0"/>
              <a:t>..</a:t>
            </a:r>
          </a:p>
          <a:p>
            <a:r>
              <a:rPr lang="en-US" altLang="zh-TW" dirty="0" smtClean="0"/>
              <a:t>           (4) </a:t>
            </a:r>
            <a:r>
              <a:rPr lang="zh-TW" altLang="en-US" dirty="0" smtClean="0"/>
              <a:t>需要顧客親身體驗的商品</a:t>
            </a:r>
            <a:r>
              <a:rPr lang="en-US" altLang="zh-TW" dirty="0" smtClean="0"/>
              <a:t>…. Ex: </a:t>
            </a:r>
            <a:r>
              <a:rPr lang="zh-TW" altLang="en-US" dirty="0" smtClean="0"/>
              <a:t>房地產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Q</a:t>
            </a:r>
            <a:r>
              <a:rPr altLang="zh-TW" sz="3200" dirty="0" smtClean="0"/>
              <a:t>2: </a:t>
            </a:r>
            <a:r>
              <a:rPr lang="zh-TW" altLang="en-US" sz="3200" dirty="0" smtClean="0"/>
              <a:t>根據不同的消費者需求</a:t>
            </a:r>
            <a:r>
              <a:rPr altLang="zh-TW" sz="3200" dirty="0" smtClean="0"/>
              <a:t>, </a:t>
            </a:r>
            <a:r>
              <a:rPr lang="zh-TW" altLang="en-US" sz="3200" dirty="0" smtClean="0"/>
              <a:t>可以找出哪三種不同的目標市場</a:t>
            </a:r>
            <a:r>
              <a:rPr altLang="zh-TW" sz="3200" dirty="0" smtClean="0"/>
              <a:t>?</a:t>
            </a:r>
            <a:endParaRPr lang="zh-TW" altLang="en-US" sz="3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643182"/>
            <a:ext cx="7772400" cy="371477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 </a:t>
            </a:r>
            <a:r>
              <a:rPr lang="en-US" altLang="zh-TW" sz="2400" dirty="0" err="1" smtClean="0"/>
              <a:t>Ans</a:t>
            </a:r>
            <a:r>
              <a:rPr lang="en-US" altLang="zh-TW" sz="2400" dirty="0" smtClean="0"/>
              <a:t>:  (1) </a:t>
            </a:r>
            <a:r>
              <a:rPr lang="zh-TW" altLang="en-US" sz="2400" dirty="0" smtClean="0"/>
              <a:t>導引新目標消費者需求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也就是 全新市場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也就是 </a:t>
            </a:r>
            <a:endParaRPr lang="en-US" altLang="zh-TW" sz="2400" dirty="0" smtClean="0"/>
          </a:p>
          <a:p>
            <a:r>
              <a:rPr lang="en-US" altLang="zh-TW" sz="2400" dirty="0" smtClean="0"/>
              <a:t>                 </a:t>
            </a:r>
            <a:r>
              <a:rPr lang="zh-TW" altLang="en-US" sz="2400" dirty="0" smtClean="0"/>
              <a:t>藍海策略</a:t>
            </a:r>
            <a:endParaRPr lang="en-US" altLang="zh-TW" sz="2400" dirty="0" smtClean="0"/>
          </a:p>
          <a:p>
            <a:r>
              <a:rPr lang="en-US" altLang="zh-TW" sz="2400" dirty="0" smtClean="0"/>
              <a:t>                 </a:t>
            </a:r>
          </a:p>
          <a:p>
            <a:r>
              <a:rPr lang="en-US" altLang="zh-TW" sz="2400" dirty="0" smtClean="0"/>
              <a:t>           (2)</a:t>
            </a:r>
            <a:r>
              <a:rPr lang="zh-TW" altLang="en-US" sz="2400" dirty="0" smtClean="0"/>
              <a:t>導引原目標消費者市場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也就是 市場再區隔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大都</a:t>
            </a:r>
            <a:endParaRPr lang="en-US" altLang="zh-TW" sz="2400" dirty="0" smtClean="0"/>
          </a:p>
          <a:p>
            <a:r>
              <a:rPr lang="en-US" altLang="zh-TW" sz="2400" dirty="0" smtClean="0"/>
              <a:t>               </a:t>
            </a:r>
            <a:r>
              <a:rPr lang="zh-TW" altLang="en-US" sz="2400" dirty="0" smtClean="0"/>
              <a:t>採行差異化策略</a:t>
            </a:r>
            <a:endParaRPr lang="en-US" altLang="zh-TW" sz="2400" dirty="0" smtClean="0"/>
          </a:p>
          <a:p>
            <a:r>
              <a:rPr lang="en-US" altLang="zh-TW" sz="2400" dirty="0" smtClean="0"/>
              <a:t>                 </a:t>
            </a:r>
          </a:p>
          <a:p>
            <a:r>
              <a:rPr lang="en-US" altLang="zh-TW" sz="2400" dirty="0" smtClean="0"/>
              <a:t>           (3)</a:t>
            </a:r>
            <a:r>
              <a:rPr lang="zh-TW" altLang="en-US" sz="2400" dirty="0" smtClean="0"/>
              <a:t>滿足原目標消費者市場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也就是  現有市場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大都</a:t>
            </a:r>
            <a:endParaRPr lang="en-US" altLang="zh-TW" sz="2400" dirty="0" smtClean="0"/>
          </a:p>
          <a:p>
            <a:r>
              <a:rPr lang="en-US" altLang="zh-TW" sz="2400" dirty="0" smtClean="0"/>
              <a:t>                 </a:t>
            </a:r>
            <a:r>
              <a:rPr lang="zh-TW" altLang="en-US" sz="2400" dirty="0" smtClean="0"/>
              <a:t>走 紅海策略</a:t>
            </a:r>
            <a:endParaRPr lang="en-US" altLang="zh-TW" sz="24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    </a:t>
            </a:r>
            <a:br>
              <a:rPr lang="en-US" altLang="zh-TW" dirty="0" smtClean="0"/>
            </a:br>
            <a:r>
              <a:rPr lang="zh-TW" altLang="en-US" sz="4400" dirty="0" smtClean="0"/>
              <a:t>房地產價格的決定因素</a:t>
            </a:r>
            <a:r>
              <a:rPr lang="zh-TW" altLang="en-US" dirty="0" smtClean="0"/>
              <a:t> </a:t>
            </a:r>
            <a:r>
              <a:rPr lang="en-US" altLang="zh-TW" dirty="0" smtClean="0"/>
              <a:t>? 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028592"/>
          </a:xfrm>
        </p:spPr>
        <p:txBody>
          <a:bodyPr>
            <a:normAutofit/>
          </a:bodyPr>
          <a:lstStyle/>
          <a:p>
            <a:r>
              <a:rPr lang="en-US" altLang="zh-TW" sz="2800" dirty="0" err="1" smtClean="0"/>
              <a:t>Ans</a:t>
            </a:r>
            <a:r>
              <a:rPr lang="en-US" altLang="zh-TW" sz="2800" dirty="0" smtClean="0"/>
              <a:t>:  </a:t>
            </a:r>
            <a:r>
              <a:rPr lang="zh-TW" altLang="en-US" sz="2800" dirty="0" smtClean="0"/>
              <a:t>地點  </a:t>
            </a:r>
            <a:r>
              <a:rPr lang="en-US" altLang="zh-TW" sz="2800" dirty="0" smtClean="0"/>
              <a:t>;</a:t>
            </a:r>
            <a:r>
              <a:rPr lang="zh-TW" altLang="en-US" sz="2800" dirty="0" smtClean="0"/>
              <a:t>方位</a:t>
            </a:r>
            <a:r>
              <a:rPr lang="en-US" altLang="zh-TW" sz="2800" dirty="0" smtClean="0"/>
              <a:t>;</a:t>
            </a:r>
            <a:r>
              <a:rPr lang="zh-TW" altLang="en-US" sz="2800" dirty="0" smtClean="0"/>
              <a:t> 供需</a:t>
            </a:r>
            <a:r>
              <a:rPr lang="en-US" altLang="zh-TW" sz="2800" dirty="0" smtClean="0"/>
              <a:t>; </a:t>
            </a:r>
            <a:r>
              <a:rPr lang="zh-TW" altLang="en-US" sz="2800" dirty="0" smtClean="0"/>
              <a:t>總體環境</a:t>
            </a:r>
            <a:r>
              <a:rPr lang="en-US" altLang="zh-TW" sz="2800" dirty="0" smtClean="0"/>
              <a:t>;   </a:t>
            </a:r>
            <a:r>
              <a:rPr lang="zh-TW" altLang="en-US" sz="2800" dirty="0" smtClean="0"/>
              <a:t>利率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經濟與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  </a:t>
            </a:r>
            <a:r>
              <a:rPr lang="zh-TW" altLang="en-US" sz="2800" dirty="0" smtClean="0"/>
              <a:t>財政政策</a:t>
            </a:r>
            <a:r>
              <a:rPr lang="en-US" altLang="zh-TW" sz="2800" dirty="0" smtClean="0"/>
              <a:t>…..); </a:t>
            </a:r>
            <a:r>
              <a:rPr lang="zh-TW" altLang="en-US" sz="2800" dirty="0" smtClean="0"/>
              <a:t>人為投機炒作</a:t>
            </a:r>
            <a:r>
              <a:rPr lang="en-US" altLang="zh-TW" sz="2800" dirty="0" smtClean="0"/>
              <a:t>…</a:t>
            </a:r>
            <a:r>
              <a:rPr lang="zh-TW" altLang="en-US" sz="2800" dirty="0" smtClean="0"/>
              <a:t>投機客</a:t>
            </a:r>
            <a:r>
              <a:rPr lang="en-US" altLang="zh-TW" sz="2800" dirty="0" smtClean="0"/>
              <a:t>…….</a:t>
            </a:r>
          </a:p>
          <a:p>
            <a:r>
              <a:rPr lang="en-US" altLang="zh-TW" sz="2800" dirty="0" smtClean="0"/>
              <a:t>           </a:t>
            </a:r>
            <a:r>
              <a:rPr lang="zh-TW" altLang="en-US" sz="2800" dirty="0" smtClean="0"/>
              <a:t>有土斯有財</a:t>
            </a:r>
            <a:r>
              <a:rPr lang="en-US" altLang="zh-TW" sz="2800" dirty="0" smtClean="0"/>
              <a:t>………</a:t>
            </a:r>
          </a:p>
          <a:p>
            <a:r>
              <a:rPr lang="en-US" altLang="zh-TW" sz="2800" dirty="0" smtClean="0"/>
              <a:t>           </a:t>
            </a:r>
            <a:r>
              <a:rPr lang="zh-TW" altLang="en-US" sz="2800" dirty="0" smtClean="0"/>
              <a:t>華人重視風水   方位</a:t>
            </a:r>
            <a:r>
              <a:rPr lang="en-US" altLang="zh-TW" sz="2800" dirty="0" smtClean="0"/>
              <a:t>……</a:t>
            </a:r>
          </a:p>
          <a:p>
            <a:r>
              <a:rPr lang="en-US" altLang="zh-TW" sz="2800" dirty="0" smtClean="0"/>
              <a:t>           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</a:t>
            </a:r>
            <a:r>
              <a:rPr lang="zh-TW" altLang="en-US" sz="4800" dirty="0" smtClean="0"/>
              <a:t>買賣房屋應注意那些事項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2068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 1.  </a:t>
            </a:r>
            <a:r>
              <a:rPr lang="zh-TW" altLang="en-US" sz="2400" dirty="0" smtClean="0"/>
              <a:t>建商信譽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應看實品屋</a:t>
            </a:r>
            <a:r>
              <a:rPr lang="en-US" altLang="zh-TW" sz="2400" dirty="0" smtClean="0"/>
              <a:t>…..</a:t>
            </a:r>
          </a:p>
          <a:p>
            <a:pPr marL="457200" indent="-457200">
              <a:buAutoNum type="arabicPeriod" startAt="2"/>
            </a:pPr>
            <a:r>
              <a:rPr lang="zh-TW" altLang="en-US" sz="2400" dirty="0" smtClean="0"/>
              <a:t>同一建物應至少看兩次以上</a:t>
            </a:r>
            <a:endParaRPr lang="en-US" altLang="zh-TW" sz="2400" dirty="0" smtClean="0"/>
          </a:p>
          <a:p>
            <a:pPr marL="457200" indent="-457200">
              <a:buAutoNum type="arabicPeriod" startAt="2"/>
            </a:pPr>
            <a:r>
              <a:rPr lang="zh-TW" altLang="en-US" sz="2400" dirty="0" smtClean="0"/>
              <a:t>透過房仲成交 應注意佣金占總價的比例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可議價</a:t>
            </a:r>
            <a:r>
              <a:rPr lang="en-US" altLang="zh-TW" sz="2400" dirty="0" smtClean="0"/>
              <a:t>)</a:t>
            </a:r>
          </a:p>
          <a:p>
            <a:pPr marL="457200" indent="-457200">
              <a:buAutoNum type="arabicPeriod" startAt="2"/>
            </a:pPr>
            <a:r>
              <a:rPr lang="zh-TW" altLang="en-US" sz="2400" dirty="0" smtClean="0"/>
              <a:t>嫌惡條件應儘量避免 或可納入折價空間的考量</a:t>
            </a:r>
            <a:endParaRPr lang="en-US" altLang="zh-TW" sz="2400" dirty="0" smtClean="0"/>
          </a:p>
          <a:p>
            <a:pPr marL="457200" indent="-457200">
              <a:buAutoNum type="arabicPeriod" startAt="2"/>
            </a:pPr>
            <a:r>
              <a:rPr lang="zh-TW" altLang="en-US" sz="2400" dirty="0" smtClean="0"/>
              <a:t>放大優點 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周邊公共設施</a:t>
            </a:r>
            <a:r>
              <a:rPr lang="en-US" altLang="zh-TW" sz="2400" dirty="0" smtClean="0"/>
              <a:t>…….</a:t>
            </a:r>
            <a:r>
              <a:rPr lang="zh-TW" altLang="en-US" sz="2400" dirty="0" smtClean="0"/>
              <a:t>學校 公園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大眾運輸系統</a:t>
            </a:r>
            <a:r>
              <a:rPr lang="en-US" altLang="zh-TW" sz="2400" dirty="0" smtClean="0"/>
              <a:t>….)</a:t>
            </a:r>
          </a:p>
          <a:p>
            <a:pPr marL="457200" indent="-457200">
              <a:buAutoNum type="arabicPeriod" startAt="2"/>
            </a:pPr>
            <a:r>
              <a:rPr lang="zh-TW" altLang="en-US" sz="2400" dirty="0" smtClean="0"/>
              <a:t>新屋成交價是開價的</a:t>
            </a:r>
            <a:r>
              <a:rPr lang="en-US" altLang="zh-TW" sz="2400" dirty="0" smtClean="0"/>
              <a:t>8</a:t>
            </a:r>
            <a:r>
              <a:rPr lang="zh-TW" altLang="en-US" sz="2400" dirty="0" smtClean="0"/>
              <a:t>成</a:t>
            </a:r>
            <a:r>
              <a:rPr lang="en-US" altLang="zh-TW" sz="2400" dirty="0" smtClean="0"/>
              <a:t>; </a:t>
            </a:r>
            <a:r>
              <a:rPr lang="zh-TW" altLang="en-US" sz="2400" dirty="0" smtClean="0"/>
              <a:t>中古屋成交價是開價的</a:t>
            </a:r>
            <a:r>
              <a:rPr lang="en-US" altLang="zh-TW" sz="2400" dirty="0" smtClean="0"/>
              <a:t>7</a:t>
            </a:r>
            <a:r>
              <a:rPr lang="zh-TW" altLang="en-US" sz="2400" dirty="0" smtClean="0"/>
              <a:t>成左右</a:t>
            </a:r>
            <a:endParaRPr lang="en-US" altLang="zh-TW" sz="2400" dirty="0" smtClean="0"/>
          </a:p>
          <a:p>
            <a:pPr marL="457200" indent="-457200">
              <a:buAutoNum type="arabicPeriod" startAt="2"/>
            </a:pPr>
            <a:r>
              <a:rPr lang="en-US" altLang="zh-TW" sz="2400" dirty="0" smtClean="0"/>
              <a:t> </a:t>
            </a:r>
            <a:r>
              <a:rPr lang="zh-TW" altLang="en-US" sz="2400" dirty="0" smtClean="0"/>
              <a:t>銀行貸款利率可協商</a:t>
            </a:r>
            <a:r>
              <a:rPr lang="en-US" altLang="zh-TW" sz="2400" dirty="0" smtClean="0"/>
              <a:t>……..</a:t>
            </a:r>
          </a:p>
          <a:p>
            <a:pPr marL="457200" indent="-457200">
              <a:buAutoNum type="arabicPeriod" startAt="2"/>
            </a:pPr>
            <a:endParaRPr lang="en-US" altLang="zh-TW" dirty="0" smtClean="0"/>
          </a:p>
          <a:p>
            <a:pPr marL="457200" indent="-457200">
              <a:buAutoNum type="arabicPeriod" startAt="2"/>
            </a:pPr>
            <a:endParaRPr lang="en-US" altLang="zh-TW" dirty="0" smtClean="0"/>
          </a:p>
          <a:p>
            <a:pPr marL="457200" indent="-457200">
              <a:buAutoNum type="arabicPeriod" startAt="2"/>
            </a:pPr>
            <a:endParaRPr lang="zh-TW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  </a:t>
            </a:r>
            <a:r>
              <a:rPr lang="zh-TW" altLang="en-US" sz="4000" dirty="0" smtClean="0"/>
              <a:t>產品通路應考慮的項目</a:t>
            </a:r>
            <a:r>
              <a:rPr lang="en-US" altLang="zh-TW" sz="4000" dirty="0" smtClean="0"/>
              <a:t>?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100600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Ans</a:t>
            </a:r>
            <a:r>
              <a:rPr lang="en-US" altLang="zh-TW" dirty="0" smtClean="0"/>
              <a:t>:  1. </a:t>
            </a:r>
            <a:r>
              <a:rPr lang="zh-TW" altLang="en-US" dirty="0" smtClean="0"/>
              <a:t>產品性質 </a:t>
            </a:r>
            <a:r>
              <a:rPr lang="en-US" altLang="zh-TW" dirty="0" smtClean="0"/>
              <a:t>(</a:t>
            </a:r>
            <a:r>
              <a:rPr lang="zh-TW" altLang="en-US" dirty="0" smtClean="0"/>
              <a:t>譬如</a:t>
            </a:r>
            <a:r>
              <a:rPr lang="en-US" altLang="zh-TW" dirty="0" smtClean="0"/>
              <a:t>:</a:t>
            </a:r>
            <a:r>
              <a:rPr lang="zh-TW" altLang="en-US" dirty="0" smtClean="0"/>
              <a:t>必需品 應採密集性通路</a:t>
            </a:r>
            <a:r>
              <a:rPr lang="en-US" altLang="zh-TW" dirty="0" smtClean="0"/>
              <a:t>; </a:t>
            </a:r>
            <a:r>
              <a:rPr lang="zh-TW" altLang="en-US" dirty="0" smtClean="0"/>
              <a:t>奢侈品應採單</a:t>
            </a:r>
            <a:endParaRPr lang="en-US" altLang="zh-TW" dirty="0" smtClean="0"/>
          </a:p>
          <a:p>
            <a:r>
              <a:rPr lang="en-US" altLang="zh-TW" dirty="0" smtClean="0"/>
              <a:t>              </a:t>
            </a:r>
            <a:r>
              <a:rPr lang="zh-TW" altLang="en-US" dirty="0" smtClean="0"/>
              <a:t>一或少數通路 譬如</a:t>
            </a:r>
            <a:r>
              <a:rPr lang="en-US" altLang="zh-TW" dirty="0" smtClean="0"/>
              <a:t>:</a:t>
            </a:r>
            <a:r>
              <a:rPr lang="zh-TW" altLang="en-US" dirty="0" smtClean="0"/>
              <a:t>專賣店型態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         2.  </a:t>
            </a:r>
            <a:r>
              <a:rPr lang="zh-TW" altLang="en-US" dirty="0" smtClean="0"/>
              <a:t>直銷或透過中間商型態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減少透過通路成員的協助已</a:t>
            </a:r>
            <a:endParaRPr lang="en-US" altLang="zh-TW" dirty="0" smtClean="0"/>
          </a:p>
          <a:p>
            <a:r>
              <a:rPr lang="en-US" altLang="zh-TW" dirty="0" smtClean="0"/>
              <a:t>                    </a:t>
            </a:r>
            <a:r>
              <a:rPr lang="zh-TW" altLang="en-US" dirty="0" smtClean="0"/>
              <a:t>是大勢所趨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          3. </a:t>
            </a:r>
            <a:r>
              <a:rPr lang="zh-TW" altLang="en-US" dirty="0" smtClean="0"/>
              <a:t>產品特性與品牌形象 也應該與通路型態相搭配  </a:t>
            </a:r>
            <a:r>
              <a:rPr lang="en-US" altLang="zh-TW" dirty="0" smtClean="0"/>
              <a:t>(</a:t>
            </a:r>
            <a:r>
              <a:rPr lang="zh-TW" altLang="en-US" dirty="0" smtClean="0"/>
              <a:t>譬如</a:t>
            </a:r>
            <a:r>
              <a:rPr lang="en-US" altLang="zh-TW" dirty="0" smtClean="0"/>
              <a:t>: </a:t>
            </a:r>
          </a:p>
          <a:p>
            <a:r>
              <a:rPr lang="en-US" altLang="zh-TW" dirty="0" smtClean="0"/>
              <a:t>              </a:t>
            </a:r>
            <a:r>
              <a:rPr lang="zh-TW" altLang="en-US" dirty="0" smtClean="0"/>
              <a:t>蘋果手機也設立專賣店  塑造高貴的質感與形象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en-US" altLang="zh-TW" sz="4000" dirty="0" smtClean="0"/>
              <a:t>Q: </a:t>
            </a:r>
            <a:r>
              <a:rPr lang="zh-TW" altLang="en-US" sz="4000" dirty="0" smtClean="0"/>
              <a:t>下列產品 你覺得應放置在哪些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          </a:t>
            </a:r>
            <a:r>
              <a:rPr lang="zh-TW" altLang="en-US" sz="4000" dirty="0" smtClean="0"/>
              <a:t>通路型態上較適合</a:t>
            </a:r>
            <a:r>
              <a:rPr lang="en-US" altLang="zh-TW" sz="4000" dirty="0" smtClean="0"/>
              <a:t>? </a:t>
            </a:r>
            <a:r>
              <a:rPr lang="zh-TW" altLang="en-US" sz="4000" dirty="0" smtClean="0"/>
              <a:t>並說明理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         </a:t>
            </a:r>
            <a:r>
              <a:rPr lang="zh-TW" altLang="en-US" sz="4000" dirty="0" smtClean="0"/>
              <a:t>由</a:t>
            </a:r>
            <a:r>
              <a:rPr lang="en-US" altLang="zh-TW" sz="4000" dirty="0" smtClean="0"/>
              <a:t>? 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460640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 smtClean="0"/>
              <a:t>   </a:t>
            </a:r>
            <a:r>
              <a:rPr lang="en-US" altLang="zh-TW" sz="4200" dirty="0" smtClean="0"/>
              <a:t>1.  </a:t>
            </a:r>
            <a:r>
              <a:rPr lang="zh-TW" altLang="en-US" sz="4200" dirty="0" smtClean="0"/>
              <a:t>牙膏與牙刷   </a:t>
            </a:r>
            <a:r>
              <a:rPr lang="en-US" altLang="zh-TW" sz="4200" dirty="0" smtClean="0"/>
              <a:t>2. </a:t>
            </a:r>
            <a:r>
              <a:rPr lang="zh-TW" altLang="en-US" sz="4200" dirty="0" smtClean="0"/>
              <a:t>平板電腦   </a:t>
            </a:r>
            <a:r>
              <a:rPr lang="en-US" altLang="zh-TW" sz="4200" dirty="0" smtClean="0"/>
              <a:t>3.  </a:t>
            </a:r>
            <a:r>
              <a:rPr lang="zh-TW" altLang="en-US" sz="4200" dirty="0" smtClean="0"/>
              <a:t>高價手錶 </a:t>
            </a:r>
            <a:r>
              <a:rPr lang="en-US" altLang="zh-TW" sz="4200" dirty="0" smtClean="0"/>
              <a:t>ex: </a:t>
            </a:r>
            <a:r>
              <a:rPr lang="zh-TW" altLang="en-US" sz="4200" dirty="0" smtClean="0"/>
              <a:t>勞力士 </a:t>
            </a:r>
            <a:r>
              <a:rPr lang="en-US" altLang="zh-TW" sz="4200" dirty="0" smtClean="0"/>
              <a:t>4. </a:t>
            </a:r>
            <a:r>
              <a:rPr lang="zh-TW" altLang="en-US" sz="4200" dirty="0" smtClean="0"/>
              <a:t>休閒</a:t>
            </a:r>
            <a:endParaRPr lang="en-US" altLang="zh-TW" sz="4200" dirty="0" smtClean="0"/>
          </a:p>
          <a:p>
            <a:r>
              <a:rPr lang="en-US" altLang="zh-TW" sz="4200" dirty="0" smtClean="0"/>
              <a:t>           </a:t>
            </a:r>
            <a:r>
              <a:rPr lang="zh-TW" altLang="en-US" sz="4200" dirty="0" smtClean="0"/>
              <a:t>鞋 </a:t>
            </a:r>
            <a:r>
              <a:rPr lang="en-US" altLang="zh-TW" sz="4200" dirty="0" smtClean="0"/>
              <a:t>   5. </a:t>
            </a:r>
            <a:r>
              <a:rPr lang="zh-TW" altLang="en-US" sz="4200" dirty="0" smtClean="0"/>
              <a:t>維他命等健康食品  </a:t>
            </a:r>
            <a:r>
              <a:rPr lang="en-US" altLang="zh-TW" sz="4200" dirty="0" smtClean="0"/>
              <a:t>6. </a:t>
            </a:r>
            <a:r>
              <a:rPr lang="zh-TW" altLang="en-US" sz="4200" dirty="0" smtClean="0"/>
              <a:t>罐裝奶粉  </a:t>
            </a:r>
            <a:r>
              <a:rPr lang="en-US" altLang="zh-TW" sz="4200" dirty="0" smtClean="0"/>
              <a:t>7. </a:t>
            </a:r>
            <a:r>
              <a:rPr lang="zh-TW" altLang="en-US" sz="4200" dirty="0" smtClean="0"/>
              <a:t>跑步機等健</a:t>
            </a:r>
            <a:endParaRPr lang="en-US" altLang="zh-TW" sz="4200" dirty="0" smtClean="0"/>
          </a:p>
          <a:p>
            <a:r>
              <a:rPr lang="en-US" altLang="zh-TW" sz="4200" dirty="0" smtClean="0"/>
              <a:t>                 </a:t>
            </a:r>
            <a:r>
              <a:rPr lang="zh-TW" altLang="en-US" sz="4200" dirty="0" smtClean="0"/>
              <a:t>康器材</a:t>
            </a:r>
            <a:endParaRPr lang="en-US" altLang="zh-TW" sz="4200" dirty="0" smtClean="0"/>
          </a:p>
          <a:p>
            <a:endParaRPr lang="en-US" altLang="zh-TW" sz="4200" dirty="0" smtClean="0"/>
          </a:p>
          <a:p>
            <a:r>
              <a:rPr lang="en-US" altLang="zh-TW" sz="4200" dirty="0" smtClean="0"/>
              <a:t>   </a:t>
            </a:r>
            <a:r>
              <a:rPr lang="en-US" altLang="zh-TW" sz="4200" dirty="0" err="1" smtClean="0"/>
              <a:t>Ans</a:t>
            </a:r>
            <a:r>
              <a:rPr lang="en-US" altLang="zh-TW" sz="4200" dirty="0" smtClean="0"/>
              <a:t>: (a) </a:t>
            </a:r>
            <a:r>
              <a:rPr lang="zh-TW" altLang="en-US" sz="4200" dirty="0" smtClean="0"/>
              <a:t>專賣店    </a:t>
            </a:r>
            <a:r>
              <a:rPr lang="en-US" altLang="zh-TW" sz="4200" dirty="0" smtClean="0"/>
              <a:t>(b) </a:t>
            </a:r>
            <a:r>
              <a:rPr lang="zh-TW" altLang="en-US" sz="4200" dirty="0" smtClean="0"/>
              <a:t>藥妝店   </a:t>
            </a:r>
            <a:r>
              <a:rPr lang="en-US" altLang="zh-TW" sz="4200" dirty="0" smtClean="0"/>
              <a:t>(c) </a:t>
            </a:r>
            <a:r>
              <a:rPr lang="zh-TW" altLang="en-US" sz="4200" dirty="0" smtClean="0"/>
              <a:t>超商  </a:t>
            </a:r>
            <a:r>
              <a:rPr lang="en-US" altLang="zh-TW" sz="4200" dirty="0" smtClean="0"/>
              <a:t>(d) </a:t>
            </a:r>
            <a:r>
              <a:rPr lang="zh-TW" altLang="en-US" sz="4200" dirty="0" smtClean="0"/>
              <a:t>藥房  </a:t>
            </a:r>
            <a:r>
              <a:rPr lang="en-US" altLang="zh-TW" sz="4200" dirty="0" smtClean="0"/>
              <a:t>(e) 3C </a:t>
            </a:r>
            <a:r>
              <a:rPr lang="zh-TW" altLang="en-US" sz="4200" dirty="0" smtClean="0"/>
              <a:t>賣</a:t>
            </a:r>
            <a:endParaRPr lang="en-US" altLang="zh-TW" sz="4200" dirty="0" smtClean="0"/>
          </a:p>
          <a:p>
            <a:r>
              <a:rPr lang="en-US" altLang="zh-TW" sz="4200" dirty="0" smtClean="0"/>
              <a:t>                </a:t>
            </a:r>
            <a:r>
              <a:rPr lang="zh-TW" altLang="en-US" sz="4200" dirty="0" smtClean="0"/>
              <a:t>場</a:t>
            </a:r>
            <a:r>
              <a:rPr lang="en-US" altLang="zh-TW" sz="4200" dirty="0" smtClean="0"/>
              <a:t>(d) </a:t>
            </a:r>
            <a:r>
              <a:rPr lang="zh-TW" altLang="en-US" sz="4200" dirty="0" smtClean="0"/>
              <a:t>家樂福等大型量販店     </a:t>
            </a:r>
            <a:r>
              <a:rPr lang="en-US" altLang="zh-TW" sz="4200" dirty="0" smtClean="0"/>
              <a:t>(e)</a:t>
            </a:r>
            <a:r>
              <a:rPr lang="zh-TW" altLang="en-US" sz="4200" dirty="0" smtClean="0"/>
              <a:t>大型百貨公司  </a:t>
            </a:r>
            <a:endParaRPr lang="en-US" altLang="zh-TW" sz="4200" dirty="0" smtClean="0"/>
          </a:p>
          <a:p>
            <a:r>
              <a:rPr lang="en-US" altLang="zh-TW" sz="4200" dirty="0" smtClean="0"/>
              <a:t>                </a:t>
            </a:r>
            <a:r>
              <a:rPr lang="zh-TW" altLang="en-US" sz="4200" dirty="0" smtClean="0"/>
              <a:t> </a:t>
            </a:r>
            <a:r>
              <a:rPr lang="en-US" altLang="zh-TW" sz="4200" dirty="0" smtClean="0"/>
              <a:t>(f)</a:t>
            </a:r>
            <a:r>
              <a:rPr lang="zh-TW" altLang="en-US" sz="4200" dirty="0" smtClean="0"/>
              <a:t>小北百貨 </a:t>
            </a:r>
            <a:r>
              <a:rPr lang="en-US" altLang="zh-TW" sz="4200" dirty="0" smtClean="0"/>
              <a:t>(g) </a:t>
            </a:r>
            <a:r>
              <a:rPr lang="zh-TW" altLang="en-US" sz="4200" dirty="0" smtClean="0"/>
              <a:t>超級市場</a:t>
            </a:r>
            <a:r>
              <a:rPr lang="en-US" altLang="zh-TW" sz="4200" dirty="0" smtClean="0"/>
              <a:t>(h) </a:t>
            </a:r>
            <a:r>
              <a:rPr lang="zh-TW" altLang="en-US" sz="4200" dirty="0" smtClean="0"/>
              <a:t>全聯平價連鎖店    </a:t>
            </a:r>
            <a:r>
              <a:rPr lang="en-US" altLang="zh-TW" sz="4200" dirty="0" smtClean="0"/>
              <a:t>(</a:t>
            </a:r>
            <a:r>
              <a:rPr lang="en-US" altLang="zh-TW" sz="4200" dirty="0" err="1" smtClean="0"/>
              <a:t>i</a:t>
            </a:r>
            <a:r>
              <a:rPr lang="en-US" altLang="zh-TW" sz="4200" dirty="0" smtClean="0"/>
              <a:t>) </a:t>
            </a:r>
          </a:p>
          <a:p>
            <a:r>
              <a:rPr lang="en-US" altLang="zh-TW" sz="4200" dirty="0" smtClean="0"/>
              <a:t>                     </a:t>
            </a:r>
            <a:r>
              <a:rPr lang="zh-TW" altLang="en-US" sz="4200" dirty="0" smtClean="0"/>
              <a:t>大立精品百貨    </a:t>
            </a:r>
            <a:r>
              <a:rPr lang="en-US" altLang="zh-TW" sz="4200" dirty="0" smtClean="0"/>
              <a:t>(j)</a:t>
            </a:r>
            <a:r>
              <a:rPr lang="zh-TW" altLang="en-US" sz="4200" dirty="0" smtClean="0"/>
              <a:t>網路商城 </a:t>
            </a:r>
            <a:r>
              <a:rPr lang="en-US" altLang="zh-TW" sz="4200" dirty="0" smtClean="0"/>
              <a:t>ex: </a:t>
            </a:r>
            <a:r>
              <a:rPr lang="zh-TW" altLang="en-US" sz="4200" dirty="0" smtClean="0"/>
              <a:t>奇摩</a:t>
            </a:r>
            <a:r>
              <a:rPr lang="en-US" altLang="zh-TW" sz="4200" dirty="0" smtClean="0"/>
              <a:t>, </a:t>
            </a:r>
            <a:r>
              <a:rPr lang="en-US" altLang="zh-TW" sz="4200" dirty="0" err="1" smtClean="0"/>
              <a:t>Pchome</a:t>
            </a:r>
            <a:r>
              <a:rPr lang="en-US" altLang="zh-TW" sz="4200" dirty="0" smtClean="0"/>
              <a:t>….</a:t>
            </a:r>
          </a:p>
          <a:p>
            <a:r>
              <a:rPr lang="en-US" altLang="zh-TW" sz="4200" dirty="0" smtClean="0"/>
              <a:t>             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Q: </a:t>
            </a:r>
            <a:r>
              <a:rPr lang="zh-TW" altLang="en-US" sz="4000" dirty="0" smtClean="0"/>
              <a:t>多元通路並行是很多業者採行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            </a:t>
            </a:r>
            <a:r>
              <a:rPr lang="zh-TW" altLang="en-US" sz="4000" dirty="0" smtClean="0"/>
              <a:t>的策略</a:t>
            </a:r>
            <a:r>
              <a:rPr lang="en-US" altLang="zh-TW" sz="4000" dirty="0" smtClean="0"/>
              <a:t>?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TW" sz="2800" dirty="0" err="1" smtClean="0"/>
              <a:t>Ans</a:t>
            </a:r>
            <a:r>
              <a:rPr lang="en-US" altLang="zh-TW" sz="2800" dirty="0" smtClean="0"/>
              <a:t>:  3C</a:t>
            </a:r>
            <a:r>
              <a:rPr lang="zh-TW" altLang="en-US" sz="2800" dirty="0" smtClean="0"/>
              <a:t> 連鎖業者 譬如</a:t>
            </a:r>
            <a:r>
              <a:rPr lang="en-US" altLang="zh-TW" sz="2800" dirty="0" smtClean="0"/>
              <a:t>:  </a:t>
            </a:r>
            <a:r>
              <a:rPr lang="zh-TW" altLang="en-US" sz="2800" dirty="0" smtClean="0"/>
              <a:t>燦坤 成立快</a:t>
            </a:r>
            <a:r>
              <a:rPr lang="en-US" altLang="zh-TW" sz="2800" dirty="0" smtClean="0"/>
              <a:t>8 </a:t>
            </a:r>
            <a:r>
              <a:rPr lang="zh-TW" altLang="en-US" sz="2800" dirty="0" smtClean="0"/>
              <a:t>線上賣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  </a:t>
            </a:r>
            <a:r>
              <a:rPr lang="zh-TW" altLang="en-US" sz="2800" dirty="0" smtClean="0"/>
              <a:t>場</a:t>
            </a:r>
            <a:r>
              <a:rPr lang="en-US" altLang="zh-TW" sz="2800" dirty="0" smtClean="0"/>
              <a:t>…………</a:t>
            </a:r>
          </a:p>
          <a:p>
            <a:r>
              <a:rPr lang="en-US" altLang="zh-TW" sz="2800" dirty="0" smtClean="0"/>
              <a:t>          </a:t>
            </a:r>
            <a:r>
              <a:rPr lang="zh-TW" altLang="en-US" sz="2800" dirty="0" smtClean="0"/>
              <a:t>統一超商 也成立 線上賣場</a:t>
            </a:r>
            <a:r>
              <a:rPr lang="en-US" altLang="zh-TW" sz="2800" dirty="0" smtClean="0"/>
              <a:t>………..</a:t>
            </a:r>
          </a:p>
          <a:p>
            <a:r>
              <a:rPr lang="en-US" altLang="zh-TW" sz="2800" dirty="0" smtClean="0"/>
              <a:t>         </a:t>
            </a:r>
            <a:r>
              <a:rPr lang="zh-TW" altLang="en-US" sz="2800" dirty="0" smtClean="0"/>
              <a:t> 原因是 鎖定不同的客層</a:t>
            </a:r>
            <a:r>
              <a:rPr lang="en-US" altLang="zh-TW" sz="2800" dirty="0" smtClean="0"/>
              <a:t>………..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dirty="0" smtClean="0"/>
              <a:t> </a:t>
            </a:r>
            <a:r>
              <a:rPr altLang="zh-TW" sz="4400" dirty="0" smtClean="0"/>
              <a:t>Q: </a:t>
            </a:r>
            <a:r>
              <a:rPr lang="zh-TW" altLang="en-US" sz="4400" dirty="0" smtClean="0"/>
              <a:t>促銷只是花招</a:t>
            </a:r>
            <a:r>
              <a:rPr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36741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zh-TW" altLang="en-US" sz="2400" dirty="0" smtClean="0"/>
              <a:t>目的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提高消費者購買誘因  付出購買之行動</a:t>
            </a:r>
            <a:endParaRPr lang="en-US" altLang="zh-TW" sz="2400" dirty="0" smtClean="0"/>
          </a:p>
          <a:p>
            <a:pPr marL="457200" indent="-457200">
              <a:buAutoNum type="arabicPeriod"/>
            </a:pPr>
            <a:r>
              <a:rPr lang="zh-TW" altLang="en-US" sz="2400" dirty="0" smtClean="0"/>
              <a:t>限量</a:t>
            </a:r>
            <a:r>
              <a:rPr lang="en-US" altLang="zh-TW" sz="2400" dirty="0" smtClean="0"/>
              <a:t>;  </a:t>
            </a:r>
            <a:r>
              <a:rPr lang="zh-TW" altLang="en-US" sz="2400" dirty="0" smtClean="0"/>
              <a:t>折價劵</a:t>
            </a:r>
            <a:r>
              <a:rPr lang="en-US" altLang="zh-TW" sz="2400" dirty="0" smtClean="0"/>
              <a:t>; </a:t>
            </a:r>
            <a:r>
              <a:rPr lang="zh-TW" altLang="en-US" sz="2400" dirty="0" smtClean="0"/>
              <a:t> 集點折抵消費金額  的促銷方式最有效</a:t>
            </a:r>
            <a:endParaRPr lang="en-US" altLang="zh-TW" sz="2400" dirty="0" smtClean="0"/>
          </a:p>
          <a:p>
            <a:pPr marL="457200" indent="-457200">
              <a:buAutoNum type="arabicPeriod"/>
            </a:pPr>
            <a:r>
              <a:rPr lang="zh-TW" altLang="en-US" sz="2400" dirty="0" smtClean="0"/>
              <a:t>促銷活動的舉辦 有聚集人氣的效用</a:t>
            </a:r>
            <a:r>
              <a:rPr lang="en-US" altLang="zh-TW" sz="2400" dirty="0" smtClean="0"/>
              <a:t>……</a:t>
            </a:r>
            <a:r>
              <a:rPr lang="zh-TW" altLang="en-US" sz="2400" dirty="0" smtClean="0"/>
              <a:t>帶動買氣</a:t>
            </a:r>
            <a:r>
              <a:rPr lang="en-US" altLang="zh-TW" sz="2400" dirty="0" smtClean="0"/>
              <a:t>….</a:t>
            </a:r>
          </a:p>
          <a:p>
            <a:pPr marL="457200" indent="-457200">
              <a:buAutoNum type="arabicPeriod"/>
            </a:pPr>
            <a:endParaRPr lang="en-US" altLang="zh-TW" sz="2400" dirty="0" smtClean="0"/>
          </a:p>
          <a:p>
            <a:pPr marL="457200" indent="-457200">
              <a:buAutoNum type="arabicPeriod"/>
            </a:pPr>
            <a:endParaRPr lang="zh-TW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dirty="0" smtClean="0"/>
              <a:t>  </a:t>
            </a:r>
            <a:r>
              <a:rPr lang="zh-TW" altLang="en-US" sz="4400" dirty="0" smtClean="0"/>
              <a:t>訊息訴求有三大類</a:t>
            </a:r>
            <a:r>
              <a:rPr altLang="zh-TW" sz="4400" dirty="0" smtClean="0"/>
              <a:t>?!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 smtClean="0"/>
              <a:t>Ans</a:t>
            </a:r>
            <a:r>
              <a:rPr lang="en-US" altLang="zh-TW" sz="2400" dirty="0" smtClean="0"/>
              <a:t>: 1. </a:t>
            </a:r>
            <a:r>
              <a:rPr lang="zh-TW" altLang="en-US" sz="2400" dirty="0" smtClean="0"/>
              <a:t>理性訴求</a:t>
            </a:r>
            <a:r>
              <a:rPr lang="en-US" altLang="zh-TW" sz="2400" dirty="0" smtClean="0"/>
              <a:t>:  ex:</a:t>
            </a:r>
            <a:r>
              <a:rPr lang="zh-TW" altLang="en-US" sz="2400" dirty="0" smtClean="0"/>
              <a:t>英文補習班 保證</a:t>
            </a:r>
            <a:r>
              <a:rPr lang="en-US" altLang="zh-TW" sz="2400" dirty="0" smtClean="0"/>
              <a:t>: 600</a:t>
            </a:r>
            <a:r>
              <a:rPr lang="zh-TW" altLang="en-US" sz="2400" dirty="0" smtClean="0"/>
              <a:t>分以上</a:t>
            </a:r>
            <a:endParaRPr lang="en-US" altLang="zh-TW" sz="2400" dirty="0" smtClean="0"/>
          </a:p>
          <a:p>
            <a:r>
              <a:rPr lang="en-US" altLang="zh-TW" sz="2400" dirty="0" smtClean="0"/>
              <a:t>           2.</a:t>
            </a:r>
            <a:r>
              <a:rPr lang="zh-TW" altLang="en-US" sz="2400" dirty="0" smtClean="0"/>
              <a:t>感性訴求</a:t>
            </a:r>
            <a:r>
              <a:rPr lang="en-US" altLang="zh-TW" sz="2400" dirty="0" smtClean="0"/>
              <a:t>:  </a:t>
            </a:r>
            <a:r>
              <a:rPr lang="zh-TW" altLang="en-US" sz="2400" dirty="0" smtClean="0"/>
              <a:t>信義房屋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信任 帶來新幸福 </a:t>
            </a:r>
            <a:endParaRPr lang="en-US" altLang="zh-TW" sz="2400" dirty="0" smtClean="0"/>
          </a:p>
          <a:p>
            <a:r>
              <a:rPr lang="en-US" altLang="zh-TW" sz="2400" dirty="0" smtClean="0"/>
              <a:t>          3. </a:t>
            </a:r>
            <a:r>
              <a:rPr lang="zh-TW" altLang="en-US" sz="2400" dirty="0" smtClean="0"/>
              <a:t>道德訴求</a:t>
            </a:r>
            <a:r>
              <a:rPr lang="en-US" altLang="zh-TW" sz="2400" dirty="0" smtClean="0"/>
              <a:t>:  </a:t>
            </a:r>
            <a:r>
              <a:rPr lang="zh-TW" altLang="en-US" sz="2400" dirty="0" smtClean="0"/>
              <a:t>吃素救地球訴求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z="4400" dirty="0" smtClean="0"/>
              <a:t>Q:</a:t>
            </a:r>
            <a:r>
              <a:rPr lang="zh-TW" altLang="en-US" sz="4400" dirty="0" smtClean="0"/>
              <a:t>大潤發在中國打敗世界強敵</a:t>
            </a:r>
            <a:r>
              <a:rPr altLang="zh-TW" sz="4400" dirty="0" smtClean="0"/>
              <a:t>?!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79617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err="1" smtClean="0"/>
              <a:t>Ans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: 1998</a:t>
            </a: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年進入 中國市場  十年時間完成展店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家計畫</a:t>
            </a:r>
            <a:endParaRPr lang="en-US" altLang="zh-TW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        2012</a:t>
            </a: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zh-TW" altLang="en-US" sz="2600" dirty="0" smtClean="0"/>
              <a:t>營業額超越法商家樂福及美國的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Wal-Mart)</a:t>
            </a:r>
          </a:p>
          <a:p>
            <a:r>
              <a:rPr lang="en-US" altLang="zh-TW" sz="2600" dirty="0" smtClean="0"/>
              <a:t>         KSF: (1)</a:t>
            </a:r>
            <a:r>
              <a:rPr lang="zh-TW" altLang="en-US" sz="2600" dirty="0" smtClean="0"/>
              <a:t>在中國各地區保有獨特性 </a:t>
            </a:r>
            <a:r>
              <a:rPr lang="en-US" altLang="zh-TW" sz="2600" dirty="0" smtClean="0"/>
              <a:t>ex: </a:t>
            </a:r>
            <a:r>
              <a:rPr lang="zh-TW" altLang="en-US" sz="2600" dirty="0" smtClean="0"/>
              <a:t>越往南對飲料</a:t>
            </a:r>
            <a:endParaRPr lang="en-US" altLang="zh-TW" sz="2600" dirty="0" smtClean="0"/>
          </a:p>
          <a:p>
            <a:r>
              <a:rPr lang="en-US" altLang="zh-TW" sz="2600" dirty="0" smtClean="0"/>
              <a:t>                       </a:t>
            </a:r>
            <a:r>
              <a:rPr lang="zh-TW" altLang="en-US" sz="2600" dirty="0" smtClean="0"/>
              <a:t>及菸酒的需求大</a:t>
            </a:r>
            <a:r>
              <a:rPr lang="en-US" altLang="zh-TW" sz="2600" dirty="0" smtClean="0"/>
              <a:t>; </a:t>
            </a:r>
            <a:r>
              <a:rPr lang="zh-TW" altLang="en-US" sz="2600" dirty="0" smtClean="0"/>
              <a:t>北方則重視衣著</a:t>
            </a:r>
            <a:endParaRPr lang="en-US" altLang="zh-TW" sz="2600" dirty="0" smtClean="0"/>
          </a:p>
          <a:p>
            <a:r>
              <a:rPr lang="en-US" altLang="zh-TW" sz="2600" dirty="0" smtClean="0"/>
              <a:t>                  (2)</a:t>
            </a:r>
            <a:r>
              <a:rPr lang="zh-TW" altLang="en-US" sz="2600" dirty="0" smtClean="0"/>
              <a:t>低價</a:t>
            </a:r>
            <a:endParaRPr lang="en-US" altLang="zh-TW" sz="2600" dirty="0" smtClean="0"/>
          </a:p>
          <a:p>
            <a:r>
              <a:rPr lang="en-US" altLang="zh-TW" sz="2600" dirty="0" smtClean="0"/>
              <a:t>                  (3)</a:t>
            </a:r>
            <a:r>
              <a:rPr lang="zh-TW" altLang="en-US" sz="2600" dirty="0" smtClean="0"/>
              <a:t>八成商品中央統一採購</a:t>
            </a:r>
            <a:endParaRPr lang="en-US" altLang="zh-TW" sz="2600" dirty="0" smtClean="0"/>
          </a:p>
          <a:p>
            <a:r>
              <a:rPr lang="en-US" altLang="zh-TW" sz="2600" dirty="0" smtClean="0"/>
              <a:t>                  (4)</a:t>
            </a:r>
            <a:r>
              <a:rPr lang="zh-TW" altLang="en-US" sz="2600" dirty="0" smtClean="0"/>
              <a:t> 周到的台式服務</a:t>
            </a:r>
            <a:endParaRPr lang="en-US" altLang="zh-TW" sz="2600" dirty="0" smtClean="0"/>
          </a:p>
          <a:p>
            <a:r>
              <a:rPr lang="en-US" altLang="zh-TW" sz="2600" dirty="0" smtClean="0"/>
              <a:t>                   (5)</a:t>
            </a:r>
            <a:r>
              <a:rPr lang="zh-TW" altLang="en-US" sz="2600" dirty="0" smtClean="0"/>
              <a:t>良好政商關係</a:t>
            </a:r>
            <a:endParaRPr lang="en-US" altLang="zh-TW" sz="2600" dirty="0" smtClean="0"/>
          </a:p>
          <a:p>
            <a:r>
              <a:rPr lang="en-US" altLang="zh-TW" sz="2600" dirty="0" smtClean="0"/>
              <a:t>                   (6)</a:t>
            </a:r>
            <a:r>
              <a:rPr lang="zh-TW" altLang="en-US" sz="2600" dirty="0" smtClean="0"/>
              <a:t>鄉村包圍城市展店計畫</a:t>
            </a:r>
            <a:endParaRPr lang="en-US" altLang="zh-TW" sz="2600" dirty="0" smtClean="0"/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dirty="0" smtClean="0"/>
              <a:t> Q: </a:t>
            </a:r>
            <a:r>
              <a:rPr lang="zh-TW" altLang="en-US" sz="4400" dirty="0" smtClean="0"/>
              <a:t>日本是創意王國</a:t>
            </a:r>
            <a:r>
              <a:rPr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15322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err="1" smtClean="0"/>
              <a:t>Ans</a:t>
            </a:r>
            <a:r>
              <a:rPr lang="en-US" altLang="zh-TW" dirty="0" smtClean="0"/>
              <a:t>:  </a:t>
            </a:r>
            <a:r>
              <a:rPr lang="zh-TW" altLang="en-US" sz="2800" dirty="0" smtClean="0"/>
              <a:t>日本自動販賣機花招百出</a:t>
            </a:r>
            <a:r>
              <a:rPr lang="en-US" altLang="zh-TW" sz="2800" dirty="0" smtClean="0"/>
              <a:t>!!!! </a:t>
            </a:r>
            <a:r>
              <a:rPr lang="zh-TW" altLang="en-US" sz="2800" dirty="0" smtClean="0"/>
              <a:t>平均</a:t>
            </a:r>
            <a:r>
              <a:rPr lang="en-US" altLang="zh-TW" sz="2800" dirty="0" smtClean="0"/>
              <a:t>22</a:t>
            </a:r>
            <a:r>
              <a:rPr lang="zh-TW" altLang="en-US" sz="2800" dirty="0" smtClean="0"/>
              <a:t>人就有一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 </a:t>
            </a:r>
            <a:r>
              <a:rPr lang="zh-TW" altLang="en-US" sz="2800" dirty="0" smtClean="0"/>
              <a:t>部販賣機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</a:t>
            </a:r>
            <a:r>
              <a:rPr lang="zh-TW" altLang="en-US" sz="2800" dirty="0" smtClean="0"/>
              <a:t>一年消費額</a:t>
            </a:r>
            <a:r>
              <a:rPr lang="en-US" altLang="zh-TW" sz="2800" dirty="0" smtClean="0"/>
              <a:t>: 2</a:t>
            </a:r>
            <a:r>
              <a:rPr lang="zh-TW" altLang="en-US" sz="2800" dirty="0" smtClean="0"/>
              <a:t>兆台幣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  </a:t>
            </a:r>
            <a:r>
              <a:rPr lang="zh-TW" altLang="en-US" sz="2800" dirty="0" smtClean="0"/>
              <a:t>有的販賣機製造歡樂氣氛</a:t>
            </a:r>
            <a:endParaRPr lang="en-US" altLang="zh-TW" sz="2800" dirty="0" smtClean="0"/>
          </a:p>
          <a:p>
            <a:r>
              <a:rPr lang="en-US" altLang="zh-TW" sz="2800" dirty="0" smtClean="0"/>
              <a:t>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ex: </a:t>
            </a:r>
            <a:r>
              <a:rPr lang="zh-TW" altLang="en-US" sz="2800" dirty="0" smtClean="0"/>
              <a:t>買飲料後可以轉動輪盤 中獎再送一罐</a:t>
            </a:r>
            <a:endParaRPr lang="en-US" altLang="zh-TW" sz="2800" dirty="0" smtClean="0"/>
          </a:p>
          <a:p>
            <a:r>
              <a:rPr lang="en-US" altLang="zh-TW" sz="2800" dirty="0" smtClean="0"/>
              <a:t> ex: </a:t>
            </a:r>
            <a:r>
              <a:rPr lang="zh-TW" altLang="en-US" sz="2800" dirty="0" smtClean="0"/>
              <a:t>還有應急功能  比如 名片販賣機  日幣</a:t>
            </a:r>
            <a:r>
              <a:rPr lang="en-US" altLang="zh-TW" sz="2800" dirty="0" smtClean="0"/>
              <a:t>1000</a:t>
            </a:r>
            <a:r>
              <a:rPr lang="zh-TW" altLang="en-US" sz="2800" dirty="0" smtClean="0"/>
              <a:t>元並填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     </a:t>
            </a:r>
            <a:r>
              <a:rPr lang="zh-TW" altLang="en-US" sz="2800" dirty="0" smtClean="0"/>
              <a:t>入資料  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分鐘取得一份</a:t>
            </a:r>
            <a:r>
              <a:rPr lang="en-US" altLang="zh-TW" sz="2800" dirty="0" smtClean="0"/>
              <a:t>30</a:t>
            </a:r>
            <a:r>
              <a:rPr lang="zh-TW" altLang="en-US" sz="2800" dirty="0" smtClean="0"/>
              <a:t>張名片</a:t>
            </a:r>
            <a:endParaRPr lang="en-US" altLang="zh-TW" sz="2800" dirty="0" smtClean="0"/>
          </a:p>
          <a:p>
            <a:r>
              <a:rPr lang="en-US" altLang="zh-TW" sz="2800" dirty="0" smtClean="0"/>
              <a:t> </a:t>
            </a:r>
          </a:p>
          <a:p>
            <a:endParaRPr lang="en-US" altLang="zh-TW" sz="28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dirty="0" smtClean="0"/>
              <a:t> </a:t>
            </a:r>
            <a:r>
              <a:rPr altLang="zh-TW" sz="3600" dirty="0" smtClean="0"/>
              <a:t>Q:</a:t>
            </a:r>
            <a:r>
              <a:rPr lang="zh-TW" altLang="en-US" sz="3600" dirty="0" smtClean="0"/>
              <a:t>如果你要經營一家便當外送的店</a:t>
            </a:r>
            <a:r>
              <a:rPr altLang="zh-TW" sz="3600" dirty="0" smtClean="0"/>
              <a:t>? </a:t>
            </a:r>
            <a:r>
              <a:rPr lang="zh-TW" altLang="en-US" sz="3600" dirty="0" smtClean="0"/>
              <a:t>要注意哪一些立地條件</a:t>
            </a:r>
            <a:r>
              <a:rPr altLang="zh-TW" sz="3600" dirty="0" smtClean="0"/>
              <a:t>?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724468"/>
          </a:xfrm>
        </p:spPr>
        <p:txBody>
          <a:bodyPr/>
          <a:lstStyle/>
          <a:p>
            <a:r>
              <a:rPr lang="en-US" altLang="zh-TW" dirty="0" smtClean="0"/>
              <a:t> </a:t>
            </a:r>
            <a:r>
              <a:rPr lang="en-US" altLang="zh-TW" sz="2400" dirty="0" err="1" smtClean="0"/>
              <a:t>Ans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外送市場  商機潛力大</a:t>
            </a:r>
            <a:endParaRPr lang="en-US" altLang="zh-TW" sz="2400" dirty="0" smtClean="0"/>
          </a:p>
          <a:p>
            <a:r>
              <a:rPr lang="en-US" altLang="zh-TW" sz="2400" dirty="0" smtClean="0"/>
              <a:t>          </a:t>
            </a:r>
            <a:r>
              <a:rPr lang="zh-TW" altLang="en-US" sz="2400" dirty="0" smtClean="0"/>
              <a:t>交通</a:t>
            </a:r>
            <a:r>
              <a:rPr lang="en-US" altLang="zh-TW" sz="2400" dirty="0" smtClean="0"/>
              <a:t>;  </a:t>
            </a:r>
            <a:r>
              <a:rPr lang="zh-TW" altLang="en-US" sz="2400" dirty="0" smtClean="0"/>
              <a:t>商店組合 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互補或多樣化</a:t>
            </a:r>
            <a:r>
              <a:rPr lang="en-US" altLang="zh-TW" sz="2400" dirty="0" smtClean="0"/>
              <a:t>….) </a:t>
            </a:r>
            <a:r>
              <a:rPr lang="zh-TW" altLang="en-US" sz="2400" dirty="0" smtClean="0"/>
              <a:t>競爭者</a:t>
            </a:r>
            <a:r>
              <a:rPr lang="en-US" altLang="zh-TW" sz="2400" dirty="0" smtClean="0"/>
              <a:t>….  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z="4000" dirty="0" smtClean="0"/>
              <a:t>  </a:t>
            </a:r>
            <a:r>
              <a:rPr lang="zh-TW" altLang="en-US" sz="4000" dirty="0" smtClean="0"/>
              <a:t>個案</a:t>
            </a:r>
            <a:r>
              <a:rPr altLang="zh-TW" sz="4000" dirty="0" smtClean="0"/>
              <a:t>:</a:t>
            </a:r>
            <a:r>
              <a:rPr lang="zh-TW" altLang="en-US" sz="4000" dirty="0" smtClean="0"/>
              <a:t>白蘭氏雞精的三級市場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5329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zh-TW" altLang="en-US" dirty="0" smtClean="0"/>
              <a:t>雞精商品</a:t>
            </a:r>
            <a:r>
              <a:rPr lang="en-US" altLang="zh-TW" dirty="0" smtClean="0"/>
              <a:t>(</a:t>
            </a:r>
            <a:r>
              <a:rPr lang="zh-TW" altLang="en-US" dirty="0" smtClean="0"/>
              <a:t>領導品牌</a:t>
            </a:r>
            <a:r>
              <a:rPr lang="en-US" altLang="zh-TW" dirty="0" smtClean="0"/>
              <a:t>: </a:t>
            </a:r>
            <a:r>
              <a:rPr lang="zh-TW" altLang="en-US" dirty="0" smtClean="0"/>
              <a:t>白蘭氏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的目標市場</a:t>
            </a:r>
            <a:r>
              <a:rPr lang="en-US" altLang="zh-TW" dirty="0" smtClean="0"/>
              <a:t>: </a:t>
            </a:r>
            <a:r>
              <a:rPr lang="zh-TW" altLang="en-US" dirty="0" smtClean="0"/>
              <a:t>辛勞的上班族</a:t>
            </a:r>
            <a:r>
              <a:rPr lang="en-US" altLang="zh-TW" dirty="0" smtClean="0"/>
              <a:t>, </a:t>
            </a:r>
            <a:r>
              <a:rPr lang="zh-TW" altLang="en-US" dirty="0" smtClean="0"/>
              <a:t>訴求</a:t>
            </a:r>
            <a:r>
              <a:rPr lang="en-US" altLang="zh-TW" dirty="0" smtClean="0"/>
              <a:t>: </a:t>
            </a:r>
            <a:r>
              <a:rPr lang="zh-TW" altLang="en-US" dirty="0" smtClean="0"/>
              <a:t>提神 補氣力</a:t>
            </a:r>
            <a:endParaRPr lang="en-US" altLang="zh-TW" dirty="0" smtClean="0"/>
          </a:p>
          <a:p>
            <a:pPr marL="457200" indent="-457200">
              <a:buAutoNum type="arabicPeriod"/>
            </a:pPr>
            <a:r>
              <a:rPr lang="en-US" altLang="zh-TW" dirty="0" smtClean="0"/>
              <a:t> </a:t>
            </a:r>
            <a:r>
              <a:rPr lang="zh-TW" altLang="en-US" dirty="0" smtClean="0"/>
              <a:t>由於想跳脫 紅海 市場 統一  </a:t>
            </a:r>
            <a:r>
              <a:rPr lang="en-US" altLang="zh-TW" dirty="0" smtClean="0"/>
              <a:t>1969 </a:t>
            </a:r>
            <a:r>
              <a:rPr lang="zh-TW" altLang="en-US" dirty="0" smtClean="0"/>
              <a:t>年推出四物雞精</a:t>
            </a:r>
            <a:endParaRPr lang="en-US" altLang="zh-TW" dirty="0" smtClean="0"/>
          </a:p>
          <a:p>
            <a:pPr marL="457200" indent="-457200">
              <a:buAutoNum type="arabicPeriod"/>
            </a:pPr>
            <a:r>
              <a:rPr lang="en-US" altLang="zh-TW" dirty="0" smtClean="0"/>
              <a:t> </a:t>
            </a:r>
            <a:r>
              <a:rPr lang="zh-TW" altLang="en-US" dirty="0" smtClean="0"/>
              <a:t>又針對 學生  </a:t>
            </a:r>
            <a:r>
              <a:rPr lang="en-US" altLang="zh-TW" dirty="0" smtClean="0"/>
              <a:t>(</a:t>
            </a:r>
            <a:r>
              <a:rPr lang="zh-TW" altLang="en-US" dirty="0" smtClean="0"/>
              <a:t>推出</a:t>
            </a:r>
            <a:r>
              <a:rPr lang="en-US" altLang="zh-TW" dirty="0" smtClean="0"/>
              <a:t>: </a:t>
            </a:r>
            <a:r>
              <a:rPr lang="zh-TW" altLang="en-US" dirty="0" smtClean="0"/>
              <a:t>學進雞精</a:t>
            </a:r>
            <a:r>
              <a:rPr lang="en-US" altLang="zh-TW" dirty="0" smtClean="0"/>
              <a:t>) &amp;  </a:t>
            </a:r>
            <a:r>
              <a:rPr lang="zh-TW" altLang="en-US" dirty="0" smtClean="0"/>
              <a:t>小朋友 </a:t>
            </a:r>
            <a:r>
              <a:rPr lang="en-US" altLang="zh-TW" dirty="0" smtClean="0"/>
              <a:t>(</a:t>
            </a:r>
            <a:r>
              <a:rPr lang="zh-TW" altLang="en-US" dirty="0" smtClean="0"/>
              <a:t>超能雞精</a:t>
            </a:r>
            <a:r>
              <a:rPr lang="en-US" altLang="zh-TW" dirty="0" smtClean="0"/>
              <a:t>)</a:t>
            </a:r>
          </a:p>
          <a:p>
            <a:pPr marL="457200" indent="-457200">
              <a:buAutoNum type="arabicPeriod"/>
            </a:pPr>
            <a:r>
              <a:rPr lang="en-US" altLang="zh-TW" dirty="0" smtClean="0"/>
              <a:t> </a:t>
            </a:r>
            <a:r>
              <a:rPr lang="zh-TW" altLang="en-US" dirty="0" smtClean="0"/>
              <a:t>觀察一個商品是否成功   兩步驟</a:t>
            </a:r>
            <a:r>
              <a:rPr lang="en-US" altLang="zh-TW" dirty="0" smtClean="0"/>
              <a:t>:</a:t>
            </a:r>
          </a:p>
          <a:p>
            <a:pPr marL="457200" indent="-457200"/>
            <a:r>
              <a:rPr lang="en-US" altLang="zh-TW" dirty="0" smtClean="0"/>
              <a:t>           (1) </a:t>
            </a:r>
            <a:r>
              <a:rPr lang="zh-TW" altLang="en-US" dirty="0" smtClean="0"/>
              <a:t>競爭品牌有無跟進</a:t>
            </a:r>
            <a:endParaRPr lang="en-US" altLang="zh-TW" dirty="0" smtClean="0"/>
          </a:p>
          <a:p>
            <a:pPr marL="457200" indent="-457200"/>
            <a:r>
              <a:rPr lang="en-US" altLang="zh-TW" dirty="0" smtClean="0"/>
              <a:t>            (2)</a:t>
            </a:r>
            <a:r>
              <a:rPr lang="zh-TW" altLang="en-US" dirty="0" smtClean="0"/>
              <a:t>新商品過一段時間是否還活在市場上</a:t>
            </a:r>
            <a:endParaRPr lang="zh-TW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sz="3600" dirty="0" smtClean="0"/>
              <a:t>行銷與道德之議題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0465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Q1:  </a:t>
            </a:r>
            <a:r>
              <a:rPr lang="zh-TW" altLang="en-US" sz="2800" dirty="0" smtClean="0"/>
              <a:t>下列商業活動或事物  你覺得是欺騙</a:t>
            </a:r>
            <a:r>
              <a:rPr lang="en-US" altLang="zh-TW" sz="2800" dirty="0" smtClean="0"/>
              <a:t>?</a:t>
            </a:r>
          </a:p>
          <a:p>
            <a:r>
              <a:rPr lang="en-US" altLang="zh-TW" sz="2800" dirty="0" smtClean="0"/>
              <a:t>(1)</a:t>
            </a:r>
            <a:r>
              <a:rPr lang="zh-TW" altLang="en-US" sz="2800" dirty="0" smtClean="0"/>
              <a:t>超商的集點活動    </a:t>
            </a:r>
            <a:r>
              <a:rPr lang="en-US" altLang="zh-TW" sz="2800" dirty="0" smtClean="0"/>
              <a:t>(2)</a:t>
            </a:r>
            <a:r>
              <a:rPr lang="zh-TW" altLang="en-US" sz="2800" dirty="0" smtClean="0"/>
              <a:t>業務人員的促銷方法</a:t>
            </a:r>
            <a:endParaRPr lang="en-US" altLang="zh-TW" sz="2800" dirty="0" smtClean="0"/>
          </a:p>
          <a:p>
            <a:r>
              <a:rPr lang="en-US" altLang="zh-TW" sz="2800" dirty="0" smtClean="0"/>
              <a:t>(3)</a:t>
            </a:r>
            <a:r>
              <a:rPr lang="zh-TW" altLang="en-US" sz="2800" dirty="0" smtClean="0"/>
              <a:t>以特價品作促銷    </a:t>
            </a:r>
            <a:r>
              <a:rPr lang="en-US" altLang="zh-TW" sz="2800" dirty="0" smtClean="0"/>
              <a:t>(4)</a:t>
            </a:r>
            <a:r>
              <a:rPr lang="zh-TW" altLang="en-US" sz="2800" dirty="0" smtClean="0"/>
              <a:t>推出低價促銷品</a:t>
            </a:r>
            <a:endParaRPr lang="en-US" altLang="zh-TW" sz="2800" dirty="0" smtClean="0"/>
          </a:p>
          <a:p>
            <a:r>
              <a:rPr lang="en-US" altLang="zh-TW" sz="2800" dirty="0" smtClean="0"/>
              <a:t> (5)</a:t>
            </a:r>
            <a:r>
              <a:rPr lang="zh-TW" altLang="en-US" sz="2800" dirty="0" smtClean="0"/>
              <a:t>優待卡的限期優惠     </a:t>
            </a:r>
            <a:r>
              <a:rPr lang="en-US" altLang="zh-TW" sz="2800" dirty="0" smtClean="0"/>
              <a:t>(6)</a:t>
            </a:r>
            <a:r>
              <a:rPr lang="zh-TW" altLang="en-US" sz="2800" dirty="0" smtClean="0"/>
              <a:t>清倉大拍賣</a:t>
            </a:r>
            <a:endParaRPr lang="en-US" altLang="zh-TW" sz="2800" dirty="0" smtClean="0"/>
          </a:p>
          <a:p>
            <a:r>
              <a:rPr lang="en-US" altLang="zh-TW" sz="2800" dirty="0" smtClean="0"/>
              <a:t>  (7)</a:t>
            </a:r>
            <a:r>
              <a:rPr lang="zh-TW" altLang="en-US" sz="2800" dirty="0" smtClean="0"/>
              <a:t>限時搶購活動       </a:t>
            </a:r>
            <a:r>
              <a:rPr lang="en-US" altLang="zh-TW" sz="2800" dirty="0" smtClean="0"/>
              <a:t>(8)</a:t>
            </a:r>
            <a:r>
              <a:rPr lang="zh-TW" altLang="en-US" sz="2800" dirty="0" smtClean="0"/>
              <a:t>一元促銷活動</a:t>
            </a:r>
            <a:endParaRPr lang="en-US" altLang="zh-TW" sz="2800" dirty="0" smtClean="0"/>
          </a:p>
          <a:p>
            <a:r>
              <a:rPr lang="en-US" altLang="zh-TW" sz="2800" dirty="0" smtClean="0"/>
              <a:t>   ………</a:t>
            </a:r>
          </a:p>
          <a:p>
            <a:endParaRPr lang="en-US" altLang="zh-TW" sz="2800" dirty="0" smtClean="0"/>
          </a:p>
          <a:p>
            <a:endParaRPr lang="zh-TW" alt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 </a:t>
            </a:r>
            <a:r>
              <a:rPr lang="zh-TW" altLang="en-US" sz="4000" dirty="0" smtClean="0"/>
              <a:t>行銷本質如何漂白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或企業形象如何翻轉</a:t>
            </a:r>
            <a:r>
              <a:rPr lang="en-US" altLang="zh-TW" sz="4000" dirty="0" smtClean="0"/>
              <a:t>)?!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17260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 </a:t>
            </a:r>
            <a:r>
              <a:rPr lang="en-US" altLang="zh-TW" sz="2800" dirty="0" err="1" smtClean="0"/>
              <a:t>Ans</a:t>
            </a:r>
            <a:r>
              <a:rPr lang="en-US" altLang="zh-TW" sz="2800" dirty="0" smtClean="0"/>
              <a:t>:  (1) </a:t>
            </a:r>
            <a:r>
              <a:rPr lang="zh-TW" altLang="en-US" sz="2800" dirty="0" smtClean="0"/>
              <a:t>與宗教活動或與宗教人士結盟</a:t>
            </a:r>
            <a:r>
              <a:rPr lang="en-US" altLang="zh-TW" sz="2800" dirty="0" smtClean="0"/>
              <a:t>…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 (2)</a:t>
            </a:r>
            <a:r>
              <a:rPr lang="zh-TW" altLang="en-US" sz="2800" dirty="0" smtClean="0"/>
              <a:t>作公益活動 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善行義舉</a:t>
            </a:r>
            <a:r>
              <a:rPr lang="en-US" altLang="zh-TW" sz="2800" dirty="0" smtClean="0"/>
              <a:t>) ex: </a:t>
            </a:r>
            <a:r>
              <a:rPr lang="zh-TW" altLang="en-US" sz="2800" dirty="0" smtClean="0"/>
              <a:t>災區重建之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       </a:t>
            </a:r>
            <a:r>
              <a:rPr lang="zh-TW" altLang="en-US" sz="2800" dirty="0" smtClean="0"/>
              <a:t>投入</a:t>
            </a:r>
            <a:r>
              <a:rPr lang="en-US" altLang="zh-TW" sz="2800" dirty="0" smtClean="0"/>
              <a:t>…. </a:t>
            </a:r>
            <a:r>
              <a:rPr lang="zh-TW" altLang="en-US" sz="2800" dirty="0" smtClean="0"/>
              <a:t>飢餓三十</a:t>
            </a:r>
            <a:r>
              <a:rPr lang="en-US" altLang="zh-TW" sz="2800" dirty="0" smtClean="0"/>
              <a:t>….</a:t>
            </a:r>
          </a:p>
          <a:p>
            <a:r>
              <a:rPr lang="en-US" altLang="zh-TW" sz="2800" dirty="0" smtClean="0"/>
              <a:t>           (3)</a:t>
            </a:r>
            <a:r>
              <a:rPr lang="zh-TW" altLang="en-US" sz="2800" dirty="0" smtClean="0"/>
              <a:t>贊助  </a:t>
            </a:r>
            <a:r>
              <a:rPr lang="en-US" altLang="zh-TW" sz="2800" dirty="0" smtClean="0"/>
              <a:t>ex: </a:t>
            </a:r>
            <a:r>
              <a:rPr lang="zh-TW" altLang="en-US" sz="2800" dirty="0" smtClean="0"/>
              <a:t>鐵人三項 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把愛找回來</a:t>
            </a:r>
            <a:r>
              <a:rPr lang="en-US" altLang="zh-TW" sz="2800" dirty="0" smtClean="0"/>
              <a:t> …..</a:t>
            </a:r>
          </a:p>
          <a:p>
            <a:r>
              <a:rPr lang="en-US" altLang="zh-TW" sz="2800" dirty="0" smtClean="0"/>
              <a:t>           (4)</a:t>
            </a:r>
            <a:r>
              <a:rPr lang="zh-TW" altLang="en-US" sz="2800" dirty="0" smtClean="0"/>
              <a:t>捐款或捐物資  </a:t>
            </a:r>
            <a:r>
              <a:rPr lang="en-US" altLang="zh-TW" sz="2800" dirty="0" smtClean="0"/>
              <a:t>ex: </a:t>
            </a:r>
            <a:r>
              <a:rPr lang="zh-TW" altLang="en-US" sz="2800" dirty="0" smtClean="0"/>
              <a:t>捐救護車</a:t>
            </a:r>
            <a:r>
              <a:rPr lang="en-US" altLang="zh-TW" sz="2800" dirty="0" smtClean="0"/>
              <a:t>……</a:t>
            </a:r>
          </a:p>
          <a:p>
            <a:r>
              <a:rPr lang="en-US" altLang="zh-TW" sz="2800" dirty="0" smtClean="0"/>
              <a:t>           (5)</a:t>
            </a:r>
            <a:r>
              <a:rPr lang="zh-TW" altLang="en-US" sz="2800" dirty="0" smtClean="0"/>
              <a:t>形象廣告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  (6)</a:t>
            </a:r>
            <a:r>
              <a:rPr lang="zh-TW" altLang="en-US" sz="2800" dirty="0" smtClean="0"/>
              <a:t>參與志工活動或組織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Q: </a:t>
            </a:r>
            <a:r>
              <a:rPr lang="zh-TW" altLang="en-US" sz="3600" dirty="0" smtClean="0"/>
              <a:t>當面臨道德兩難如何抉擇</a:t>
            </a:r>
            <a:r>
              <a:rPr lang="en-US" altLang="zh-TW" sz="3600" dirty="0" smtClean="0"/>
              <a:t>?!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2068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 </a:t>
            </a:r>
            <a:r>
              <a:rPr lang="en-US" altLang="zh-TW" sz="2400" dirty="0" smtClean="0"/>
              <a:t>1.</a:t>
            </a:r>
            <a:r>
              <a:rPr lang="zh-TW" altLang="en-US" sz="2400" dirty="0" smtClean="0"/>
              <a:t>所謂道德兩難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指現實有違道德的事實與情況 </a:t>
            </a:r>
            <a:r>
              <a:rPr lang="en-US" altLang="zh-TW" sz="2400" dirty="0" smtClean="0"/>
              <a:t>&amp; </a:t>
            </a:r>
            <a:r>
              <a:rPr lang="zh-TW" altLang="en-US" sz="2400" dirty="0" smtClean="0"/>
              <a:t>心中道</a:t>
            </a:r>
            <a:endParaRPr lang="en-US" altLang="zh-TW" sz="2400" dirty="0" smtClean="0"/>
          </a:p>
          <a:p>
            <a:r>
              <a:rPr lang="en-US" altLang="zh-TW" sz="2400" dirty="0" smtClean="0"/>
              <a:t>     </a:t>
            </a:r>
            <a:r>
              <a:rPr lang="zh-TW" altLang="en-US" sz="2400" dirty="0" smtClean="0"/>
              <a:t>德規範面臨衝突時</a:t>
            </a:r>
            <a:r>
              <a:rPr lang="en-US" altLang="zh-TW" sz="2400" dirty="0" smtClean="0"/>
              <a:t>…..</a:t>
            </a:r>
          </a:p>
          <a:p>
            <a:r>
              <a:rPr lang="en-US" altLang="zh-TW" sz="2400" dirty="0" smtClean="0"/>
              <a:t>2. </a:t>
            </a:r>
            <a:r>
              <a:rPr lang="zh-TW" altLang="en-US" sz="2400" dirty="0" smtClean="0"/>
              <a:t>書中教科書告訴我們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違法的事不能做</a:t>
            </a:r>
            <a:r>
              <a:rPr lang="en-US" altLang="zh-TW" sz="2400" dirty="0" smtClean="0"/>
              <a:t>……</a:t>
            </a:r>
            <a:r>
              <a:rPr lang="zh-TW" altLang="en-US" sz="2400" dirty="0" smtClean="0"/>
              <a:t>然而當群體都</a:t>
            </a:r>
            <a:endParaRPr lang="en-US" altLang="zh-TW" sz="2400" dirty="0" smtClean="0"/>
          </a:p>
          <a:p>
            <a:r>
              <a:rPr lang="en-US" altLang="zh-TW" sz="2400" dirty="0" smtClean="0"/>
              <a:t>     </a:t>
            </a:r>
            <a:r>
              <a:rPr lang="zh-TW" altLang="en-US" sz="2400" dirty="0" smtClean="0"/>
              <a:t>淪陷時</a:t>
            </a:r>
            <a:r>
              <a:rPr lang="en-US" altLang="zh-TW" sz="2400" dirty="0" smtClean="0"/>
              <a:t>….. </a:t>
            </a:r>
            <a:r>
              <a:rPr lang="zh-TW" altLang="en-US" sz="2400" dirty="0" smtClean="0"/>
              <a:t>又如何抉擇</a:t>
            </a:r>
            <a:r>
              <a:rPr lang="en-US" altLang="zh-TW" sz="2400" dirty="0" smtClean="0"/>
              <a:t>…..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  </a:t>
            </a:r>
            <a:r>
              <a:rPr lang="zh-TW" altLang="en-US" sz="2400" dirty="0" smtClean="0"/>
              <a:t>真實的情況   可能是</a:t>
            </a:r>
            <a:endParaRPr lang="en-US" altLang="zh-TW" sz="2400" dirty="0" smtClean="0"/>
          </a:p>
          <a:p>
            <a:r>
              <a:rPr lang="en-US" altLang="zh-TW" sz="2400" dirty="0" smtClean="0"/>
              <a:t>  1. </a:t>
            </a:r>
            <a:r>
              <a:rPr lang="zh-TW" altLang="en-US" sz="2400" dirty="0" smtClean="0"/>
              <a:t>違法與否的標準因環境而異</a:t>
            </a:r>
            <a:r>
              <a:rPr lang="en-US" altLang="zh-TW" sz="2400" dirty="0" smtClean="0"/>
              <a:t>!  Ex: </a:t>
            </a:r>
            <a:r>
              <a:rPr lang="zh-TW" altLang="en-US" sz="2400" dirty="0" smtClean="0"/>
              <a:t>行賄在法治落後的國</a:t>
            </a:r>
            <a:endParaRPr lang="en-US" altLang="zh-TW" sz="2400" dirty="0" smtClean="0"/>
          </a:p>
          <a:p>
            <a:r>
              <a:rPr lang="en-US" altLang="zh-TW" sz="2400" dirty="0" smtClean="0"/>
              <a:t>      </a:t>
            </a:r>
            <a:r>
              <a:rPr lang="zh-TW" altLang="en-US" sz="2400" dirty="0" smtClean="0"/>
              <a:t>家是風俗</a:t>
            </a:r>
            <a:endParaRPr lang="en-US" altLang="zh-TW" sz="2400" dirty="0" smtClean="0"/>
          </a:p>
          <a:p>
            <a:r>
              <a:rPr lang="en-US" altLang="zh-TW" sz="2400" dirty="0" smtClean="0"/>
              <a:t>2. </a:t>
            </a:r>
            <a:r>
              <a:rPr lang="zh-TW" altLang="en-US" sz="2400" dirty="0" smtClean="0"/>
              <a:t>可設置檢舉專線並落實保護檢舉人制度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Q: </a:t>
            </a:r>
            <a:r>
              <a:rPr lang="zh-TW" altLang="en-US" sz="4000" dirty="0" smtClean="0"/>
              <a:t>當面臨道德兩難如何抉擇</a:t>
            </a:r>
            <a:r>
              <a:rPr lang="en-US" altLang="zh-TW" sz="4000" dirty="0" smtClean="0"/>
              <a:t>?!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380520"/>
          </a:xfrm>
        </p:spPr>
        <p:txBody>
          <a:bodyPr/>
          <a:lstStyle/>
          <a:p>
            <a:r>
              <a:rPr lang="en-US" altLang="zh-TW" dirty="0" smtClean="0"/>
              <a:t>  3.  </a:t>
            </a:r>
            <a:r>
              <a:rPr lang="zh-TW" altLang="en-US" dirty="0" smtClean="0"/>
              <a:t>也可選擇離開環境 或改造環境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並不容易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  4.  </a:t>
            </a:r>
            <a:r>
              <a:rPr lang="zh-TW" altLang="en-US" dirty="0" smtClean="0"/>
              <a:t>向下沉淪  同流合汙</a:t>
            </a:r>
            <a:r>
              <a:rPr lang="en-US" altLang="zh-TW" dirty="0" smtClean="0"/>
              <a:t>……..(</a:t>
            </a:r>
            <a:r>
              <a:rPr lang="zh-TW" altLang="en-US" dirty="0" smtClean="0"/>
              <a:t>最後防線潰堤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Q: </a:t>
            </a:r>
            <a:r>
              <a:rPr lang="zh-TW" altLang="en-US" sz="4000" dirty="0" smtClean="0"/>
              <a:t>銷售人員的話術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81256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2800" dirty="0" smtClean="0"/>
              <a:t>傾聽並耐心解說</a:t>
            </a:r>
            <a:endParaRPr lang="en-US" altLang="zh-TW" sz="2800" dirty="0" smtClean="0"/>
          </a:p>
          <a:p>
            <a:pPr marL="457200" indent="-457200">
              <a:buAutoNum type="arabicPeriod"/>
            </a:pPr>
            <a:r>
              <a:rPr lang="zh-TW" altLang="en-US" sz="2800" dirty="0" smtClean="0"/>
              <a:t>不說產品負面</a:t>
            </a:r>
            <a:r>
              <a:rPr lang="zh-TW" altLang="en-US" sz="2800" dirty="0" smtClean="0"/>
              <a:t>的話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見招拆招</a:t>
            </a:r>
            <a:r>
              <a:rPr lang="en-US" altLang="zh-TW" sz="2800" dirty="0" smtClean="0"/>
              <a:t>)</a:t>
            </a:r>
            <a:endParaRPr lang="en-US" altLang="zh-TW" sz="2800" dirty="0" smtClean="0"/>
          </a:p>
          <a:p>
            <a:pPr marL="457200" indent="-457200">
              <a:buAutoNum type="arabicPeriod"/>
            </a:pPr>
            <a:r>
              <a:rPr lang="zh-TW" altLang="en-US" sz="2800" dirty="0" smtClean="0"/>
              <a:t>提供建議與諮詢  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解決問題但不強力推銷</a:t>
            </a:r>
            <a:r>
              <a:rPr lang="en-US" altLang="zh-TW" sz="2800" dirty="0" smtClean="0"/>
              <a:t>)</a:t>
            </a:r>
          </a:p>
          <a:p>
            <a:pPr marL="457200" indent="-457200"/>
            <a:endParaRPr lang="en-US" altLang="zh-TW" sz="2800" dirty="0" smtClean="0"/>
          </a:p>
          <a:p>
            <a:pPr marL="457200" indent="-457200">
              <a:buAutoNum type="arabicPeriod"/>
            </a:pPr>
            <a:endParaRPr lang="en-US" altLang="zh-TW" sz="2800" dirty="0" smtClean="0"/>
          </a:p>
          <a:p>
            <a:pPr marL="457200" indent="-457200">
              <a:buAutoNum type="arabicPeriod"/>
            </a:pPr>
            <a:endParaRPr lang="zh-TW" altLang="en-US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r>
              <a:rPr lang="zh-TW" altLang="en-US" sz="4400" dirty="0" smtClean="0"/>
              <a:t>如何應付 奧客</a:t>
            </a:r>
            <a:r>
              <a:rPr lang="en-US" altLang="zh-TW" sz="4400" dirty="0" smtClean="0"/>
              <a:t>(</a:t>
            </a:r>
            <a:r>
              <a:rPr lang="zh-TW" altLang="en-US" sz="4400" dirty="0" smtClean="0"/>
              <a:t>難以應付的客人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31662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舒緩對方情緒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切記勿激怒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送上溫暖與小禮物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施以小惠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委婉說明並提供公司可行的建議做法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主管以上的人員出面處理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客人會覺得較有面子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以上無效時 最後呈報上級指示因應之道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altLang="zh-TW" sz="2800" dirty="0" smtClean="0"/>
          </a:p>
          <a:p>
            <a:pPr marL="457200" indent="-457200">
              <a:buAutoNum type="arabicPeriod"/>
            </a:pPr>
            <a:endParaRPr lang="en-US" altLang="zh-TW" sz="2800" dirty="0" smtClean="0"/>
          </a:p>
          <a:p>
            <a:pPr marL="457200" indent="-457200">
              <a:buAutoNum type="arabicPeriod"/>
            </a:pPr>
            <a:endParaRPr lang="zh-TW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88128"/>
          </a:xfrm>
        </p:spPr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sz="4400" dirty="0" smtClean="0"/>
              <a:t>電視購物頻道之</a:t>
            </a:r>
            <a:r>
              <a:rPr lang="zh-TW" altLang="en-US" sz="4400" dirty="0" smtClean="0"/>
              <a:t>行銷</a:t>
            </a:r>
            <a:r>
              <a:rPr lang="zh-TW" altLang="en-US" sz="4400" dirty="0" smtClean="0"/>
              <a:t>方式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132856"/>
            <a:ext cx="7772400" cy="472514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2400" dirty="0" smtClean="0"/>
              <a:t>購物加贈品</a:t>
            </a:r>
            <a:endParaRPr lang="en-US" altLang="zh-TW" sz="2400" dirty="0" smtClean="0"/>
          </a:p>
          <a:p>
            <a:pPr marL="457200" indent="-457200">
              <a:buAutoNum type="arabicPeriod"/>
            </a:pPr>
            <a:r>
              <a:rPr lang="zh-TW" altLang="en-US" sz="2400" dirty="0" smtClean="0"/>
              <a:t>多元付款方式</a:t>
            </a:r>
            <a:endParaRPr lang="en-US" altLang="zh-TW" sz="2400" dirty="0" smtClean="0"/>
          </a:p>
          <a:p>
            <a:pPr marL="457200" indent="-457200">
              <a:buAutoNum type="arabicPeriod"/>
            </a:pPr>
            <a:r>
              <a:rPr lang="en-US" altLang="zh-TW" sz="2400" dirty="0" smtClean="0"/>
              <a:t> </a:t>
            </a:r>
            <a:r>
              <a:rPr lang="zh-TW" altLang="en-US" sz="2400" dirty="0" smtClean="0"/>
              <a:t>業務員之口若懸河</a:t>
            </a:r>
            <a:endParaRPr lang="en-US" altLang="zh-TW" sz="2400" dirty="0" smtClean="0"/>
          </a:p>
          <a:p>
            <a:pPr marL="457200" indent="-457200">
              <a:buAutoNum type="arabicPeriod"/>
            </a:pPr>
            <a:r>
              <a:rPr lang="zh-TW" altLang="en-US" sz="2400" dirty="0" smtClean="0"/>
              <a:t>業務員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所謂購物專家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與廠商代表 合作唱雙簧</a:t>
            </a:r>
            <a:endParaRPr lang="en-US" altLang="zh-TW" sz="2400" dirty="0" smtClean="0"/>
          </a:p>
          <a:p>
            <a:pPr marL="457200" indent="-457200">
              <a:buAutoNum type="arabicPeriod"/>
            </a:pPr>
            <a:r>
              <a:rPr lang="zh-TW" altLang="en-US" sz="2400" dirty="0" smtClean="0"/>
              <a:t>與競爭品牌作產品特性差異之比較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以圖卡分析</a:t>
            </a:r>
            <a:r>
              <a:rPr lang="en-US" altLang="zh-TW" sz="2400" dirty="0" smtClean="0"/>
              <a:t>)</a:t>
            </a:r>
          </a:p>
          <a:p>
            <a:pPr marL="457200" indent="-457200">
              <a:buAutoNum type="arabicPeriod"/>
            </a:pPr>
            <a:r>
              <a:rPr lang="zh-TW" altLang="en-US" sz="2400" dirty="0" smtClean="0"/>
              <a:t>消費者親身體驗以及現身說法</a:t>
            </a:r>
            <a:endParaRPr lang="en-US" altLang="zh-TW" sz="2400" dirty="0" smtClean="0"/>
          </a:p>
          <a:p>
            <a:pPr marL="457200" indent="-457200">
              <a:buAutoNum type="arabicPeriod"/>
            </a:pPr>
            <a:r>
              <a:rPr lang="zh-TW" altLang="en-US" sz="2400" dirty="0" smtClean="0"/>
              <a:t>推出知名藝人做代言人</a:t>
            </a:r>
            <a:endParaRPr lang="en-US" altLang="zh-TW" sz="2400" dirty="0" smtClean="0"/>
          </a:p>
          <a:p>
            <a:pPr marL="457200" indent="-457200">
              <a:buAutoNum type="arabicPeriod"/>
            </a:pPr>
            <a:r>
              <a:rPr lang="zh-TW" altLang="en-US" sz="2400" dirty="0" smtClean="0"/>
              <a:t>銷售促進方法之運用  </a:t>
            </a:r>
            <a:r>
              <a:rPr lang="en-US" altLang="zh-TW" sz="2400" dirty="0" smtClean="0"/>
              <a:t>ex: </a:t>
            </a:r>
            <a:r>
              <a:rPr lang="zh-TW" altLang="en-US" sz="2400" dirty="0" smtClean="0"/>
              <a:t>限量 </a:t>
            </a:r>
            <a:r>
              <a:rPr lang="en-US" altLang="zh-TW" sz="2400" dirty="0" smtClean="0"/>
              <a:t>…  </a:t>
            </a:r>
            <a:r>
              <a:rPr lang="zh-TW" altLang="en-US" sz="2400" dirty="0" smtClean="0"/>
              <a:t>團結力量大</a:t>
            </a:r>
            <a:r>
              <a:rPr lang="en-US" altLang="zh-TW" sz="2400" dirty="0" smtClean="0"/>
              <a:t>….</a:t>
            </a:r>
          </a:p>
          <a:p>
            <a:pPr marL="457200" indent="-457200">
              <a:buAutoNum type="arabicPeriod"/>
            </a:pPr>
            <a:r>
              <a:rPr lang="zh-TW" altLang="en-US" sz="2400" dirty="0" smtClean="0"/>
              <a:t>電視攝影棚燈光效果之運用 </a:t>
            </a:r>
            <a:r>
              <a:rPr lang="en-US" altLang="zh-TW" sz="2400" dirty="0" smtClean="0"/>
              <a:t>ex: </a:t>
            </a:r>
            <a:r>
              <a:rPr lang="zh-TW" altLang="en-US" sz="2400" dirty="0" smtClean="0"/>
              <a:t>寶石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手錶   項鍊等</a:t>
            </a:r>
            <a:endParaRPr lang="en-US" altLang="zh-TW" sz="2400" dirty="0" smtClean="0"/>
          </a:p>
          <a:p>
            <a:pPr marL="457200" indent="-457200">
              <a:buAutoNum type="arabicPeriod"/>
            </a:pPr>
            <a:r>
              <a:rPr lang="zh-TW" altLang="en-US" sz="2400" dirty="0" smtClean="0"/>
              <a:t>問答模擬法</a:t>
            </a:r>
            <a:r>
              <a:rPr lang="en-US" altLang="zh-TW" sz="2400" dirty="0" smtClean="0"/>
              <a:t>– </a:t>
            </a:r>
            <a:r>
              <a:rPr lang="zh-TW" altLang="en-US" sz="2400" dirty="0" smtClean="0"/>
              <a:t>突破消費者心防</a:t>
            </a:r>
            <a:endParaRPr lang="en-US" altLang="zh-TW" sz="2400" dirty="0" smtClean="0"/>
          </a:p>
          <a:p>
            <a:pPr marL="457200" indent="-457200">
              <a:buAutoNum type="arabicPeriod"/>
            </a:pPr>
            <a:endParaRPr lang="en-US" altLang="zh-TW" dirty="0" smtClean="0"/>
          </a:p>
          <a:p>
            <a:pPr marL="457200" indent="-457200">
              <a:buAutoNum type="arabicPeriod"/>
            </a:pPr>
            <a:endParaRPr lang="en-US" altLang="zh-TW" dirty="0" smtClean="0"/>
          </a:p>
          <a:p>
            <a:pPr marL="457200" indent="-457200">
              <a:buAutoNum type="arabicPeriod"/>
            </a:pPr>
            <a:endParaRPr lang="en-US" altLang="zh-TW" dirty="0" smtClean="0"/>
          </a:p>
          <a:p>
            <a:pPr marL="457200" indent="-457200">
              <a:buAutoNum type="arabicPeriod"/>
            </a:pPr>
            <a:endParaRPr lang="zh-TW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467544" y="404664"/>
            <a:ext cx="2250180" cy="936140"/>
            <a:chOff x="305596" y="1556792"/>
            <a:chExt cx="2250180" cy="936140"/>
          </a:xfrm>
        </p:grpSpPr>
        <p:sp>
          <p:nvSpPr>
            <p:cNvPr id="32" name="立方體 31"/>
            <p:cNvSpPr/>
            <p:nvPr/>
          </p:nvSpPr>
          <p:spPr>
            <a:xfrm>
              <a:off x="323528" y="1556792"/>
              <a:ext cx="720080" cy="648072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立方體 36"/>
            <p:cNvSpPr/>
            <p:nvPr/>
          </p:nvSpPr>
          <p:spPr>
            <a:xfrm>
              <a:off x="827584" y="1844824"/>
              <a:ext cx="720080" cy="648072"/>
            </a:xfrm>
            <a:prstGeom prst="cub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立方體 37"/>
            <p:cNvSpPr/>
            <p:nvPr/>
          </p:nvSpPr>
          <p:spPr>
            <a:xfrm>
              <a:off x="1331640" y="1628800"/>
              <a:ext cx="720080" cy="648072"/>
            </a:xfrm>
            <a:prstGeom prst="cube">
              <a:avLst/>
            </a:prstGeom>
            <a:solidFill>
              <a:srgbClr val="00B0F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立方體 38"/>
            <p:cNvSpPr/>
            <p:nvPr/>
          </p:nvSpPr>
          <p:spPr>
            <a:xfrm>
              <a:off x="1835696" y="1844824"/>
              <a:ext cx="720080" cy="648072"/>
            </a:xfrm>
            <a:prstGeom prst="cub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305596" y="1727846"/>
              <a:ext cx="5180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行</a:t>
              </a:r>
              <a:endParaRPr lang="zh-TW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829144" y="2015878"/>
              <a:ext cx="5052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銷</a:t>
              </a:r>
              <a:endPara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358678" y="1814844"/>
              <a:ext cx="5052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案</a:t>
              </a:r>
              <a:endPara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1835696" y="1988840"/>
              <a:ext cx="5052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例</a:t>
              </a:r>
              <a:endPara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44" name="資料庫圖表 43"/>
          <p:cNvGraphicFramePr/>
          <p:nvPr/>
        </p:nvGraphicFramePr>
        <p:xfrm>
          <a:off x="539552" y="1700808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直線單箭頭接點 12"/>
          <p:cNvCxnSpPr/>
          <p:nvPr/>
        </p:nvCxnSpPr>
        <p:spPr>
          <a:xfrm>
            <a:off x="2699792" y="980728"/>
            <a:ext cx="1008112" cy="0"/>
          </a:xfrm>
          <a:prstGeom prst="straightConnector1">
            <a:avLst/>
          </a:prstGeom>
          <a:ln w="25400"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779912" y="692696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 smtClean="0"/>
              <a:t>電視購物</a:t>
            </a:r>
            <a:endParaRPr lang="zh-TW" altLang="en-US" sz="2500" b="1" dirty="0"/>
          </a:p>
        </p:txBody>
      </p:sp>
    </p:spTree>
    <p:extLst>
      <p:ext uri="{BB962C8B-B14F-4D97-AF65-F5344CB8AC3E}">
        <p14:creationId xmlns="" xmlns:p14="http://schemas.microsoft.com/office/powerpoint/2010/main" val="14203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三級消費者需求的行銷策略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510286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 第一級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藍海策略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兒童 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學生雞精</a:t>
            </a:r>
            <a:endParaRPr lang="en-US" altLang="zh-TW" sz="2800" dirty="0" smtClean="0"/>
          </a:p>
          <a:p>
            <a:r>
              <a:rPr lang="en-US" altLang="zh-TW" sz="2800" dirty="0" smtClean="0"/>
              <a:t> </a:t>
            </a:r>
            <a:r>
              <a:rPr lang="zh-TW" altLang="en-US" sz="2800" dirty="0" smtClean="0"/>
              <a:t>第二級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差異化策略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四物雞精</a:t>
            </a:r>
            <a:endParaRPr lang="en-US" altLang="zh-TW" sz="2800" dirty="0" smtClean="0"/>
          </a:p>
          <a:p>
            <a:r>
              <a:rPr lang="en-US" altLang="zh-TW" sz="2800" dirty="0" smtClean="0"/>
              <a:t> </a:t>
            </a:r>
            <a:r>
              <a:rPr lang="zh-TW" altLang="en-US" sz="2800" dirty="0" smtClean="0"/>
              <a:t>第三級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紅海策略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一般雞精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600096"/>
          </a:xfrm>
        </p:spPr>
        <p:txBody>
          <a:bodyPr/>
          <a:lstStyle/>
          <a:p>
            <a:r>
              <a:rPr altLang="zh-TW" dirty="0" smtClean="0"/>
              <a:t>    </a:t>
            </a:r>
            <a:r>
              <a:rPr lang="zh-TW" altLang="en-US" sz="4000" dirty="0" smtClean="0"/>
              <a:t>三種策略的比較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071678"/>
            <a:ext cx="7772400" cy="4500594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sz="9600" dirty="0" smtClean="0"/>
              <a:t>1. </a:t>
            </a:r>
            <a:r>
              <a:rPr lang="zh-TW" altLang="en-US" sz="9600" dirty="0" smtClean="0"/>
              <a:t>紅海策略</a:t>
            </a:r>
            <a:r>
              <a:rPr lang="en-US" altLang="zh-TW" sz="9600" dirty="0" smtClean="0"/>
              <a:t>: </a:t>
            </a:r>
            <a:r>
              <a:rPr lang="zh-TW" altLang="en-US" sz="9600" dirty="0" smtClean="0"/>
              <a:t>比資源</a:t>
            </a:r>
            <a:r>
              <a:rPr lang="en-US" altLang="zh-TW" sz="9600" dirty="0" smtClean="0"/>
              <a:t>– </a:t>
            </a:r>
            <a:r>
              <a:rPr lang="zh-TW" altLang="en-US" sz="9600" dirty="0" smtClean="0"/>
              <a:t>適合資源強大的大廠</a:t>
            </a:r>
            <a:endParaRPr lang="en-US" altLang="zh-TW" sz="9600" dirty="0" smtClean="0"/>
          </a:p>
          <a:p>
            <a:r>
              <a:rPr lang="en-US" altLang="zh-TW" sz="9600" dirty="0" smtClean="0"/>
              <a:t>2. </a:t>
            </a:r>
            <a:r>
              <a:rPr lang="zh-TW" altLang="en-US" sz="9600" dirty="0" smtClean="0"/>
              <a:t>差異化策略</a:t>
            </a:r>
            <a:r>
              <a:rPr lang="en-US" altLang="zh-TW" sz="9600" dirty="0" smtClean="0"/>
              <a:t>:</a:t>
            </a:r>
            <a:r>
              <a:rPr lang="zh-TW" altLang="en-US" sz="9600" dirty="0" smtClean="0"/>
              <a:t>比觀察</a:t>
            </a:r>
            <a:r>
              <a:rPr lang="en-US" altLang="zh-TW" sz="9600" dirty="0" smtClean="0"/>
              <a:t>--</a:t>
            </a:r>
          </a:p>
          <a:p>
            <a:r>
              <a:rPr lang="en-US" altLang="zh-TW" sz="9600" dirty="0" smtClean="0"/>
              <a:t>3. </a:t>
            </a:r>
            <a:r>
              <a:rPr lang="zh-TW" altLang="en-US" sz="9600" dirty="0" smtClean="0"/>
              <a:t>藍海策略</a:t>
            </a:r>
            <a:r>
              <a:rPr lang="en-US" altLang="zh-TW" sz="9600" dirty="0" smtClean="0"/>
              <a:t>: </a:t>
            </a:r>
            <a:r>
              <a:rPr lang="zh-TW" altLang="en-US" sz="9600" dirty="0" smtClean="0"/>
              <a:t>比聯想 </a:t>
            </a:r>
            <a:r>
              <a:rPr lang="en-US" altLang="zh-TW" sz="9600" dirty="0" smtClean="0"/>
              <a:t>(</a:t>
            </a:r>
            <a:r>
              <a:rPr lang="zh-TW" altLang="en-US" sz="9600" dirty="0" smtClean="0"/>
              <a:t>創新</a:t>
            </a:r>
            <a:r>
              <a:rPr lang="en-US" altLang="zh-TW" sz="9600" dirty="0" smtClean="0"/>
              <a:t>…)</a:t>
            </a:r>
          </a:p>
          <a:p>
            <a:r>
              <a:rPr lang="en-US" altLang="zh-TW" sz="9600" dirty="0" smtClean="0"/>
              <a:t>    </a:t>
            </a:r>
          </a:p>
          <a:p>
            <a:r>
              <a:rPr lang="zh-TW" altLang="en-US" sz="9600" dirty="0" smtClean="0"/>
              <a:t>結論</a:t>
            </a:r>
            <a:r>
              <a:rPr lang="en-US" altLang="zh-TW" sz="9600" dirty="0" smtClean="0"/>
              <a:t>: </a:t>
            </a:r>
          </a:p>
          <a:p>
            <a:r>
              <a:rPr lang="zh-TW" altLang="en-US" sz="11200" dirty="0" smtClean="0"/>
              <a:t>    選擇差異化或藍海的策略 要先預想成功後能維持多久的蜜月期 是否足以回收自己為了差異化或藍海所投入的成本</a:t>
            </a:r>
            <a:r>
              <a:rPr lang="en-US" altLang="zh-TW" sz="11200" dirty="0" smtClean="0"/>
              <a:t>,</a:t>
            </a:r>
            <a:r>
              <a:rPr lang="zh-TW" altLang="en-US" sz="11200" dirty="0" smtClean="0"/>
              <a:t>同時設下競爭障礙</a:t>
            </a:r>
            <a:r>
              <a:rPr lang="en-US" altLang="zh-TW" sz="11200" dirty="0" smtClean="0"/>
              <a:t>(Ex:</a:t>
            </a:r>
            <a:r>
              <a:rPr lang="zh-TW" altLang="en-US" sz="11200" dirty="0" smtClean="0"/>
              <a:t>專利權 </a:t>
            </a:r>
            <a:r>
              <a:rPr lang="en-US" altLang="zh-TW" sz="11200" dirty="0" smtClean="0"/>
              <a:t>&amp; </a:t>
            </a:r>
            <a:r>
              <a:rPr lang="zh-TW" altLang="en-US" sz="11200" dirty="0" smtClean="0"/>
              <a:t>通路鋪貨規模</a:t>
            </a:r>
            <a:r>
              <a:rPr lang="en-US" altLang="zh-TW" sz="11200" dirty="0" smtClean="0"/>
              <a:t>)</a:t>
            </a:r>
          </a:p>
          <a:p>
            <a:endParaRPr lang="en-US" altLang="zh-TW" sz="5900" dirty="0" smtClean="0"/>
          </a:p>
          <a:p>
            <a:r>
              <a:rPr lang="en-US" altLang="zh-TW" sz="5900" dirty="0" smtClean="0"/>
              <a:t> </a:t>
            </a:r>
            <a:endParaRPr lang="zh-TW" altLang="en-US" sz="5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dirty="0" smtClean="0"/>
              <a:t> </a:t>
            </a:r>
            <a:r>
              <a:rPr altLang="zh-TW" sz="4000" dirty="0" smtClean="0"/>
              <a:t>Ex: </a:t>
            </a:r>
            <a:r>
              <a:rPr lang="zh-TW" altLang="en-US" sz="4000" dirty="0" smtClean="0"/>
              <a:t>茶飲料市場的行銷策略演變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zh-TW" altLang="en-US" sz="2800" dirty="0" smtClean="0"/>
              <a:t>第一級藍海策略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開喜烏龍茶 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首推冷泡茶</a:t>
            </a:r>
            <a:r>
              <a:rPr lang="en-US" altLang="zh-TW" sz="2800" dirty="0" smtClean="0"/>
              <a:t>)</a:t>
            </a:r>
          </a:p>
          <a:p>
            <a:pPr marL="457200" indent="-457200">
              <a:buAutoNum type="arabicPeriod"/>
            </a:pPr>
            <a:r>
              <a:rPr lang="zh-TW" altLang="en-US" sz="2800" dirty="0" smtClean="0"/>
              <a:t>第二級 差異化策略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黑松茶花綠茶</a:t>
            </a:r>
            <a:endParaRPr lang="en-US" altLang="zh-TW" sz="2800" dirty="0" smtClean="0"/>
          </a:p>
          <a:p>
            <a:pPr marL="457200" indent="-457200">
              <a:buAutoNum type="arabicPeriod"/>
            </a:pPr>
            <a:r>
              <a:rPr lang="zh-TW" altLang="en-US" sz="2800" dirty="0" smtClean="0"/>
              <a:t>第三級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紅海策略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統一茶裏王  光泉冷泡茶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r>
              <a:rPr lang="en-US" altLang="zh-TW" dirty="0" smtClean="0"/>
              <a:t>Q:</a:t>
            </a:r>
            <a:r>
              <a:rPr lang="zh-TW" altLang="en-US" dirty="0" smtClean="0"/>
              <a:t> </a:t>
            </a:r>
            <a:r>
              <a:rPr lang="zh-TW" altLang="en-US" sz="4000" dirty="0" smtClean="0"/>
              <a:t>如何讓行銷或策略成為利器</a:t>
            </a:r>
            <a:r>
              <a:rPr lang="en-US" altLang="zh-TW" sz="4000" dirty="0" smtClean="0"/>
              <a:t>?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46064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2800" dirty="0" smtClean="0"/>
              <a:t>觀察力</a:t>
            </a:r>
            <a:r>
              <a:rPr lang="en-US" altLang="zh-TW" sz="2800" dirty="0" smtClean="0"/>
              <a:t> (</a:t>
            </a:r>
            <a:r>
              <a:rPr lang="zh-TW" altLang="en-US" sz="2800" dirty="0" smtClean="0"/>
              <a:t>敏銳度</a:t>
            </a:r>
            <a:r>
              <a:rPr lang="en-US" altLang="zh-TW" sz="2800" dirty="0" smtClean="0"/>
              <a:t>):  </a:t>
            </a:r>
            <a:r>
              <a:rPr lang="zh-TW" altLang="en-US" sz="2800" dirty="0" smtClean="0"/>
              <a:t>譬如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思考如何改變加入健康元素</a:t>
            </a:r>
            <a:endParaRPr lang="en-US" altLang="zh-TW" sz="2800" dirty="0" smtClean="0"/>
          </a:p>
          <a:p>
            <a:pPr marL="457200" indent="-457200">
              <a:buAutoNum type="arabicPeriod"/>
            </a:pPr>
            <a:r>
              <a:rPr lang="zh-TW" altLang="en-US" sz="2800" dirty="0" smtClean="0"/>
              <a:t>主流才是王道</a:t>
            </a:r>
            <a:r>
              <a:rPr lang="en-US" altLang="zh-TW" sz="2800" dirty="0" smtClean="0"/>
              <a:t>:	</a:t>
            </a:r>
            <a:r>
              <a:rPr lang="zh-TW" altLang="en-US" sz="2800" dirty="0" smtClean="0"/>
              <a:t>譬如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平板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網路兼通話功能</a:t>
            </a:r>
            <a:r>
              <a:rPr lang="en-US" altLang="zh-TW" sz="2800" dirty="0" smtClean="0"/>
              <a:t>)	</a:t>
            </a:r>
          </a:p>
          <a:p>
            <a:pPr marL="457200" indent="-457200">
              <a:buAutoNum type="arabicPeriod"/>
            </a:pPr>
            <a:r>
              <a:rPr lang="zh-TW" altLang="en-US" sz="2800" dirty="0" smtClean="0"/>
              <a:t>團隊合作 </a:t>
            </a:r>
            <a:r>
              <a:rPr lang="en-US" altLang="zh-TW" sz="2800" dirty="0" smtClean="0"/>
              <a:t>&amp; </a:t>
            </a:r>
            <a:r>
              <a:rPr lang="zh-TW" altLang="en-US" sz="2800" dirty="0" smtClean="0"/>
              <a:t>異業結盟的重要性</a:t>
            </a:r>
            <a:endParaRPr lang="en-US" altLang="zh-TW" sz="2800" dirty="0" smtClean="0"/>
          </a:p>
          <a:p>
            <a:pPr marL="457200" indent="-457200">
              <a:buAutoNum type="arabicPeriod"/>
            </a:pPr>
            <a:endParaRPr lang="zh-TW" alt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en-US" altLang="zh-TW" sz="4400" dirty="0" smtClean="0"/>
              <a:t>Q  </a:t>
            </a:r>
            <a:r>
              <a:rPr lang="zh-TW" altLang="en-US" sz="4400" dirty="0" smtClean="0"/>
              <a:t>實體電影院如何殺出重圍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7247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 1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北部 首輪電影院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譬如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國賓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華納威秀</a:t>
            </a:r>
            <a:r>
              <a:rPr lang="en-US" altLang="zh-TW" sz="2800" dirty="0" smtClean="0"/>
              <a:t>…..): </a:t>
            </a:r>
            <a:r>
              <a:rPr lang="zh-TW" altLang="en-US" sz="2800" dirty="0" smtClean="0"/>
              <a:t>比設</a:t>
            </a:r>
            <a:endParaRPr lang="en-US" altLang="zh-TW" sz="2800" dirty="0" smtClean="0"/>
          </a:p>
          <a:p>
            <a:r>
              <a:rPr lang="en-US" altLang="zh-TW" sz="2800" dirty="0" smtClean="0"/>
              <a:t>        </a:t>
            </a:r>
            <a:r>
              <a:rPr lang="zh-TW" altLang="en-US" sz="2800" dirty="0" smtClean="0"/>
              <a:t>備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大螢幕 多廳 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設備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結合  貴賓卡 </a:t>
            </a:r>
            <a:r>
              <a:rPr lang="en-US" altLang="zh-TW" sz="2800" dirty="0" smtClean="0"/>
              <a:t>&amp; </a:t>
            </a:r>
            <a:r>
              <a:rPr lang="zh-TW" altLang="en-US" sz="2800" dirty="0" smtClean="0"/>
              <a:t>異業結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</a:t>
            </a:r>
            <a:r>
              <a:rPr lang="zh-TW" altLang="en-US" sz="2800" dirty="0" smtClean="0"/>
              <a:t>盟促銷</a:t>
            </a:r>
            <a:r>
              <a:rPr lang="en-US" altLang="zh-TW" sz="2800" dirty="0" smtClean="0"/>
              <a:t>)</a:t>
            </a:r>
          </a:p>
          <a:p>
            <a:r>
              <a:rPr lang="en-US" altLang="zh-TW" sz="2800" dirty="0" smtClean="0"/>
              <a:t>         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   </a:t>
            </a:r>
          </a:p>
          <a:p>
            <a:r>
              <a:rPr lang="en-US" altLang="zh-TW" sz="2800" dirty="0" smtClean="0"/>
              <a:t>  2.</a:t>
            </a:r>
            <a:r>
              <a:rPr lang="zh-TW" altLang="en-US" sz="2800" dirty="0" smtClean="0"/>
              <a:t>中南部地區 實體電影院 還有市場嗎</a:t>
            </a:r>
            <a:r>
              <a:rPr lang="en-US" altLang="zh-TW" sz="2800" dirty="0" smtClean="0"/>
              <a:t>? </a:t>
            </a:r>
            <a:r>
              <a:rPr lang="zh-TW" altLang="en-US" sz="2800" dirty="0" smtClean="0"/>
              <a:t>因為太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</a:t>
            </a:r>
            <a:r>
              <a:rPr lang="zh-TW" altLang="en-US" sz="2800" dirty="0" smtClean="0"/>
              <a:t>多替代品</a:t>
            </a:r>
            <a:r>
              <a:rPr lang="en-US" altLang="zh-TW" sz="2800" dirty="0" smtClean="0"/>
              <a:t>? </a:t>
            </a:r>
          </a:p>
          <a:p>
            <a:r>
              <a:rPr lang="en-US" altLang="zh-TW" sz="2800" dirty="0" smtClean="0"/>
              <a:t>   3. </a:t>
            </a:r>
            <a:r>
              <a:rPr lang="zh-TW" altLang="en-US" sz="2800" dirty="0" smtClean="0"/>
              <a:t>不過替代品多 就生機渺茫嗎</a:t>
            </a:r>
            <a:r>
              <a:rPr lang="en-US" altLang="zh-TW" sz="2800" dirty="0" smtClean="0"/>
              <a:t>? </a:t>
            </a:r>
          </a:p>
          <a:p>
            <a:r>
              <a:rPr lang="en-US" altLang="zh-TW" sz="2800" dirty="0" smtClean="0"/>
              <a:t>    4.  </a:t>
            </a:r>
            <a:r>
              <a:rPr lang="zh-TW" altLang="en-US" sz="2800" dirty="0" smtClean="0"/>
              <a:t>如何在紅海市場中創造藍海</a:t>
            </a:r>
            <a:r>
              <a:rPr lang="en-US" altLang="zh-TW" sz="2800" dirty="0" smtClean="0"/>
              <a:t>? </a:t>
            </a:r>
            <a:endParaRPr lang="zh-TW" alt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671</TotalTime>
  <Words>3225</Words>
  <Application>Microsoft Office PowerPoint</Application>
  <PresentationFormat>如螢幕大小 (4:3)</PresentationFormat>
  <Paragraphs>331</Paragraphs>
  <Slides>47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流線</vt:lpstr>
      <vt:lpstr>行銷個案與思考問題的 補充</vt:lpstr>
      <vt:lpstr>  Q1: 為什麼手機市場每年可以容納數百萬             新手機?</vt:lpstr>
      <vt:lpstr>Q2: 根據不同的消費者需求, 可以找出哪三種不同的目標市場?</vt:lpstr>
      <vt:lpstr>  個案:白蘭氏雞精的三級市場</vt:lpstr>
      <vt:lpstr>三級消費者需求的行銷策略</vt:lpstr>
      <vt:lpstr>    三種策略的比較</vt:lpstr>
      <vt:lpstr> Ex: 茶飲料市場的行銷策略演變</vt:lpstr>
      <vt:lpstr> Q: 如何讓行銷或策略成為利器?</vt:lpstr>
      <vt:lpstr> Q  實體電影院如何殺出重圍?</vt:lpstr>
      <vt:lpstr> 以南部實體電影院產業為例             KSF ?</vt:lpstr>
      <vt:lpstr> Q :請列出在世界已打開知名度的              台灣自有品牌</vt:lpstr>
      <vt:lpstr> Q: 小米品牌勝過三星!?</vt:lpstr>
      <vt:lpstr> Q :品牌價值?</vt:lpstr>
      <vt:lpstr>Q : 產品保證應注意甚麼?</vt:lpstr>
      <vt:lpstr> Q: 產品如何成功?</vt:lpstr>
      <vt:lpstr>Q: 定位訴求 &amp;方式</vt:lpstr>
      <vt:lpstr>Q: 定位訴求 &amp;方式</vt:lpstr>
      <vt:lpstr> Q: 團隊合作的訴求比較         有向心力與榮譽感?</vt:lpstr>
      <vt:lpstr>  個案: 當迴轉壽司不再迴轉?</vt:lpstr>
      <vt:lpstr>影響顧客滿意的因素-第一層</vt:lpstr>
      <vt:lpstr>影響顧客滿意的因素-第二層</vt:lpstr>
      <vt:lpstr>影響顧客滿意的因素-第三.四層</vt:lpstr>
      <vt:lpstr>影響顧客滿意的因素-第五層</vt:lpstr>
      <vt:lpstr>  個案:誰是接班人</vt:lpstr>
      <vt:lpstr>  個案: 誰是 接班人</vt:lpstr>
      <vt:lpstr>大型量販店 的行銷策略</vt:lpstr>
      <vt:lpstr> 新加坡 航空如何對抗廉價航空? </vt:lpstr>
      <vt:lpstr> Q: 美食小吃 只能採取低價還是高         價嗎?</vt:lpstr>
      <vt:lpstr>  Q:產品或服務需要通路成員的條件           為何? (比較不適合只透過直銷的方式)</vt:lpstr>
      <vt:lpstr>      房地產價格的決定因素 ? </vt:lpstr>
      <vt:lpstr>  買賣房屋應注意那些事項</vt:lpstr>
      <vt:lpstr>   產品通路應考慮的項目?</vt:lpstr>
      <vt:lpstr> Q: 下列產品 你覺得應放置在哪些           通路型態上較適合? 並說明理          由? </vt:lpstr>
      <vt:lpstr> Q: 多元通路並行是很多業者採行             的策略?</vt:lpstr>
      <vt:lpstr> Q: 促銷只是花招?</vt:lpstr>
      <vt:lpstr>  訊息訴求有三大類?!</vt:lpstr>
      <vt:lpstr>Q:大潤發在中國打敗世界強敵?!</vt:lpstr>
      <vt:lpstr> Q: 日本是創意王國?</vt:lpstr>
      <vt:lpstr> Q:如果你要經營一家便當外送的店? 要注意哪一些立地條件?</vt:lpstr>
      <vt:lpstr> 行銷與道德之議題</vt:lpstr>
      <vt:lpstr>  行銷本質如何漂白(或企業形象如何翻轉)?!</vt:lpstr>
      <vt:lpstr> Q: 當面臨道德兩難如何抉擇?!</vt:lpstr>
      <vt:lpstr>Q: 當面臨道德兩難如何抉擇?!</vt:lpstr>
      <vt:lpstr>Q: 銷售人員的話術</vt:lpstr>
      <vt:lpstr> 如何應付 奧客(難以應付的客人)</vt:lpstr>
      <vt:lpstr> 電視購物頻道之行銷方式</vt:lpstr>
      <vt:lpstr>投影片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行銷個案 補充</dc:title>
  <dc:creator>user</dc:creator>
  <cp:lastModifiedBy>user</cp:lastModifiedBy>
  <cp:revision>95</cp:revision>
  <dcterms:created xsi:type="dcterms:W3CDTF">2014-11-13T09:32:40Z</dcterms:created>
  <dcterms:modified xsi:type="dcterms:W3CDTF">2015-01-06T10:17:03Z</dcterms:modified>
</cp:coreProperties>
</file>