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1" r:id="rId4"/>
    <p:sldId id="262" r:id="rId5"/>
    <p:sldId id="275" r:id="rId6"/>
    <p:sldId id="277" r:id="rId7"/>
    <p:sldId id="276" r:id="rId8"/>
    <p:sldId id="263" r:id="rId9"/>
    <p:sldId id="265" r:id="rId10"/>
    <p:sldId id="278" r:id="rId11"/>
    <p:sldId id="279" r:id="rId12"/>
    <p:sldId id="280" r:id="rId13"/>
    <p:sldId id="281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84" r:id="rId23"/>
    <p:sldId id="274" r:id="rId24"/>
    <p:sldId id="286" r:id="rId25"/>
    <p:sldId id="25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00FFCC"/>
    <a:srgbClr val="990099"/>
    <a:srgbClr val="FF0066"/>
    <a:srgbClr val="663300"/>
    <a:srgbClr val="00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4" autoAdjust="0"/>
  </p:normalViewPr>
  <p:slideViewPr>
    <p:cSldViewPr snapToObjects="1">
      <p:cViewPr>
        <p:scale>
          <a:sx n="90" d="100"/>
          <a:sy n="90" d="100"/>
        </p:scale>
        <p:origin x="-322" y="10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1371600"/>
            <a:ext cx="9144000" cy="450567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 vert="horz" lIns="0" rIns="0" bIns="0" anchor="b">
            <a:normAutofit/>
          </a:bodyPr>
          <a:lstStyle>
            <a:lvl1pPr>
              <a:defRPr 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3574"/>
          </a:xfrm>
        </p:spPr>
        <p:txBody>
          <a:bodyPr>
            <a:normAutofit/>
          </a:bodyPr>
          <a:lstStyle>
            <a:lvl1pPr marL="358775" indent="-273050">
              <a:spcBef>
                <a:spcPts val="1200"/>
              </a:spcBef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640080" indent="-246888">
              <a:spcBef>
                <a:spcPts val="1200"/>
              </a:spcBef>
              <a:buFont typeface="Wingdings" pitchFamily="2" charset="2"/>
              <a:buChar char="ü"/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spcBef>
                <a:spcPts val="1200"/>
              </a:spcBef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spcBef>
                <a:spcPts val="1200"/>
              </a:spcBef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spcBef>
                <a:spcPts val="1200"/>
              </a:spcBef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408236" y="1171352"/>
            <a:ext cx="5891956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F0"/>
                </a:gs>
                <a:gs pos="50000">
                  <a:srgbClr val="8FE2FF"/>
                </a:gs>
                <a:gs pos="100000">
                  <a:srgbClr val="DDF6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F23C5-54FA-4B9E-94C6-BF205F1E8CA9}" type="datetimeFigureOut">
              <a:rPr lang="zh-TW" altLang="en-US" smtClean="0"/>
              <a:t>2017/3/16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6B6CF2-15ED-4333-A3F2-9806F443F19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320"/>
            <a:ext cx="1011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8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3949432"/>
            <a:ext cx="5819112" cy="106374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組織環境與文化</a:t>
            </a:r>
            <a:endParaRPr lang="zh-TW" altLang="en-US" sz="4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7747"/>
            <a:ext cx="2556089" cy="324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2285135"/>
            <a:ext cx="5181200" cy="1355576"/>
          </a:xfrm>
        </p:spPr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3200" b="1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Chapter</a:t>
            </a:r>
            <a:r>
              <a:rPr lang="en-US" altLang="zh-TW" sz="1800" b="1" kern="1200" dirty="0" smtClean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  </a:t>
            </a:r>
            <a:r>
              <a:rPr lang="en-US" altLang="zh-TW" sz="8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TW" altLang="zh-TW" sz="8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3" y="1291379"/>
            <a:ext cx="48593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556792"/>
            <a:ext cx="3615873" cy="249325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顧客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b="1" dirty="0">
                <a:solidFill>
                  <a:srgbClr val="000066"/>
                </a:solidFill>
              </a:rPr>
              <a:t>顧客 </a:t>
            </a:r>
            <a:r>
              <a:rPr lang="en-US" altLang="zh-TW" b="1" dirty="0">
                <a:solidFill>
                  <a:srgbClr val="000066"/>
                </a:solidFill>
              </a:rPr>
              <a:t>(customers)</a:t>
            </a:r>
            <a:r>
              <a:rPr lang="zh-TW" altLang="en-US" b="1" dirty="0">
                <a:solidFill>
                  <a:srgbClr val="000066"/>
                </a:solidFill>
              </a:rPr>
              <a:t> </a:t>
            </a:r>
            <a:r>
              <a:rPr lang="zh-TW" altLang="en-US" dirty="0">
                <a:solidFill>
                  <a:prstClr val="black"/>
                </a:solidFill>
              </a:rPr>
              <a:t>是指付款換得組織所提供產品或服務的人。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020272" y="3140968"/>
            <a:ext cx="1139676" cy="83706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4" y="3861048"/>
            <a:ext cx="34988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3" y="1291379"/>
            <a:ext cx="48593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556792"/>
            <a:ext cx="3615873" cy="249325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供應商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b="1" dirty="0">
                <a:solidFill>
                  <a:srgbClr val="000066"/>
                </a:solidFill>
              </a:rPr>
              <a:t>供應商 </a:t>
            </a:r>
            <a:r>
              <a:rPr lang="en-US" altLang="zh-TW" b="1" dirty="0">
                <a:solidFill>
                  <a:srgbClr val="000066"/>
                </a:solidFill>
              </a:rPr>
              <a:t>(suppliers) </a:t>
            </a:r>
            <a:r>
              <a:rPr lang="zh-TW" altLang="en-US" dirty="0">
                <a:solidFill>
                  <a:prstClr val="black"/>
                </a:solidFill>
              </a:rPr>
              <a:t>是指將資源提供給其它組織的組織。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502741" y="4343838"/>
            <a:ext cx="1225159" cy="83706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827584" y="3789040"/>
            <a:ext cx="3109441" cy="2590500"/>
            <a:chOff x="319596" y="3571450"/>
            <a:chExt cx="3109441" cy="25905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829" y="3859482"/>
              <a:ext cx="1755915" cy="1062008"/>
            </a:xfrm>
            <a:prstGeom prst="rect">
              <a:avLst/>
            </a:prstGeom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39820" y="5155626"/>
              <a:ext cx="2989217" cy="10063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>
                <a:lnSpc>
                  <a:spcPts val="2400"/>
                </a:lnSpc>
                <a:spcBef>
                  <a:spcPts val="1800"/>
                </a:spcBef>
                <a:buClr>
                  <a:srgbClr val="C00000"/>
                </a:buClr>
                <a:buSzPct val="80000"/>
                <a:buFont typeface="Wingdings 2"/>
                <a:buNone/>
              </a:pP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麥當勞向可口可樂購買飲料產品；向亨式食品</a:t>
              </a:r>
              <a:r>
                <a:rPr lang="en-US" altLang="zh-TW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(Heinz) 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購買小包裝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番茄醬</a:t>
              </a:r>
              <a:r>
                <a:rPr lang="zh-TW" altLang="en-US" dirty="0">
                  <a:latin typeface="+mj-ea"/>
                  <a:ea typeface="+mj-ea"/>
                  <a:cs typeface="Times New Roman" pitchFamily="18" charset="0"/>
                </a:rPr>
                <a:t>。</a:t>
              </a:r>
              <a:endPara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96" y="3571450"/>
              <a:ext cx="11652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3" y="1291379"/>
            <a:ext cx="48593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8" y="1556792"/>
            <a:ext cx="4330826" cy="2880320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策略夥伴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b="1" dirty="0">
                <a:solidFill>
                  <a:srgbClr val="000066"/>
                </a:solidFill>
              </a:rPr>
              <a:t>策略夥伴 </a:t>
            </a:r>
            <a:r>
              <a:rPr lang="en-US" altLang="zh-TW" b="1" dirty="0">
                <a:solidFill>
                  <a:srgbClr val="000066"/>
                </a:solidFill>
              </a:rPr>
              <a:t>(strategic partners) </a:t>
            </a:r>
            <a:r>
              <a:rPr lang="zh-TW" altLang="en-US" dirty="0">
                <a:solidFill>
                  <a:prstClr val="black"/>
                </a:solidFill>
              </a:rPr>
              <a:t>也稱為策略聯盟，是指兩家或兩家以上的公司以合資或合夥的方式共同經營。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277583" y="4343838"/>
            <a:ext cx="1094618" cy="83706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23528" y="4000530"/>
            <a:ext cx="4176464" cy="2740838"/>
            <a:chOff x="323528" y="3856514"/>
            <a:chExt cx="4176464" cy="274083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56514"/>
              <a:ext cx="2952328" cy="1616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683568" y="5588275"/>
              <a:ext cx="3816424" cy="10090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>
                <a:lnSpc>
                  <a:spcPts val="2400"/>
                </a:lnSpc>
                <a:spcBef>
                  <a:spcPts val="1800"/>
                </a:spcBef>
                <a:buClr>
                  <a:srgbClr val="C00000"/>
                </a:buClr>
                <a:buSzPct val="80000"/>
                <a:buFont typeface="Wingdings 2"/>
                <a:buNone/>
              </a:pP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麥當勞與迪士尼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簽訂長期合約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，在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店裡宣傳迪士尼電影，而迪士尼則同意於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主題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公園裡開設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麥當勞。</a:t>
              </a:r>
              <a:endPara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7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3" y="1291379"/>
            <a:ext cx="48593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556792"/>
            <a:ext cx="3322713" cy="3672408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監管者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b="1" dirty="0">
                <a:solidFill>
                  <a:srgbClr val="000066"/>
                </a:solidFill>
              </a:rPr>
              <a:t>監管者 </a:t>
            </a:r>
            <a:r>
              <a:rPr lang="en-US" altLang="zh-TW" b="1" dirty="0">
                <a:solidFill>
                  <a:srgbClr val="000066"/>
                </a:solidFill>
              </a:rPr>
              <a:t>(regulators) </a:t>
            </a:r>
            <a:r>
              <a:rPr lang="zh-TW" altLang="en-US" dirty="0" smtClean="0">
                <a:solidFill>
                  <a:prstClr val="black"/>
                </a:solidFill>
              </a:rPr>
              <a:t>指</a:t>
            </a:r>
            <a:r>
              <a:rPr lang="zh-TW" altLang="en-US" dirty="0">
                <a:solidFill>
                  <a:prstClr val="black"/>
                </a:solidFill>
              </a:rPr>
              <a:t>控制、立法或其它影響組織政策或實務作法的</a:t>
            </a:r>
            <a:r>
              <a:rPr lang="zh-TW" altLang="en-US" dirty="0" smtClean="0">
                <a:solidFill>
                  <a:prstClr val="black"/>
                </a:solidFill>
              </a:rPr>
              <a:t>群體。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dirty="0" smtClean="0">
                <a:solidFill>
                  <a:prstClr val="black"/>
                </a:solidFill>
              </a:rPr>
              <a:t>主要</a:t>
            </a:r>
            <a:r>
              <a:rPr lang="zh-TW" altLang="en-US" dirty="0">
                <a:solidFill>
                  <a:prstClr val="black"/>
                </a:solidFill>
              </a:rPr>
              <a:t>有兩種類型：監管機構與利益群體。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787001" y="3140968"/>
            <a:ext cx="1225159" cy="83706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4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556792"/>
            <a:ext cx="3322713" cy="792088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監管</a:t>
            </a:r>
            <a:r>
              <a:rPr lang="zh-TW" altLang="en-US" sz="2800" b="1" u="sng" dirty="0" smtClean="0">
                <a:solidFill>
                  <a:srgbClr val="660066"/>
                </a:solidFill>
              </a:rPr>
              <a:t>者</a:t>
            </a:r>
            <a:endParaRPr lang="en-US" altLang="zh-TW" sz="2800" b="1" u="sng" dirty="0">
              <a:solidFill>
                <a:srgbClr val="660066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2679" y="4581128"/>
            <a:ext cx="5976666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 2"/>
              <a:buNone/>
            </a:pP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巴塞爾行動網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絡 </a:t>
            </a:r>
            <a:r>
              <a:rPr lang="en-US" altLang="zh-TW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en-US" altLang="zh-TW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Basel Action Network, BAN</a:t>
            </a:r>
            <a:r>
              <a:rPr lang="en-US" altLang="zh-TW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 為</a:t>
            </a: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一長期關注於電腦與其它電子設備如何處置與回收的利益團體。</a:t>
            </a:r>
            <a:endParaRPr lang="en-US" altLang="zh-TW" dirty="0">
              <a:solidFill>
                <a:schemeClr val="dk1"/>
              </a:solidFill>
              <a:latin typeface="+mj-ea"/>
              <a:ea typeface="+mj-ea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 2"/>
              <a:buNone/>
            </a:pP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圖中的小孩坐在一堆舊電腦零件殘骸上，這些廢棄的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零件被</a:t>
            </a: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傾倒於中國的一個鄉村外。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8975"/>
            <a:ext cx="4968554" cy="261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內部環境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所有權人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r>
              <a:rPr lang="zh-TW" altLang="en-US" b="1" dirty="0">
                <a:solidFill>
                  <a:srgbClr val="000066"/>
                </a:solidFill>
              </a:rPr>
              <a:t>所有權</a:t>
            </a:r>
            <a:r>
              <a:rPr lang="zh-TW" altLang="en-US" b="1" dirty="0" smtClean="0">
                <a:solidFill>
                  <a:srgbClr val="000066"/>
                </a:solidFill>
              </a:rPr>
              <a:t>人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owners) </a:t>
            </a:r>
            <a:r>
              <a:rPr lang="zh-TW" altLang="en-US" dirty="0" smtClean="0"/>
              <a:t>指</a:t>
            </a:r>
            <a:r>
              <a:rPr lang="zh-TW" altLang="en-US" dirty="0"/>
              <a:t>擁有該企業法定財產權的人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是創立</a:t>
            </a:r>
            <a:r>
              <a:rPr lang="zh-TW" altLang="en-US" dirty="0"/>
              <a:t>並經營一家企業的單一個人，或是共同擁有企業的</a:t>
            </a:r>
            <a:r>
              <a:rPr lang="zh-TW" altLang="en-US" dirty="0" smtClean="0"/>
              <a:t>合夥人。</a:t>
            </a:r>
            <a:endParaRPr lang="en-US" altLang="zh-TW" dirty="0" smtClean="0"/>
          </a:p>
          <a:p>
            <a:pPr marL="444500" indent="-444500">
              <a:spcBef>
                <a:spcPts val="2400"/>
              </a:spcBef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董事會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r>
              <a:rPr lang="zh-TW" altLang="en-US" b="1" dirty="0" smtClean="0">
                <a:solidFill>
                  <a:srgbClr val="000066"/>
                </a:solidFill>
              </a:rPr>
              <a:t>董事會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board of directors) </a:t>
            </a:r>
            <a:r>
              <a:rPr lang="zh-TW" altLang="en-US" dirty="0"/>
              <a:t>是一個透過股東推選所成立的管理單位，負責</a:t>
            </a:r>
            <a:r>
              <a:rPr lang="zh-TW" altLang="en-US" dirty="0" smtClean="0"/>
              <a:t>監控</a:t>
            </a:r>
            <a:r>
              <a:rPr lang="zh-TW" altLang="en-US" dirty="0"/>
              <a:t>企業的一般性管理事務，以確保企業能在創造股東最大利益前提下運作。</a:t>
            </a:r>
          </a:p>
        </p:txBody>
      </p:sp>
    </p:spTree>
    <p:extLst>
      <p:ext uri="{BB962C8B-B14F-4D97-AF65-F5344CB8AC3E}">
        <p14:creationId xmlns:p14="http://schemas.microsoft.com/office/powerpoint/2010/main" val="23432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內部環境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72608"/>
          </a:xfrm>
        </p:spPr>
        <p:txBody>
          <a:bodyPr/>
          <a:lstStyle/>
          <a:p>
            <a:pPr marL="444500" indent="-4445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員工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r>
              <a:rPr lang="zh-TW" altLang="en-US" dirty="0"/>
              <a:t>組織的</a:t>
            </a:r>
            <a:r>
              <a:rPr lang="zh-TW" altLang="en-US" dirty="0" smtClean="0"/>
              <a:t>員工 </a:t>
            </a:r>
            <a:r>
              <a:rPr lang="en-US" altLang="zh-TW" dirty="0" smtClean="0"/>
              <a:t>(</a:t>
            </a:r>
            <a:r>
              <a:rPr lang="en-US" altLang="zh-TW" dirty="0"/>
              <a:t>employees</a:t>
            </a:r>
            <a:r>
              <a:rPr lang="en-US" altLang="zh-TW" dirty="0" smtClean="0"/>
              <a:t>)</a:t>
            </a:r>
            <a:r>
              <a:rPr lang="zh-TW" altLang="en-US" dirty="0"/>
              <a:t>是內部環境中的重要元素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管理者對於</a:t>
            </a:r>
            <a:r>
              <a:rPr lang="zh-TW" altLang="en-US" dirty="0" smtClean="0"/>
              <a:t>勞動力</a:t>
            </a:r>
            <a:r>
              <a:rPr lang="zh-TW" altLang="en-US" dirty="0"/>
              <a:t>本質的不斷變化特別</a:t>
            </a:r>
            <a:r>
              <a:rPr lang="zh-TW" altLang="en-US" dirty="0" smtClean="0"/>
              <a:t>感興趣。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員工開始</a:t>
            </a:r>
            <a:r>
              <a:rPr lang="zh-TW" altLang="en-US" dirty="0"/>
              <a:t>要求更多的工作</a:t>
            </a:r>
            <a:r>
              <a:rPr lang="zh-TW" altLang="en-US" dirty="0" smtClean="0"/>
              <a:t>所有權。</a:t>
            </a:r>
            <a:endParaRPr lang="en-US" altLang="zh-TW" dirty="0"/>
          </a:p>
          <a:p>
            <a:pPr lvl="1"/>
            <a:r>
              <a:rPr lang="zh-TW" altLang="en-US" dirty="0" smtClean="0"/>
              <a:t>組織</a:t>
            </a:r>
            <a:r>
              <a:rPr lang="zh-TW" altLang="en-US" dirty="0"/>
              <a:t>開始增加對臨時</a:t>
            </a:r>
            <a:r>
              <a:rPr lang="zh-TW" altLang="en-US" dirty="0" smtClean="0"/>
              <a:t>員工</a:t>
            </a:r>
            <a:r>
              <a:rPr lang="zh-TW" altLang="en-US" dirty="0"/>
              <a:t>的依賴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44500" indent="-444500">
              <a:spcBef>
                <a:spcPts val="2400"/>
              </a:spcBef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實體工作環境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r>
              <a:rPr lang="zh-TW" altLang="en-US" dirty="0"/>
              <a:t>實體工作</a:t>
            </a:r>
            <a:r>
              <a:rPr lang="zh-TW" altLang="en-US" dirty="0" smtClean="0"/>
              <a:t>環境 </a:t>
            </a:r>
            <a:r>
              <a:rPr lang="en-US" altLang="zh-TW" dirty="0" smtClean="0"/>
              <a:t>(</a:t>
            </a:r>
            <a:r>
              <a:rPr lang="en-US" altLang="zh-TW" dirty="0"/>
              <a:t>physical work </a:t>
            </a:r>
            <a:r>
              <a:rPr lang="en-US" altLang="zh-TW" dirty="0" smtClean="0"/>
              <a:t>environment)</a:t>
            </a:r>
            <a:r>
              <a:rPr lang="zh-TW" altLang="en-US" dirty="0" smtClean="0"/>
              <a:t> 也是</a:t>
            </a:r>
            <a:r>
              <a:rPr lang="zh-TW" altLang="en-US" dirty="0"/>
              <a:t>內部環境的要素之一。</a:t>
            </a:r>
            <a:r>
              <a:rPr lang="en-US" altLang="zh-TW" dirty="0" smtClean="0"/>
              <a:t> </a:t>
            </a:r>
          </a:p>
          <a:p>
            <a:r>
              <a:rPr lang="zh-TW" altLang="en-US" dirty="0"/>
              <a:t>員</a:t>
            </a:r>
            <a:r>
              <a:rPr lang="zh-TW" altLang="en-US" dirty="0" smtClean="0"/>
              <a:t>工的</a:t>
            </a:r>
            <a:r>
              <a:rPr lang="zh-TW" altLang="en-US" dirty="0"/>
              <a:t>工作保障與健康法令規範促使許多組織更加注意他們的工作</a:t>
            </a:r>
            <a:r>
              <a:rPr lang="zh-TW" altLang="en-US" dirty="0" smtClean="0"/>
              <a:t>環境。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8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組織文化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4258816" cy="3811307"/>
          </a:xfrm>
        </p:spPr>
        <p:txBody>
          <a:bodyPr>
            <a:noAutofit/>
          </a:bodyPr>
          <a:lstStyle/>
          <a:p>
            <a:pPr marL="444500" indent="-4445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 smtClean="0">
                <a:solidFill>
                  <a:srgbClr val="C00000"/>
                </a:solidFill>
              </a:rPr>
              <a:t>組織</a:t>
            </a:r>
            <a:r>
              <a:rPr lang="zh-TW" altLang="en-US" sz="3200" b="1" dirty="0">
                <a:solidFill>
                  <a:srgbClr val="C00000"/>
                </a:solidFill>
              </a:rPr>
              <a:t>文化的重要性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r>
              <a:rPr lang="zh-TW" altLang="en-US" dirty="0"/>
              <a:t>文化決定組織的「感覺」。</a:t>
            </a:r>
            <a:endParaRPr lang="en-US" altLang="zh-TW" dirty="0" smtClean="0"/>
          </a:p>
          <a:p>
            <a:r>
              <a:rPr lang="zh-TW" altLang="en-US" dirty="0" smtClean="0"/>
              <a:t>文化</a:t>
            </a:r>
            <a:r>
              <a:rPr lang="zh-TW" altLang="en-US" dirty="0"/>
              <a:t>是組織的一項強大力量，可以塑造公司整體</a:t>
            </a:r>
            <a:r>
              <a:rPr lang="zh-TW" altLang="en-US" dirty="0" smtClean="0"/>
              <a:t>效能和</a:t>
            </a:r>
            <a:r>
              <a:rPr lang="zh-TW" altLang="en-US" dirty="0"/>
              <a:t>長期成功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能夠發展並維持強勢文化的</a:t>
            </a:r>
            <a:r>
              <a:rPr lang="zh-TW" altLang="en-US" dirty="0" smtClean="0"/>
              <a:t>公司，</a:t>
            </a:r>
            <a:r>
              <a:rPr lang="zh-TW" altLang="en-US" dirty="0"/>
              <a:t>將比其它公司更有經營效率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053524" y="476672"/>
            <a:ext cx="5766948" cy="19069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lvl="0"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zh-TW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組織文化 </a:t>
            </a:r>
            <a:r>
              <a:rPr lang="en-US" altLang="zh-TW" sz="2400" b="1" dirty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(organization culture) </a:t>
            </a:r>
            <a:endParaRPr lang="en-US" altLang="zh-TW" sz="2400" b="1" dirty="0" smtClean="0">
              <a:solidFill>
                <a:srgbClr val="00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5725" lvl="0"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幫助組織成員了解組織立場、行事之道與組織重要思維的一套價值觀、信念、行為、習慣與態度。</a:t>
            </a:r>
            <a:endParaRPr lang="en-US" altLang="zh-TW" sz="24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66" y="3002069"/>
            <a:ext cx="3289042" cy="19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968417" y="5085184"/>
            <a:ext cx="3721090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 2"/>
              <a:buNone/>
            </a:pPr>
            <a:r>
              <a:rPr lang="en-US" altLang="zh-TW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Hallmark Cards </a:t>
            </a: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有著強勢與持久的文化。員工們會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談論「</a:t>
            </a:r>
            <a:r>
              <a:rPr lang="en-US" altLang="zh-TW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Hallmark</a:t>
            </a: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家族」，許多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人終其一生為 </a:t>
            </a:r>
            <a:r>
              <a:rPr lang="en-US" altLang="zh-TW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Hallmark Cards 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工作</a:t>
            </a:r>
            <a:r>
              <a:rPr lang="zh-TW" altLang="en-US" dirty="0">
                <a:solidFill>
                  <a:schemeClr val="dk1"/>
                </a:solidFill>
                <a:latin typeface="+mj-ea"/>
                <a:ea typeface="+mj-ea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91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組織與環境的關係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環境如何影響組織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環境變化與複雜性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1297"/>
            <a:ext cx="796766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4845747" y="692696"/>
            <a:ext cx="4094906" cy="2111216"/>
          </a:xfrm>
          <a:prstGeom prst="wedgeRoundRectCallout">
            <a:avLst>
              <a:gd name="adj1" fmla="val -71206"/>
              <a:gd name="adj2" fmla="val 6451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1" dirty="0" smtClean="0">
                <a:latin typeface="+mj-ea"/>
                <a:ea typeface="+mj-ea"/>
              </a:rPr>
              <a:t>變化</a:t>
            </a:r>
            <a:r>
              <a:rPr lang="zh-TW" altLang="en-US" b="1" dirty="0">
                <a:latin typeface="+mj-ea"/>
                <a:ea typeface="+mj-ea"/>
              </a:rPr>
              <a:t>程度</a:t>
            </a:r>
            <a:r>
              <a:rPr lang="zh-TW" altLang="en-US" dirty="0">
                <a:latin typeface="+mj-ea"/>
                <a:ea typeface="+mj-ea"/>
              </a:rPr>
              <a:t>是</a:t>
            </a:r>
            <a:r>
              <a:rPr lang="zh-TW" altLang="en-US" dirty="0" smtClean="0">
                <a:latin typeface="+mj-ea"/>
                <a:ea typeface="+mj-ea"/>
              </a:rPr>
              <a:t>指環境</a:t>
            </a:r>
            <a:r>
              <a:rPr lang="zh-TW" altLang="en-US" dirty="0">
                <a:latin typeface="+mj-ea"/>
                <a:ea typeface="+mj-ea"/>
              </a:rPr>
              <a:t>相對動態或相對穩定的程度</a:t>
            </a:r>
            <a:r>
              <a:rPr lang="zh-TW" altLang="en-US" dirty="0" smtClean="0">
                <a:latin typeface="+mj-ea"/>
                <a:ea typeface="+mj-ea"/>
              </a:rPr>
              <a:t>；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latin typeface="+mj-ea"/>
                <a:ea typeface="+mj-ea"/>
              </a:rPr>
              <a:t>一致性</a:t>
            </a:r>
            <a:r>
              <a:rPr lang="zh-TW" altLang="en-US" b="1" dirty="0">
                <a:latin typeface="+mj-ea"/>
                <a:ea typeface="+mj-ea"/>
              </a:rPr>
              <a:t>程度</a:t>
            </a:r>
            <a:r>
              <a:rPr lang="zh-TW" altLang="en-US" dirty="0">
                <a:latin typeface="+mj-ea"/>
                <a:ea typeface="+mj-ea"/>
              </a:rPr>
              <a:t>是指環境相對</a:t>
            </a:r>
            <a:r>
              <a:rPr lang="zh-TW" altLang="en-US" dirty="0" smtClean="0">
                <a:latin typeface="+mj-ea"/>
                <a:ea typeface="+mj-ea"/>
              </a:rPr>
              <a:t>簡單（較少市場區隔）或是環境相對複雜。</a:t>
            </a:r>
            <a:endParaRPr lang="en-US" altLang="zh-TW" dirty="0" smtClean="0">
              <a:latin typeface="+mj-ea"/>
              <a:ea typeface="+mj-ea"/>
            </a:endParaRPr>
          </a:p>
          <a:p>
            <a:pPr marL="446088" indent="-446088">
              <a:spcBef>
                <a:spcPts val="600"/>
              </a:spcBef>
            </a:pPr>
            <a:r>
              <a:rPr lang="en-US" altLang="zh-TW" b="1" dirty="0" smtClean="0">
                <a:latin typeface="+mj-ea"/>
                <a:ea typeface="+mj-ea"/>
              </a:rPr>
              <a:t>&gt;&gt;&gt;</a:t>
            </a:r>
            <a:r>
              <a:rPr lang="zh-TW" altLang="en-US" b="1" dirty="0" smtClean="0">
                <a:latin typeface="+mj-ea"/>
                <a:ea typeface="+mj-ea"/>
              </a:rPr>
              <a:t> 用來</a:t>
            </a:r>
            <a:r>
              <a:rPr lang="zh-TW" altLang="en-US" b="1" dirty="0">
                <a:latin typeface="+mj-ea"/>
                <a:ea typeface="+mj-ea"/>
              </a:rPr>
              <a:t>決定組織所面臨環境不確定性程度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178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組織與環境的關係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競爭力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r>
              <a:rPr lang="zh-TW" altLang="en-US" dirty="0"/>
              <a:t>麥克</a:t>
            </a:r>
            <a:r>
              <a:rPr lang="zh-TW" altLang="en-US" dirty="0" smtClean="0"/>
              <a:t>波特</a:t>
            </a:r>
            <a:r>
              <a:rPr lang="zh-TW" altLang="en-US" b="1" dirty="0">
                <a:solidFill>
                  <a:srgbClr val="000066"/>
                </a:solidFill>
              </a:rPr>
              <a:t>五力</a:t>
            </a:r>
            <a:r>
              <a:rPr lang="zh-TW" altLang="en-US" b="1" dirty="0" smtClean="0">
                <a:solidFill>
                  <a:srgbClr val="000066"/>
                </a:solidFill>
              </a:rPr>
              <a:t>分析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five competitive forces</a:t>
            </a:r>
            <a:r>
              <a:rPr lang="en-US" altLang="zh-TW" b="1" dirty="0" smtClean="0">
                <a:solidFill>
                  <a:srgbClr val="000066"/>
                </a:solidFill>
              </a:rPr>
              <a:t>)</a:t>
            </a:r>
            <a:r>
              <a:rPr lang="zh-TW" altLang="en-US" b="1" dirty="0">
                <a:solidFill>
                  <a:srgbClr val="000066"/>
                </a:solidFill>
              </a:rPr>
              <a:t> 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grpSp>
        <p:nvGrpSpPr>
          <p:cNvPr id="11" name="群組 10"/>
          <p:cNvGrpSpPr/>
          <p:nvPr/>
        </p:nvGrpSpPr>
        <p:grpSpPr>
          <a:xfrm>
            <a:off x="107504" y="2636912"/>
            <a:ext cx="8888883" cy="4104456"/>
            <a:chOff x="107504" y="2564904"/>
            <a:chExt cx="8888883" cy="4104456"/>
          </a:xfrm>
        </p:grpSpPr>
        <p:sp>
          <p:nvSpPr>
            <p:cNvPr id="6" name="圓角矩形 5"/>
            <p:cNvSpPr/>
            <p:nvPr/>
          </p:nvSpPr>
          <p:spPr>
            <a:xfrm>
              <a:off x="2915816" y="2564904"/>
              <a:ext cx="3024336" cy="12961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lvl="1"/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新進入者的威脅 </a:t>
              </a:r>
              <a:r>
                <a:rPr lang="en-US" altLang="zh-TW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(the treat of new entrants) </a:t>
              </a:r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是指新競爭者進入該市場或市場區隔的容易程度</a:t>
              </a:r>
              <a:r>
                <a:rPr lang="zh-TW" altLang="en-US" dirty="0" smtClean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。</a:t>
              </a:r>
              <a:endParaRPr lang="zh-TW" altLang="en-US" sz="1400" dirty="0">
                <a:latin typeface="+mj-ea"/>
                <a:ea typeface="+mj-ea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915816" y="3964955"/>
              <a:ext cx="3024336" cy="129614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lvl="1"/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同業的競爭 </a:t>
              </a:r>
              <a:r>
                <a:rPr lang="en-US" altLang="zh-TW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(competitive rivalry) </a:t>
              </a:r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是指產業中組織與優勢企業間的競爭關係。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915816" y="5373216"/>
              <a:ext cx="3024336" cy="129614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lvl="1"/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替代品的威脅 </a:t>
              </a:r>
              <a:r>
                <a:rPr lang="en-US" altLang="zh-TW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(the threat of substitute products) </a:t>
              </a:r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是指現有的產品或服務面臨被取代的風險程度。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044059" y="3964956"/>
              <a:ext cx="2952328" cy="129614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lvl="1"/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購買者的議價能力 </a:t>
              </a:r>
              <a:r>
                <a:rPr lang="en-US" altLang="zh-TW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(the power of buyers) </a:t>
              </a:r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是指購買產品或服務的人於產業中影響供應者的能力。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07504" y="3964955"/>
              <a:ext cx="2699792" cy="12961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marL="0" lvl="1"/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供應商的議價能力 </a:t>
              </a:r>
              <a:r>
                <a:rPr lang="en-US" altLang="zh-TW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(the power of suppliers) </a:t>
              </a:r>
              <a:r>
                <a:rPr lang="zh-TW" altLang="en-US" dirty="0">
                  <a:solidFill>
                    <a:prstClr val="black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是指供應商影響潛在買家的能力。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5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800" y="2467192"/>
            <a:ext cx="6159166" cy="434618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66"/>
                </a:solidFill>
              </a:rPr>
              <a:t>星巴克 </a:t>
            </a:r>
            <a:r>
              <a:rPr lang="en-US" altLang="zh-TW" dirty="0" smtClean="0">
                <a:solidFill>
                  <a:srgbClr val="000066"/>
                </a:solidFill>
              </a:rPr>
              <a:t>1971 </a:t>
            </a:r>
            <a:r>
              <a:rPr lang="zh-TW" altLang="en-US" dirty="0">
                <a:solidFill>
                  <a:srgbClr val="000066"/>
                </a:solidFill>
              </a:rPr>
              <a:t>年於美國西雅圖</a:t>
            </a:r>
            <a:r>
              <a:rPr lang="zh-TW" altLang="en-US" dirty="0" smtClean="0">
                <a:solidFill>
                  <a:srgbClr val="000066"/>
                </a:solidFill>
              </a:rPr>
              <a:t>開設</a:t>
            </a:r>
            <a:r>
              <a:rPr lang="zh-TW" altLang="en-US" dirty="0">
                <a:solidFill>
                  <a:srgbClr val="000066"/>
                </a:solidFill>
              </a:rPr>
              <a:t>第一家店面</a:t>
            </a:r>
            <a:r>
              <a:rPr lang="zh-TW" altLang="en-US" dirty="0" smtClean="0">
                <a:solidFill>
                  <a:srgbClr val="000066"/>
                </a:solidFill>
              </a:rPr>
              <a:t>，至 </a:t>
            </a:r>
            <a:r>
              <a:rPr lang="en-US" altLang="zh-TW" dirty="0" smtClean="0">
                <a:solidFill>
                  <a:srgbClr val="000066"/>
                </a:solidFill>
              </a:rPr>
              <a:t>2014 </a:t>
            </a:r>
            <a:r>
              <a:rPr lang="zh-TW" altLang="en-US" dirty="0" smtClean="0">
                <a:solidFill>
                  <a:srgbClr val="000066"/>
                </a:solidFill>
              </a:rPr>
              <a:t>年底</a:t>
            </a:r>
            <a:r>
              <a:rPr lang="zh-TW" altLang="en-US" dirty="0">
                <a:solidFill>
                  <a:srgbClr val="000066"/>
                </a:solidFill>
              </a:rPr>
              <a:t>，已在</a:t>
            </a:r>
            <a:r>
              <a:rPr lang="zh-TW" altLang="en-US" dirty="0" smtClean="0">
                <a:solidFill>
                  <a:srgbClr val="000066"/>
                </a:solidFill>
              </a:rPr>
              <a:t>全球 </a:t>
            </a:r>
            <a:r>
              <a:rPr lang="en-US" altLang="zh-TW" dirty="0" smtClean="0">
                <a:solidFill>
                  <a:srgbClr val="000066"/>
                </a:solidFill>
              </a:rPr>
              <a:t>66 </a:t>
            </a:r>
            <a:r>
              <a:rPr lang="zh-TW" altLang="en-US" dirty="0">
                <a:solidFill>
                  <a:srgbClr val="000066"/>
                </a:solidFill>
              </a:rPr>
              <a:t>國家開設</a:t>
            </a:r>
            <a:r>
              <a:rPr lang="zh-TW" altLang="en-US" dirty="0" smtClean="0">
                <a:solidFill>
                  <a:srgbClr val="000066"/>
                </a:solidFill>
              </a:rPr>
              <a:t>超過 </a:t>
            </a:r>
            <a:r>
              <a:rPr lang="en-US" altLang="zh-TW" dirty="0" smtClean="0">
                <a:solidFill>
                  <a:srgbClr val="000066"/>
                </a:solidFill>
              </a:rPr>
              <a:t>22,000 </a:t>
            </a:r>
            <a:r>
              <a:rPr lang="zh-TW" altLang="en-US" dirty="0">
                <a:solidFill>
                  <a:srgbClr val="000066"/>
                </a:solidFill>
              </a:rPr>
              <a:t>家</a:t>
            </a:r>
            <a:r>
              <a:rPr lang="zh-TW" altLang="en-US" dirty="0" smtClean="0">
                <a:solidFill>
                  <a:srgbClr val="000066"/>
                </a:solidFill>
              </a:rPr>
              <a:t>店。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企業</a:t>
            </a:r>
            <a:r>
              <a:rPr lang="zh-TW" altLang="en-US" dirty="0">
                <a:solidFill>
                  <a:srgbClr val="000066"/>
                </a:solidFill>
              </a:rPr>
              <a:t>傳統是「</a:t>
            </a:r>
            <a:r>
              <a:rPr lang="zh-TW" altLang="en-US" dirty="0" smtClean="0">
                <a:solidFill>
                  <a:srgbClr val="000066"/>
                </a:solidFill>
              </a:rPr>
              <a:t>和朋友</a:t>
            </a:r>
            <a:r>
              <a:rPr lang="zh-TW" altLang="en-US" dirty="0">
                <a:solidFill>
                  <a:srgbClr val="000066"/>
                </a:solidFill>
              </a:rPr>
              <a:t>分享美味的咖啡」與「讓社會變得</a:t>
            </a:r>
            <a:r>
              <a:rPr lang="zh-TW" altLang="en-US" dirty="0" smtClean="0">
                <a:solidFill>
                  <a:srgbClr val="000066"/>
                </a:solidFill>
              </a:rPr>
              <a:t>更美好</a:t>
            </a:r>
            <a:r>
              <a:rPr lang="zh-TW" altLang="en-US" dirty="0">
                <a:solidFill>
                  <a:srgbClr val="000066"/>
                </a:solidFill>
              </a:rPr>
              <a:t>」</a:t>
            </a:r>
            <a:r>
              <a:rPr lang="zh-TW" altLang="en-US" dirty="0" smtClean="0">
                <a:solidFill>
                  <a:srgbClr val="000066"/>
                </a:solidFill>
              </a:rPr>
              <a:t>。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>
                <a:solidFill>
                  <a:srgbClr val="000066"/>
                </a:solidFill>
              </a:rPr>
              <a:t>能讓員工對待顧客如同對待朋友般</a:t>
            </a:r>
            <a:r>
              <a:rPr lang="zh-TW" altLang="en-US" dirty="0" smtClean="0">
                <a:solidFill>
                  <a:srgbClr val="000066"/>
                </a:solidFill>
              </a:rPr>
              <a:t>，星巴克</a:t>
            </a:r>
            <a:r>
              <a:rPr lang="zh-TW" altLang="en-US" dirty="0">
                <a:solidFill>
                  <a:srgbClr val="000066"/>
                </a:solidFill>
              </a:rPr>
              <a:t>的企業文化扮演著重要的角色。</a:t>
            </a:r>
            <a:r>
              <a:rPr lang="zh-TW" altLang="en-US" dirty="0" smtClean="0">
                <a:solidFill>
                  <a:srgbClr val="000066"/>
                </a:solidFill>
              </a:rPr>
              <a:t>星巴克將員工視為「</a:t>
            </a:r>
            <a:r>
              <a:rPr lang="zh-TW" altLang="en-US" dirty="0">
                <a:solidFill>
                  <a:srgbClr val="000066"/>
                </a:solidFill>
              </a:rPr>
              <a:t>夥伴</a:t>
            </a:r>
            <a:r>
              <a:rPr lang="zh-TW" altLang="en-US" dirty="0" smtClean="0">
                <a:solidFill>
                  <a:srgbClr val="000066"/>
                </a:solidFill>
              </a:rPr>
              <a:t>」。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r>
              <a:rPr lang="zh-TW" altLang="en-US" dirty="0">
                <a:solidFill>
                  <a:srgbClr val="000066"/>
                </a:solidFill>
              </a:rPr>
              <a:t>星巴克也善盡其</a:t>
            </a:r>
            <a:r>
              <a:rPr lang="zh-TW" altLang="en-US" dirty="0" smtClean="0">
                <a:solidFill>
                  <a:srgbClr val="000066"/>
                </a:solidFill>
              </a:rPr>
              <a:t>社會</a:t>
            </a:r>
            <a:r>
              <a:rPr lang="zh-TW" altLang="en-US" dirty="0">
                <a:solidFill>
                  <a:srgbClr val="000066"/>
                </a:solidFill>
              </a:rPr>
              <a:t>責任，對夥伴們推出「大學成就計畫</a:t>
            </a:r>
            <a:r>
              <a:rPr lang="zh-TW" altLang="en-US" dirty="0" smtClean="0">
                <a:solidFill>
                  <a:srgbClr val="000066"/>
                </a:solidFill>
              </a:rPr>
              <a:t>」。</a:t>
            </a: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300" y="1218524"/>
            <a:ext cx="8640960" cy="8423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085394"/>
            <a:ext cx="8640960" cy="864096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 anchorCtr="0">
            <a:no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待客</a:t>
            </a:r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如友，視員工為夥伴的星巴克咖啡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9" y="2499052"/>
            <a:ext cx="2307289" cy="1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9" y="4827165"/>
            <a:ext cx="2309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組織與環境的關係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45" y="1556792"/>
            <a:ext cx="461310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4402832" cy="5328592"/>
          </a:xfrm>
        </p:spPr>
        <p:txBody>
          <a:bodyPr>
            <a:noAutofit/>
          </a:bodyPr>
          <a:lstStyle/>
          <a:p>
            <a:pPr marL="444500" indent="-444500">
              <a:spcBef>
                <a:spcPts val="1800"/>
              </a:spcBef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組織如何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適應環境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資訊管理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dirty="0">
                <a:solidFill>
                  <a:prstClr val="black"/>
                </a:solidFill>
              </a:rPr>
              <a:t>組織可以透過資訊管理 </a:t>
            </a:r>
            <a:r>
              <a:rPr lang="en-US" altLang="zh-TW" dirty="0">
                <a:solidFill>
                  <a:prstClr val="black"/>
                </a:solidFill>
              </a:rPr>
              <a:t>(information management) </a:t>
            </a:r>
            <a:r>
              <a:rPr lang="zh-TW" altLang="en-US" dirty="0">
                <a:solidFill>
                  <a:prstClr val="black"/>
                </a:solidFill>
              </a:rPr>
              <a:t>來適應環境</a:t>
            </a:r>
            <a:r>
              <a:rPr lang="zh-TW" altLang="en-US" dirty="0" smtClean="0">
                <a:solidFill>
                  <a:prstClr val="black"/>
                </a:solidFill>
              </a:rPr>
              <a:t>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dirty="0" smtClean="0">
                <a:solidFill>
                  <a:prstClr val="black"/>
                </a:solidFill>
              </a:rPr>
              <a:t>尤其是</a:t>
            </a:r>
            <a:r>
              <a:rPr lang="zh-TW" altLang="en-US" dirty="0">
                <a:solidFill>
                  <a:prstClr val="black"/>
                </a:solidFill>
              </a:rPr>
              <a:t>在建構最初環境的認知與監控環境變化訊息時</a:t>
            </a:r>
            <a:r>
              <a:rPr lang="zh-TW" altLang="en-US" dirty="0" smtClean="0">
                <a:solidFill>
                  <a:prstClr val="black"/>
                </a:solidFill>
              </a:rPr>
              <a:t>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dirty="0" smtClean="0"/>
              <a:t>多數</a:t>
            </a:r>
            <a:r>
              <a:rPr lang="zh-TW" altLang="en-US" dirty="0"/>
              <a:t>的企業</a:t>
            </a:r>
            <a:r>
              <a:rPr lang="zh-TW" altLang="en-US" dirty="0" smtClean="0"/>
              <a:t>已建立電腦化的</a:t>
            </a:r>
            <a:r>
              <a:rPr lang="zh-TW" altLang="en-US" dirty="0"/>
              <a:t>資訊系統</a:t>
            </a:r>
            <a:r>
              <a:rPr lang="en-US" altLang="zh-TW" dirty="0"/>
              <a:t>(information system)</a:t>
            </a:r>
            <a:r>
              <a:rPr lang="zh-TW" altLang="en-US" dirty="0"/>
              <a:t>，協助管理者蒐集與整理相關</a:t>
            </a:r>
            <a:r>
              <a:rPr lang="zh-TW" altLang="en-US" dirty="0" smtClean="0"/>
              <a:t>資訊。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6300192" y="2492896"/>
            <a:ext cx="936104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組織與環境的關係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45" y="1556792"/>
            <a:ext cx="461310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3826767" cy="4032448"/>
          </a:xfrm>
        </p:spPr>
        <p:txBody>
          <a:bodyPr>
            <a:no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zh-TW" altLang="en-US" sz="2800" b="1" u="sng" dirty="0" smtClean="0">
                <a:solidFill>
                  <a:srgbClr val="660066"/>
                </a:solidFill>
              </a:rPr>
              <a:t>策略</a:t>
            </a:r>
            <a:r>
              <a:rPr lang="zh-TW" altLang="en-US" sz="2800" b="1" u="sng" dirty="0">
                <a:solidFill>
                  <a:srgbClr val="660066"/>
                </a:solidFill>
              </a:rPr>
              <a:t>性回應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dirty="0">
                <a:solidFill>
                  <a:prstClr val="black"/>
                </a:solidFill>
              </a:rPr>
              <a:t>策略性回應 </a:t>
            </a:r>
            <a:r>
              <a:rPr lang="en-US" altLang="zh-TW" dirty="0">
                <a:solidFill>
                  <a:prstClr val="black"/>
                </a:solidFill>
              </a:rPr>
              <a:t>(strategic response) </a:t>
            </a:r>
            <a:r>
              <a:rPr lang="zh-TW" altLang="en-US" dirty="0">
                <a:solidFill>
                  <a:prstClr val="black"/>
                </a:solidFill>
              </a:rPr>
              <a:t>包括：維持現狀 </a:t>
            </a:r>
            <a:r>
              <a:rPr lang="zh-TW" altLang="en-US" dirty="0" smtClean="0">
                <a:solidFill>
                  <a:prstClr val="black"/>
                </a:solidFill>
              </a:rPr>
              <a:t>、</a:t>
            </a:r>
            <a:r>
              <a:rPr lang="zh-TW" altLang="en-US" dirty="0">
                <a:solidFill>
                  <a:prstClr val="black"/>
                </a:solidFill>
              </a:rPr>
              <a:t>修正現有策略與採用新的策略</a:t>
            </a:r>
            <a:r>
              <a:rPr lang="zh-TW" altLang="en-US" dirty="0" smtClean="0">
                <a:solidFill>
                  <a:prstClr val="black"/>
                </a:solidFill>
              </a:rPr>
              <a:t>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1">
              <a:spcBef>
                <a:spcPts val="1800"/>
              </a:spcBef>
              <a:buClr>
                <a:srgbClr val="0BD0D9"/>
              </a:buClr>
            </a:pPr>
            <a:r>
              <a:rPr lang="zh-TW" altLang="en-US" dirty="0">
                <a:solidFill>
                  <a:prstClr val="black"/>
                </a:solidFill>
              </a:rPr>
              <a:t>假設企業目前正在快速成長，企業應該投入更</a:t>
            </a:r>
            <a:r>
              <a:rPr lang="zh-TW" altLang="en-US" dirty="0" smtClean="0">
                <a:solidFill>
                  <a:prstClr val="black"/>
                </a:solidFill>
              </a:rPr>
              <a:t>多。</a:t>
            </a:r>
            <a:r>
              <a:rPr lang="zh-TW" altLang="en-US" dirty="0">
                <a:solidFill>
                  <a:prstClr val="black"/>
                </a:solidFill>
              </a:rPr>
              <a:t>反之</a:t>
            </a:r>
            <a:r>
              <a:rPr lang="zh-TW" altLang="en-US" dirty="0" smtClean="0">
                <a:solidFill>
                  <a:prstClr val="black"/>
                </a:solidFill>
              </a:rPr>
              <a:t>，就</a:t>
            </a:r>
            <a:r>
              <a:rPr lang="zh-TW" altLang="en-US" dirty="0">
                <a:solidFill>
                  <a:prstClr val="black"/>
                </a:solidFill>
              </a:rPr>
              <a:t>會緊縮投資。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364088" y="2996952"/>
            <a:ext cx="936104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組織與環境的關係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45" y="1556792"/>
            <a:ext cx="461310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3826767" cy="4032448"/>
          </a:xfrm>
        </p:spPr>
        <p:txBody>
          <a:bodyPr>
            <a:no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合併、收購與聯盟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buClr>
                <a:srgbClr val="0BD0D9"/>
              </a:buClr>
            </a:pPr>
            <a:r>
              <a:rPr lang="zh-TW" altLang="en-US" dirty="0">
                <a:solidFill>
                  <a:prstClr val="black"/>
                </a:solidFill>
              </a:rPr>
              <a:t>合併 </a:t>
            </a:r>
            <a:r>
              <a:rPr lang="en-US" altLang="zh-TW" dirty="0">
                <a:solidFill>
                  <a:prstClr val="black"/>
                </a:solidFill>
              </a:rPr>
              <a:t>(mergers)</a:t>
            </a:r>
            <a:r>
              <a:rPr lang="zh-TW" altLang="en-US" dirty="0">
                <a:solidFill>
                  <a:prstClr val="black"/>
                </a:solidFill>
              </a:rPr>
              <a:t>，發生在兩間或兩間以上的公司整合成一間新公司。</a:t>
            </a:r>
            <a:endParaRPr lang="en-US" altLang="zh-TW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zh-TW" altLang="en-US" dirty="0">
                <a:solidFill>
                  <a:prstClr val="black"/>
                </a:solidFill>
              </a:rPr>
              <a:t>收購 </a:t>
            </a:r>
            <a:r>
              <a:rPr lang="en-US" altLang="zh-TW" dirty="0">
                <a:solidFill>
                  <a:prstClr val="black"/>
                </a:solidFill>
              </a:rPr>
              <a:t>(acquisitions) </a:t>
            </a:r>
            <a:r>
              <a:rPr lang="zh-TW" altLang="en-US" dirty="0">
                <a:solidFill>
                  <a:prstClr val="black"/>
                </a:solidFill>
              </a:rPr>
              <a:t>是指當一間公司買下另一間公司時，有時是違背意願而產生的收購行為。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7236296" y="3573016"/>
            <a:ext cx="936104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1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組織與環境的關係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3826768" cy="494357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組織設計與彈性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>
              <a:spcBef>
                <a:spcPts val="1800"/>
              </a:spcBef>
            </a:pPr>
            <a:r>
              <a:rPr lang="zh-TW" altLang="en-US" dirty="0"/>
              <a:t>組織還能透過彈性變動，針對環境的需求來更改組織的規範以適應環境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直接影響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>
              <a:spcBef>
                <a:spcPts val="1800"/>
              </a:spcBef>
            </a:pPr>
            <a:r>
              <a:rPr lang="zh-TW" altLang="en-US" dirty="0"/>
              <a:t>許多組織能夠以不同的方式來直接</a:t>
            </a:r>
            <a:r>
              <a:rPr lang="zh-TW" altLang="en-US" dirty="0" smtClean="0"/>
              <a:t>影響他們</a:t>
            </a:r>
            <a:r>
              <a:rPr lang="zh-TW" altLang="en-US" dirty="0"/>
              <a:t>現在的環境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 smtClean="0"/>
              <a:t>例如，</a:t>
            </a:r>
            <a:r>
              <a:rPr lang="zh-TW" altLang="en-US" dirty="0"/>
              <a:t>簽訂長期合約來固定</a:t>
            </a:r>
            <a:r>
              <a:rPr lang="zh-TW" altLang="en-US" dirty="0" smtClean="0"/>
              <a:t>價格。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45" y="1556792"/>
            <a:ext cx="461310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6295745" y="4149080"/>
            <a:ext cx="936104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366826" y="3650570"/>
            <a:ext cx="928919" cy="52215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2348879"/>
            <a:ext cx="5832648" cy="4392489"/>
          </a:xfrm>
          <a:solidFill>
            <a:srgbClr val="CCECFF"/>
          </a:solidFill>
          <a:ln>
            <a:noFill/>
          </a:ln>
        </p:spPr>
        <p:txBody>
          <a:bodyPr vert="horz" tIns="144000">
            <a:noAutofit/>
          </a:bodyPr>
          <a:lstStyle/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zh-TW" altLang="en-US" sz="1800" dirty="0" smtClean="0">
                <a:latin typeface="+mj-ea"/>
                <a:ea typeface="+mj-ea"/>
              </a:rPr>
              <a:t>電腦</a:t>
            </a:r>
            <a:r>
              <a:rPr lang="zh-TW" altLang="en-US" sz="1800" dirty="0">
                <a:latin typeface="+mj-ea"/>
                <a:ea typeface="+mj-ea"/>
              </a:rPr>
              <a:t>儲存</a:t>
            </a:r>
            <a:r>
              <a:rPr lang="zh-TW" altLang="en-US" sz="1800" dirty="0" smtClean="0">
                <a:latin typeface="+mj-ea"/>
                <a:ea typeface="+mj-ea"/>
              </a:rPr>
              <a:t>與資料管理</a:t>
            </a:r>
            <a:r>
              <a:rPr lang="zh-TW" altLang="en-US" sz="1800" dirty="0">
                <a:latin typeface="+mj-ea"/>
                <a:ea typeface="+mj-ea"/>
              </a:rPr>
              <a:t>的</a:t>
            </a:r>
            <a:r>
              <a:rPr lang="zh-TW" altLang="en-US" sz="1800" dirty="0" smtClean="0">
                <a:latin typeface="+mj-ea"/>
                <a:ea typeface="+mj-ea"/>
              </a:rPr>
              <a:t>企業。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en-US" altLang="zh-TW" sz="1800" dirty="0" smtClean="0">
                <a:latin typeface="+mj-ea"/>
                <a:ea typeface="+mj-ea"/>
              </a:rPr>
              <a:t>2011 </a:t>
            </a:r>
            <a:r>
              <a:rPr lang="zh-TW" altLang="en-US" sz="1800" dirty="0" smtClean="0">
                <a:latin typeface="+mj-ea"/>
                <a:ea typeface="+mj-ea"/>
              </a:rPr>
              <a:t>年名列美國 </a:t>
            </a:r>
            <a:r>
              <a:rPr lang="en-US" altLang="zh-TW" sz="1800" dirty="0" smtClean="0">
                <a:latin typeface="+mj-ea"/>
                <a:ea typeface="+mj-ea"/>
              </a:rPr>
              <a:t>Fortune </a:t>
            </a:r>
            <a:r>
              <a:rPr lang="zh-TW" altLang="en-US" sz="1800" dirty="0">
                <a:latin typeface="+mj-ea"/>
                <a:ea typeface="+mj-ea"/>
              </a:rPr>
              <a:t>雜誌的百大值得</a:t>
            </a:r>
            <a:r>
              <a:rPr lang="zh-TW" altLang="en-US" sz="1800" dirty="0" smtClean="0">
                <a:latin typeface="+mj-ea"/>
                <a:ea typeface="+mj-ea"/>
              </a:rPr>
              <a:t>工作的</a:t>
            </a:r>
            <a:r>
              <a:rPr lang="zh-TW" altLang="en-US" sz="1800" dirty="0">
                <a:latin typeface="+mj-ea"/>
                <a:ea typeface="+mj-ea"/>
              </a:rPr>
              <a:t>最佳企業中第五</a:t>
            </a:r>
            <a:r>
              <a:rPr lang="zh-TW" altLang="en-US" sz="1800" dirty="0" smtClean="0">
                <a:latin typeface="+mj-ea"/>
                <a:ea typeface="+mj-ea"/>
              </a:rPr>
              <a:t>名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en-US" altLang="zh-TW" sz="1800" dirty="0" err="1">
                <a:latin typeface="+mj-ea"/>
                <a:ea typeface="+mj-ea"/>
              </a:rPr>
              <a:t>NetApp</a:t>
            </a:r>
            <a:r>
              <a:rPr lang="en-US" altLang="zh-TW" sz="1800" dirty="0">
                <a:latin typeface="+mj-ea"/>
                <a:ea typeface="+mj-ea"/>
              </a:rPr>
              <a:t> </a:t>
            </a:r>
            <a:r>
              <a:rPr lang="zh-TW" altLang="en-US" sz="1800" dirty="0" smtClean="0">
                <a:latin typeface="+mj-ea"/>
                <a:ea typeface="+mj-ea"/>
              </a:rPr>
              <a:t>有開放</a:t>
            </a:r>
            <a:r>
              <a:rPr lang="zh-TW" altLang="en-US" sz="1800" dirty="0">
                <a:latin typeface="+mj-ea"/>
                <a:ea typeface="+mj-ea"/>
              </a:rPr>
              <a:t>的文化。</a:t>
            </a:r>
            <a:r>
              <a:rPr lang="zh-TW" altLang="en-US" sz="1800" dirty="0" smtClean="0">
                <a:latin typeface="+mj-ea"/>
                <a:ea typeface="+mj-ea"/>
              </a:rPr>
              <a:t>可以與</a:t>
            </a:r>
            <a:r>
              <a:rPr lang="zh-TW" altLang="en-US" sz="1800" dirty="0">
                <a:latin typeface="+mj-ea"/>
                <a:ea typeface="+mj-ea"/>
              </a:rPr>
              <a:t>其它工程師討論科技議題、產品銷售的新想法，以及任何管理上的問題</a:t>
            </a:r>
            <a:r>
              <a:rPr lang="zh-TW" altLang="en-US" sz="1800" dirty="0" smtClean="0">
                <a:latin typeface="+mj-ea"/>
                <a:ea typeface="+mj-ea"/>
              </a:rPr>
              <a:t>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zh-TW" altLang="en-US" sz="1800" dirty="0" smtClean="0">
                <a:latin typeface="+mj-ea"/>
                <a:ea typeface="+mj-ea"/>
              </a:rPr>
              <a:t>員工有高度</a:t>
            </a:r>
            <a:r>
              <a:rPr lang="zh-TW" altLang="en-US" sz="1800" dirty="0">
                <a:latin typeface="+mj-ea"/>
                <a:ea typeface="+mj-ea"/>
              </a:rPr>
              <a:t>自由來實現想法並讓事情做得更</a:t>
            </a:r>
            <a:r>
              <a:rPr lang="zh-TW" altLang="en-US" sz="1800" dirty="0" smtClean="0">
                <a:latin typeface="+mj-ea"/>
                <a:ea typeface="+mj-ea"/>
              </a:rPr>
              <a:t>好。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en-US" altLang="zh-TW" sz="1800" dirty="0" err="1">
                <a:latin typeface="+mj-ea"/>
                <a:ea typeface="+mj-ea"/>
              </a:rPr>
              <a:t>NetApp</a:t>
            </a:r>
            <a:r>
              <a:rPr lang="en-US" altLang="zh-TW" sz="1800" dirty="0">
                <a:latin typeface="+mj-ea"/>
                <a:ea typeface="+mj-ea"/>
              </a:rPr>
              <a:t> </a:t>
            </a:r>
            <a:r>
              <a:rPr lang="zh-TW" altLang="en-US" sz="1800" dirty="0">
                <a:latin typeface="+mj-ea"/>
                <a:ea typeface="+mj-ea"/>
              </a:rPr>
              <a:t>也有著</a:t>
            </a:r>
            <a:r>
              <a:rPr lang="zh-TW" altLang="en-US" sz="1800" dirty="0" smtClean="0">
                <a:latin typeface="+mj-ea"/>
                <a:ea typeface="+mj-ea"/>
              </a:rPr>
              <a:t>許多的</a:t>
            </a:r>
            <a:r>
              <a:rPr lang="zh-TW" altLang="en-US" sz="1800" dirty="0">
                <a:latin typeface="+mj-ea"/>
                <a:ea typeface="+mj-ea"/>
              </a:rPr>
              <a:t>「免費啤酒」，如免費禮物、美食或午餐等。相較</a:t>
            </a:r>
            <a:r>
              <a:rPr lang="zh-TW" altLang="en-US" sz="1800" dirty="0" smtClean="0">
                <a:latin typeface="+mj-ea"/>
                <a:ea typeface="+mj-ea"/>
              </a:rPr>
              <a:t>於 </a:t>
            </a:r>
            <a:r>
              <a:rPr lang="en-US" altLang="zh-TW" sz="1800" dirty="0" smtClean="0">
                <a:latin typeface="+mj-ea"/>
                <a:ea typeface="+mj-ea"/>
              </a:rPr>
              <a:t>Google </a:t>
            </a:r>
            <a:r>
              <a:rPr lang="zh-TW" altLang="en-US" sz="1800" dirty="0">
                <a:latin typeface="+mj-ea"/>
                <a:ea typeface="+mj-ea"/>
              </a:rPr>
              <a:t>有著更高度的宣傳</a:t>
            </a:r>
            <a:r>
              <a:rPr lang="zh-TW" altLang="en-US" sz="1800" dirty="0" smtClean="0">
                <a:latin typeface="+mj-ea"/>
                <a:ea typeface="+mj-ea"/>
              </a:rPr>
              <a:t>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zh-TW" altLang="en-US" sz="1800" dirty="0" smtClean="0">
                <a:latin typeface="+mj-ea"/>
                <a:ea typeface="+mj-ea"/>
              </a:rPr>
              <a:t>名列「英國 </a:t>
            </a:r>
            <a:r>
              <a:rPr lang="en-US" altLang="zh-TW" sz="1800" dirty="0" smtClean="0">
                <a:latin typeface="+mj-ea"/>
                <a:ea typeface="+mj-ea"/>
              </a:rPr>
              <a:t>50 </a:t>
            </a:r>
            <a:r>
              <a:rPr lang="zh-TW" altLang="en-US" sz="1800" dirty="0">
                <a:latin typeface="+mj-ea"/>
                <a:ea typeface="+mj-ea"/>
              </a:rPr>
              <a:t>間最佳工作場所」與「</a:t>
            </a:r>
            <a:r>
              <a:rPr lang="zh-TW" altLang="en-US" sz="1800" dirty="0" smtClean="0">
                <a:latin typeface="+mj-ea"/>
                <a:ea typeface="+mj-ea"/>
              </a:rPr>
              <a:t>歐洲 </a:t>
            </a:r>
            <a:r>
              <a:rPr lang="en-US" altLang="zh-TW" sz="1800" dirty="0" smtClean="0">
                <a:latin typeface="+mj-ea"/>
                <a:ea typeface="+mj-ea"/>
              </a:rPr>
              <a:t>100 </a:t>
            </a:r>
            <a:r>
              <a:rPr lang="zh-TW" altLang="en-US" sz="1800" dirty="0">
                <a:latin typeface="+mj-ea"/>
                <a:ea typeface="+mj-ea"/>
              </a:rPr>
              <a:t>家最佳</a:t>
            </a:r>
            <a:r>
              <a:rPr lang="zh-TW" altLang="en-US" sz="1800" dirty="0" smtClean="0">
                <a:latin typeface="+mj-ea"/>
                <a:ea typeface="+mj-ea"/>
              </a:rPr>
              <a:t>工作場所</a:t>
            </a:r>
            <a:r>
              <a:rPr lang="zh-TW" altLang="en-US" sz="1800" dirty="0">
                <a:latin typeface="+mj-ea"/>
                <a:ea typeface="+mj-ea"/>
              </a:rPr>
              <a:t>」名單中。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447675">
              <a:lnSpc>
                <a:spcPts val="2100"/>
              </a:lnSpc>
              <a:spcBef>
                <a:spcPts val="600"/>
              </a:spcBef>
            </a:pPr>
            <a:r>
              <a:rPr lang="zh-TW" altLang="en-US" sz="1800" dirty="0">
                <a:latin typeface="+mj-ea"/>
                <a:ea typeface="+mj-ea"/>
              </a:rPr>
              <a:t>有許多的獎勵計劃。例如，股份獎勵計劃。名列</a:t>
            </a:r>
            <a:r>
              <a:rPr lang="zh-TW" altLang="en-US" sz="1800" dirty="0" smtClean="0">
                <a:latin typeface="+mj-ea"/>
                <a:ea typeface="+mj-ea"/>
              </a:rPr>
              <a:t>財富</a:t>
            </a:r>
            <a:r>
              <a:rPr lang="zh-TW" altLang="en-US" sz="1800" dirty="0">
                <a:latin typeface="+mj-ea"/>
                <a:ea typeface="+mj-ea"/>
              </a:rPr>
              <a:t>雜誌「</a:t>
            </a:r>
            <a:r>
              <a:rPr lang="zh-TW" altLang="en-US" sz="1800" dirty="0" smtClean="0">
                <a:latin typeface="+mj-ea"/>
                <a:ea typeface="+mj-ea"/>
              </a:rPr>
              <a:t>前 </a:t>
            </a:r>
            <a:r>
              <a:rPr lang="en-US" altLang="zh-TW" sz="1800" dirty="0" smtClean="0">
                <a:latin typeface="+mj-ea"/>
                <a:ea typeface="+mj-ea"/>
              </a:rPr>
              <a:t>25 </a:t>
            </a:r>
            <a:r>
              <a:rPr lang="zh-TW" altLang="en-US" sz="1800" dirty="0">
                <a:latin typeface="+mj-ea"/>
                <a:ea typeface="+mj-ea"/>
              </a:rPr>
              <a:t>名最願意付錢的企業」的名單。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9" y="2132856"/>
            <a:ext cx="2724931" cy="157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95536" y="4088620"/>
            <a:ext cx="2274604" cy="2062103"/>
          </a:xfrm>
          <a:prstGeom prst="rect">
            <a:avLst/>
          </a:prstGeom>
          <a:solidFill>
            <a:srgbClr val="FFD1D1"/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問題討論：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NetApp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有哪些留住人才的方法？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NetApp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的員工最滿意的「自由」是指哪種方式？</a:t>
            </a:r>
          </a:p>
        </p:txBody>
      </p:sp>
    </p:spTree>
    <p:extLst>
      <p:ext uri="{BB962C8B-B14F-4D97-AF65-F5344CB8AC3E}">
        <p14:creationId xmlns:p14="http://schemas.microsoft.com/office/powerpoint/2010/main" val="29290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組織環境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6166894" cy="58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16311"/>
            <a:ext cx="2592288" cy="1800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8900" indent="0">
              <a:spcBef>
                <a:spcPts val="2400"/>
              </a:spcBef>
              <a:buNone/>
            </a:pPr>
            <a:r>
              <a:rPr lang="zh-TW" altLang="en-US" sz="2000" b="1" dirty="0">
                <a:solidFill>
                  <a:srgbClr val="000066"/>
                </a:solidFill>
              </a:rPr>
              <a:t>外部環境</a:t>
            </a:r>
            <a:r>
              <a:rPr lang="en-US" altLang="zh-TW" sz="2000" b="1" dirty="0">
                <a:solidFill>
                  <a:srgbClr val="000066"/>
                </a:solidFill>
              </a:rPr>
              <a:t>(external environment) </a:t>
            </a:r>
            <a:r>
              <a:rPr lang="zh-TW" altLang="en-US" sz="2000" dirty="0"/>
              <a:t>是指所有處於組織疆界外，可能會影響組織的事物。</a:t>
            </a:r>
            <a:endParaRPr lang="en-US" altLang="zh-TW" sz="20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915816" y="2132856"/>
            <a:ext cx="1512168" cy="1152128"/>
            <a:chOff x="2843808" y="2132856"/>
            <a:chExt cx="1512168" cy="1152128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2843809" y="2132856"/>
              <a:ext cx="1152127" cy="1080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2843808" y="2132856"/>
              <a:ext cx="1512168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323528" y="3814019"/>
            <a:ext cx="4968552" cy="2279277"/>
            <a:chOff x="251520" y="3717033"/>
            <a:chExt cx="4968552" cy="2279277"/>
          </a:xfrm>
        </p:grpSpPr>
        <p:sp>
          <p:nvSpPr>
            <p:cNvPr id="5" name="內容版面配置區 2"/>
            <p:cNvSpPr txBox="1">
              <a:spLocks/>
            </p:cNvSpPr>
            <p:nvPr/>
          </p:nvSpPr>
          <p:spPr>
            <a:xfrm>
              <a:off x="251520" y="4365104"/>
              <a:ext cx="2592288" cy="1631206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>
              <a:normAutofit/>
            </a:bodyPr>
            <a:lstStyle>
              <a:lvl1pPr marL="358775" indent="-273050" algn="l" rtl="0" eaLnBrk="1" latinLnBrk="0" hangingPunct="1">
                <a:spcBef>
                  <a:spcPts val="12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400" kern="1200">
                  <a:solidFill>
                    <a:schemeClr val="dk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640080" indent="-246888" algn="l" rtl="0" eaLnBrk="1" latinLnBrk="0" hangingPunct="1">
                <a:spcBef>
                  <a:spcPts val="1200"/>
                </a:spcBef>
                <a:buClr>
                  <a:schemeClr val="accent1"/>
                </a:buClr>
                <a:buSzPct val="85000"/>
                <a:buFont typeface="Wingdings" pitchFamily="2" charset="2"/>
                <a:buChar char="ü"/>
                <a:defRPr kumimoji="0" sz="2400" kern="1200">
                  <a:solidFill>
                    <a:schemeClr val="dk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914400" indent="-246888" algn="l" rtl="0" eaLnBrk="1" latinLnBrk="0" hangingPunct="1">
                <a:spcBef>
                  <a:spcPts val="12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400" kern="1200">
                  <a:solidFill>
                    <a:schemeClr val="dk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188720" indent="-210312" algn="l" rtl="0" eaLnBrk="1" latinLnBrk="0" hangingPunct="1">
                <a:spcBef>
                  <a:spcPts val="12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400" kern="1200">
                  <a:solidFill>
                    <a:schemeClr val="dk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1463040" indent="-210312" algn="l" rtl="0" eaLnBrk="1" latinLnBrk="0" hangingPunct="1">
                <a:spcBef>
                  <a:spcPts val="12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400" kern="1200">
                  <a:solidFill>
                    <a:schemeClr val="dk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8900" indent="0">
                <a:spcBef>
                  <a:spcPts val="2400"/>
                </a:spcBef>
                <a:buNone/>
              </a:pPr>
              <a:r>
                <a:rPr lang="zh-TW" altLang="en-US" sz="2000" b="1" dirty="0" smtClean="0">
                  <a:solidFill>
                    <a:srgbClr val="000066"/>
                  </a:solidFill>
                </a:rPr>
                <a:t>內部環境</a:t>
              </a:r>
              <a:r>
                <a:rPr lang="en-US" altLang="zh-TW" sz="2000" b="1" dirty="0">
                  <a:solidFill>
                    <a:srgbClr val="000066"/>
                  </a:solidFill>
                </a:rPr>
                <a:t>(internal environment) </a:t>
              </a:r>
              <a:r>
                <a:rPr lang="zh-TW" altLang="en-US" sz="2000" dirty="0"/>
                <a:t>則包括組織內部情況與力量。</a:t>
              </a:r>
              <a:endParaRPr lang="en-US" altLang="zh-TW" sz="2000" dirty="0"/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V="1">
              <a:off x="2843809" y="3717033"/>
              <a:ext cx="2376263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17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28811"/>
            <a:ext cx="4180681" cy="41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4834880" cy="3456384"/>
          </a:xfrm>
        </p:spPr>
        <p:txBody>
          <a:bodyPr/>
          <a:lstStyle/>
          <a:p>
            <a:pPr marL="444500" indent="-4445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一般環境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經濟構面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r>
              <a:rPr lang="zh-TW" altLang="en-US" b="1" dirty="0">
                <a:solidFill>
                  <a:srgbClr val="000066"/>
                </a:solidFill>
              </a:rPr>
              <a:t>經濟構</a:t>
            </a:r>
            <a:r>
              <a:rPr lang="zh-TW" altLang="en-US" b="1" dirty="0" smtClean="0">
                <a:solidFill>
                  <a:srgbClr val="000066"/>
                </a:solidFill>
              </a:rPr>
              <a:t>面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economic dimension) </a:t>
            </a:r>
            <a:r>
              <a:rPr lang="zh-TW" altLang="en-US" dirty="0"/>
              <a:t>是指組織整體營運所處</a:t>
            </a:r>
            <a:r>
              <a:rPr lang="zh-TW" altLang="en-US" dirty="0" smtClean="0"/>
              <a:t>的經濟</a:t>
            </a:r>
            <a:r>
              <a:rPr lang="zh-TW" altLang="en-US" dirty="0"/>
              <a:t>系統的健全性與活絡性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橢圓形圖說文字 3"/>
          <p:cNvSpPr/>
          <p:nvPr/>
        </p:nvSpPr>
        <p:spPr>
          <a:xfrm>
            <a:off x="178336" y="4755744"/>
            <a:ext cx="1808563" cy="519351"/>
          </a:xfrm>
          <a:prstGeom prst="wedgeEllipseCallout">
            <a:avLst>
              <a:gd name="adj1" fmla="val 23847"/>
              <a:gd name="adj2" fmla="val 64547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經濟成長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1986899" y="4131141"/>
            <a:ext cx="1368152" cy="519351"/>
          </a:xfrm>
          <a:prstGeom prst="wedgeEllipseCallout">
            <a:avLst/>
          </a:prstGeom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利率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1158756" y="5589240"/>
            <a:ext cx="1973084" cy="519351"/>
          </a:xfrm>
          <a:prstGeom prst="wedgeEllipseCallou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通貨膨脹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3131840" y="4744905"/>
            <a:ext cx="1493912" cy="519351"/>
          </a:xfrm>
          <a:prstGeom prst="wedgeEllipseCallout">
            <a:avLst>
              <a:gd name="adj1" fmla="val 22582"/>
              <a:gd name="adj2" fmla="val 60453"/>
            </a:avLst>
          </a:prstGeom>
          <a:ln>
            <a:solidFill>
              <a:srgbClr val="99009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失業率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707904" y="5004580"/>
            <a:ext cx="5156157" cy="1511300"/>
            <a:chOff x="3133104" y="4936629"/>
            <a:chExt cx="5156157" cy="15113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361" y="4936629"/>
              <a:ext cx="2120900" cy="151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133104" y="5449514"/>
              <a:ext cx="2952328" cy="9984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>
                <a:lnSpc>
                  <a:spcPts val="2400"/>
                </a:lnSpc>
                <a:spcBef>
                  <a:spcPts val="1800"/>
                </a:spcBef>
                <a:buClr>
                  <a:srgbClr val="C00000"/>
                </a:buClr>
                <a:buSzPct val="80000"/>
                <a:buFont typeface="Wingdings 2"/>
                <a:buNone/>
              </a:pP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高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失業率外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食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人口減少，若要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選擇外食，則會尋找更低價的選擇，例如麥當勞等。</a:t>
              </a:r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6806356" y="1272106"/>
            <a:ext cx="1222028" cy="86075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8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57200" y="4077072"/>
            <a:ext cx="6861448" cy="2261534"/>
            <a:chOff x="310411" y="4298363"/>
            <a:chExt cx="6861448" cy="22615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11" y="4298363"/>
              <a:ext cx="3394721" cy="226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777139" y="5313401"/>
              <a:ext cx="3394720" cy="12464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>
                <a:lnSpc>
                  <a:spcPts val="2400"/>
                </a:lnSpc>
                <a:spcBef>
                  <a:spcPts val="1800"/>
                </a:spcBef>
                <a:buClr>
                  <a:srgbClr val="C00000"/>
                </a:buClr>
                <a:buSzPct val="80000"/>
                <a:buFont typeface="Wingdings 2"/>
                <a:buNone/>
              </a:pP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麥當勞也可以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利用汽車裝配的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概念設計路徑</a:t>
              </a:r>
              <a:r>
                <a:rPr lang="zh-TW" altLang="en-US" dirty="0" smtClean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，從</a:t>
              </a:r>
              <a:r>
                <a:rPr lang="zh-TW" altLang="en-US" dirty="0">
                  <a:solidFill>
                    <a:schemeClr val="dk1"/>
                  </a:solidFill>
                  <a:latin typeface="+mj-ea"/>
                  <a:ea typeface="+mj-ea"/>
                  <a:cs typeface="Times New Roman" pitchFamily="18" charset="0"/>
                </a:rPr>
                <a:t>煎肉、完成漢堡製作，到成品包裝與裝袋給消費者的流程。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28811"/>
            <a:ext cx="4180681" cy="41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7318648" y="2420888"/>
            <a:ext cx="1222028" cy="86075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340768"/>
            <a:ext cx="4690865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u="sng" dirty="0" smtClean="0">
                <a:solidFill>
                  <a:srgbClr val="660066"/>
                </a:solidFill>
              </a:rPr>
              <a:t>科技</a:t>
            </a:r>
            <a:r>
              <a:rPr lang="zh-TW" altLang="en-US" sz="2800" b="1" u="sng" dirty="0">
                <a:solidFill>
                  <a:srgbClr val="660066"/>
                </a:solidFill>
              </a:rPr>
              <a:t>構面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r>
              <a:rPr lang="zh-TW" altLang="en-US" b="1" dirty="0">
                <a:solidFill>
                  <a:srgbClr val="000066"/>
                </a:solidFill>
              </a:rPr>
              <a:t>科技構</a:t>
            </a:r>
            <a:r>
              <a:rPr lang="zh-TW" altLang="en-US" b="1" dirty="0" smtClean="0">
                <a:solidFill>
                  <a:srgbClr val="000066"/>
                </a:solidFill>
              </a:rPr>
              <a:t>面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technological dimension</a:t>
            </a:r>
            <a:r>
              <a:rPr lang="en-US" altLang="zh-TW" b="1" dirty="0" smtClean="0">
                <a:solidFill>
                  <a:srgbClr val="000066"/>
                </a:solidFill>
              </a:rPr>
              <a:t>)</a:t>
            </a:r>
            <a:r>
              <a:rPr lang="zh-TW" altLang="en-US" dirty="0"/>
              <a:t> </a:t>
            </a:r>
            <a:r>
              <a:rPr lang="zh-TW" altLang="en-US" dirty="0" smtClean="0"/>
              <a:t>是</a:t>
            </a:r>
            <a:r>
              <a:rPr lang="zh-TW" altLang="en-US" dirty="0"/>
              <a:t>指企業將資源轉換成</a:t>
            </a:r>
            <a:r>
              <a:rPr lang="zh-TW" altLang="en-US" dirty="0" smtClean="0"/>
              <a:t>產品或</a:t>
            </a:r>
            <a:r>
              <a:rPr lang="zh-TW" altLang="en-US" dirty="0"/>
              <a:t>服務的可用方法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180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u="sng" dirty="0" smtClean="0">
                <a:solidFill>
                  <a:srgbClr val="660066"/>
                </a:solidFill>
              </a:rPr>
              <a:t>科技</a:t>
            </a:r>
            <a:r>
              <a:rPr lang="zh-TW" altLang="en-US" sz="2800" b="1" u="sng" dirty="0">
                <a:solidFill>
                  <a:srgbClr val="660066"/>
                </a:solidFill>
              </a:rPr>
              <a:t>構</a:t>
            </a:r>
            <a:r>
              <a:rPr lang="zh-TW" altLang="en-US" sz="2800" b="1" u="sng" dirty="0" smtClean="0">
                <a:solidFill>
                  <a:srgbClr val="660066"/>
                </a:solidFill>
              </a:rPr>
              <a:t>面</a:t>
            </a:r>
            <a:endParaRPr lang="en-US" altLang="zh-TW" sz="2800" b="1" u="sng" dirty="0">
              <a:solidFill>
                <a:srgbClr val="660066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3847" y="1412776"/>
            <a:ext cx="8107307" cy="5121640"/>
            <a:chOff x="533847" y="1475712"/>
            <a:chExt cx="8107307" cy="5121640"/>
          </a:xfrm>
        </p:grpSpPr>
        <p:grpSp>
          <p:nvGrpSpPr>
            <p:cNvPr id="4" name="群組 3"/>
            <p:cNvGrpSpPr/>
            <p:nvPr/>
          </p:nvGrpSpPr>
          <p:grpSpPr>
            <a:xfrm>
              <a:off x="533847" y="1475712"/>
              <a:ext cx="8107307" cy="5121640"/>
              <a:chOff x="410333" y="2803074"/>
              <a:chExt cx="8107307" cy="5121640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410333" y="3429000"/>
                <a:ext cx="8040935" cy="4495714"/>
              </a:xfrm>
              <a:prstGeom prst="roundRect">
                <a:avLst/>
              </a:prstGeom>
              <a:solidFill>
                <a:srgbClr val="FFFFCC"/>
              </a:solidFill>
              <a:ln w="53975">
                <a:solidFill>
                  <a:schemeClr val="bg1">
                    <a:lumMod val="8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0" rtlCol="0" anchor="ctr" anchorCtr="0"/>
              <a:lstStyle/>
              <a:p>
                <a:pPr>
                  <a:spcBef>
                    <a:spcPts val="1200"/>
                  </a:spcBef>
                </a:pPr>
                <a:r>
                  <a:rPr lang="zh-TW" altLang="en-US" sz="2400" b="1" dirty="0">
                    <a:solidFill>
                      <a:srgbClr val="009A9A"/>
                    </a:solidFill>
                    <a:latin typeface="+mj-ea"/>
                    <a:ea typeface="+mj-ea"/>
                  </a:rPr>
                  <a:t>物聯網的</a:t>
                </a:r>
                <a:r>
                  <a:rPr lang="zh-TW" altLang="en-US" sz="2400" b="1" dirty="0" smtClean="0">
                    <a:solidFill>
                      <a:srgbClr val="009A9A"/>
                    </a:solidFill>
                    <a:latin typeface="+mj-ea"/>
                    <a:ea typeface="+mj-ea"/>
                  </a:rPr>
                  <a:t>崛起</a:t>
                </a:r>
                <a:endParaRPr lang="en-US" altLang="zh-TW" sz="2400" b="1" dirty="0" smtClean="0">
                  <a:solidFill>
                    <a:srgbClr val="009A9A"/>
                  </a:solidFill>
                  <a:latin typeface="+mj-ea"/>
                  <a:ea typeface="+mj-ea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科技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的演進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，只要一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機在手即可與全世界連結，物聯網的興起則更加深了手機的應用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程度。</a:t>
                </a:r>
                <a:endParaRPr lang="en-US" altLang="zh-TW" sz="20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物聯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網除了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延續人與人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之間的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關係，亦強調人與周邊物體的關係，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甚至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是物體與物體之間的關係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。</a:t>
                </a:r>
                <a:endParaRPr lang="en-US" altLang="zh-TW" sz="20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701800">
                  <a:spcBef>
                    <a:spcPts val="1200"/>
                  </a:spcBef>
                </a:pP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物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聯網的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觀念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架構在現有網際網路的物理層面上，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並且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加入「設備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」元素。</a:t>
                </a:r>
                <a:endParaRPr lang="en-US" altLang="zh-TW" sz="20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701800">
                  <a:spcBef>
                    <a:spcPts val="1200"/>
                  </a:spcBef>
                </a:pP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由日本研發、鴻海代工結盟阿里巴巴的 </a:t>
                </a:r>
                <a:r>
                  <a:rPr lang="en-US" altLang="zh-TW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Pepper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機器人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實現了機器人擔任解說員或是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接待員的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+mj-ea"/>
                    <a:ea typeface="+mj-ea"/>
                  </a:rPr>
                  <a:t>情況。</a:t>
                </a:r>
                <a:endParaRPr lang="en-US" altLang="zh-TW" sz="20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TW" sz="2000" b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&gt;&gt;&gt;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物聯網的發展，將會改變</a:t>
                </a:r>
                <a:r>
                  <a:rPr lang="zh-TW" altLang="en-US" sz="2000" b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商業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+mj-ea"/>
                    <a:ea typeface="+mj-ea"/>
                  </a:rPr>
                  <a:t>模式，帶動產業的轉型。 </a:t>
                </a:r>
              </a:p>
            </p:txBody>
          </p:sp>
          <p:grpSp>
            <p:nvGrpSpPr>
              <p:cNvPr id="6" name="群組 5"/>
              <p:cNvGrpSpPr/>
              <p:nvPr/>
            </p:nvGrpSpPr>
            <p:grpSpPr>
              <a:xfrm>
                <a:off x="5816638" y="2803074"/>
                <a:ext cx="2701002" cy="860504"/>
                <a:chOff x="6060095" y="2867645"/>
                <a:chExt cx="2701002" cy="860504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6111855" y="3284983"/>
                  <a:ext cx="2649242" cy="4431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8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0095" y="2867645"/>
                  <a:ext cx="2637733" cy="7959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16" y="4653136"/>
              <a:ext cx="1531011" cy="1068424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1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28811"/>
            <a:ext cx="4180681" cy="41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6117886" y="3196574"/>
            <a:ext cx="1427708" cy="9525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26642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u="sng" dirty="0" smtClean="0">
                <a:solidFill>
                  <a:srgbClr val="660066"/>
                </a:solidFill>
              </a:rPr>
              <a:t>社會</a:t>
            </a:r>
            <a:r>
              <a:rPr lang="zh-TW" altLang="en-US" sz="2800" b="1" u="sng" dirty="0">
                <a:solidFill>
                  <a:srgbClr val="660066"/>
                </a:solidFill>
              </a:rPr>
              <a:t>文化構面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r>
              <a:rPr lang="zh-TW" altLang="en-US" b="1" dirty="0">
                <a:solidFill>
                  <a:srgbClr val="000066"/>
                </a:solidFill>
              </a:rPr>
              <a:t>社會文化構</a:t>
            </a:r>
            <a:r>
              <a:rPr lang="zh-TW" altLang="en-US" b="1" dirty="0" smtClean="0">
                <a:solidFill>
                  <a:srgbClr val="000066"/>
                </a:solidFill>
              </a:rPr>
              <a:t>面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sociocultural dimension) </a:t>
            </a:r>
            <a:r>
              <a:rPr lang="zh-TW" altLang="en-US" dirty="0"/>
              <a:t>是指包含了習慣、</a:t>
            </a:r>
            <a:r>
              <a:rPr lang="zh-TW" altLang="en-US" dirty="0" smtClean="0"/>
              <a:t>習俗</a:t>
            </a:r>
            <a:r>
              <a:rPr lang="zh-TW" altLang="en-US" dirty="0"/>
              <a:t>、價值觀與社會人口結構等特性於組織中的功能。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51537" y="3672827"/>
            <a:ext cx="8044829" cy="2614205"/>
            <a:chOff x="151537" y="3672827"/>
            <a:chExt cx="8044829" cy="2614205"/>
          </a:xfrm>
        </p:grpSpPr>
        <p:grpSp>
          <p:nvGrpSpPr>
            <p:cNvPr id="5" name="群組 4"/>
            <p:cNvGrpSpPr/>
            <p:nvPr/>
          </p:nvGrpSpPr>
          <p:grpSpPr>
            <a:xfrm>
              <a:off x="151537" y="4149080"/>
              <a:ext cx="8044829" cy="2137952"/>
              <a:chOff x="2115849" y="3935719"/>
              <a:chExt cx="8044829" cy="213795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003718" y="5036502"/>
                <a:ext cx="4156960" cy="10355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>
                <a:noAutofit/>
              </a:bodyPr>
              <a:lstStyle/>
              <a:p>
                <a:pPr>
                  <a:lnSpc>
                    <a:spcPts val="2400"/>
                  </a:lnSpc>
                  <a:spcBef>
                    <a:spcPts val="1800"/>
                  </a:spcBef>
                  <a:buClr>
                    <a:srgbClr val="C00000"/>
                  </a:buClr>
                  <a:buSzPct val="80000"/>
                  <a:buFont typeface="Wingdings 2"/>
                  <a:buNone/>
                </a:pPr>
                <a:r>
                  <a:rPr lang="zh-TW" altLang="en-US" dirty="0">
                    <a:solidFill>
                      <a:schemeClr val="dk1"/>
                    </a:solidFill>
                    <a:latin typeface="+mj-ea"/>
                    <a:ea typeface="+mj-ea"/>
                    <a:cs typeface="Times New Roman" pitchFamily="18" charset="0"/>
                  </a:rPr>
                  <a:t>為了響應社會上對於食品營養性與健康性的重視，麥當勞提供沙拉這項產品，並且嘗試使用其它低脂肪食物。</a:t>
                </a:r>
              </a:p>
            </p:txBody>
          </p:sp>
          <p:pic>
            <p:nvPicPr>
              <p:cNvPr id="4101" name="Picture 5" descr="http://d35brb9zkkbdsd.cloudfront.net/wp-content/uploads/2013/03/McWrap-e136422582673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2016" y="5091131"/>
                <a:ext cx="1913196" cy="982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5849" y="3935719"/>
                <a:ext cx="2072173" cy="147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03" name="Picture 7" descr="http://esq.h-cdn.co/assets/15/14/1427741104-mcparfai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10" y="3672827"/>
              <a:ext cx="1495016" cy="170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36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28811"/>
            <a:ext cx="4180681" cy="41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232524" y="2404486"/>
            <a:ext cx="1139676" cy="9525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27429"/>
            <a:ext cx="4546848" cy="508759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政治法律構面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>
              <a:spcBef>
                <a:spcPts val="1800"/>
              </a:spcBef>
            </a:pPr>
            <a:r>
              <a:rPr lang="zh-TW" altLang="en-US" b="1" dirty="0">
                <a:solidFill>
                  <a:srgbClr val="000066"/>
                </a:solidFill>
              </a:rPr>
              <a:t>政治法律構</a:t>
            </a:r>
            <a:r>
              <a:rPr lang="zh-TW" altLang="en-US" b="1" dirty="0" smtClean="0">
                <a:solidFill>
                  <a:srgbClr val="000066"/>
                </a:solidFill>
              </a:rPr>
              <a:t>面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political-legal dimension</a:t>
            </a:r>
            <a:r>
              <a:rPr lang="en-US" altLang="zh-TW" b="1" dirty="0" smtClean="0"/>
              <a:t>)</a:t>
            </a:r>
            <a:r>
              <a:rPr lang="zh-TW" altLang="en-US" dirty="0"/>
              <a:t> </a:t>
            </a:r>
            <a:r>
              <a:rPr lang="zh-TW" altLang="en-US" dirty="0" smtClean="0"/>
              <a:t>指</a:t>
            </a:r>
            <a:r>
              <a:rPr lang="zh-TW" altLang="en-US" dirty="0"/>
              <a:t>政府制定的</a:t>
            </a:r>
            <a:r>
              <a:rPr lang="zh-TW" altLang="en-US" dirty="0" smtClean="0"/>
              <a:t>相關</a:t>
            </a:r>
            <a:r>
              <a:rPr lang="zh-TW" altLang="en-US" dirty="0"/>
              <a:t>商業規範，及政府和企業間關係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國際構面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>
              <a:spcBef>
                <a:spcPts val="1800"/>
              </a:spcBef>
            </a:pPr>
            <a:r>
              <a:rPr lang="zh-TW" altLang="en-US" b="1" dirty="0">
                <a:solidFill>
                  <a:srgbClr val="000066"/>
                </a:solidFill>
              </a:rPr>
              <a:t>國際構</a:t>
            </a:r>
            <a:r>
              <a:rPr lang="zh-TW" altLang="en-US" b="1" dirty="0" smtClean="0">
                <a:solidFill>
                  <a:srgbClr val="000066"/>
                </a:solidFill>
              </a:rPr>
              <a:t>面 </a:t>
            </a:r>
            <a:r>
              <a:rPr lang="en-US" altLang="zh-TW" b="1" dirty="0" smtClean="0">
                <a:solidFill>
                  <a:srgbClr val="000066"/>
                </a:solidFill>
              </a:rPr>
              <a:t>(</a:t>
            </a:r>
            <a:r>
              <a:rPr lang="en-US" altLang="zh-TW" b="1" dirty="0">
                <a:solidFill>
                  <a:srgbClr val="000066"/>
                </a:solidFill>
              </a:rPr>
              <a:t>international dimension</a:t>
            </a:r>
            <a:r>
              <a:rPr lang="en-US" altLang="zh-TW" b="1" dirty="0" smtClean="0">
                <a:solidFill>
                  <a:srgbClr val="000066"/>
                </a:solidFill>
              </a:rPr>
              <a:t>)</a:t>
            </a:r>
            <a:r>
              <a:rPr lang="zh-TW" altLang="en-US" dirty="0"/>
              <a:t> </a:t>
            </a:r>
            <a:r>
              <a:rPr lang="zh-TW" altLang="en-US" dirty="0" smtClean="0"/>
              <a:t>指</a:t>
            </a:r>
            <a:r>
              <a:rPr lang="zh-TW" altLang="en-US" dirty="0"/>
              <a:t>組織活動涉及範圍或受國外企業的影響程度。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652120" y="1268760"/>
            <a:ext cx="1139676" cy="9525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6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外部環境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3" y="1291379"/>
            <a:ext cx="48593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3394720" cy="3672408"/>
          </a:xfrm>
        </p:spPr>
        <p:txBody>
          <a:bodyPr>
            <a:normAutofit/>
          </a:bodyPr>
          <a:lstStyle/>
          <a:p>
            <a:pPr marL="444500" indent="-444500">
              <a:buClr>
                <a:srgbClr val="C00000"/>
              </a:buClr>
              <a:buSzPct val="80000"/>
              <a:buFont typeface="Wingdings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</a:rPr>
              <a:t>任務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環境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1800"/>
              </a:spcBef>
              <a:buClr>
                <a:srgbClr val="0BD0D9"/>
              </a:buClr>
              <a:buNone/>
            </a:pPr>
            <a:r>
              <a:rPr lang="zh-TW" altLang="en-US" sz="2800" b="1" u="sng" dirty="0">
                <a:solidFill>
                  <a:srgbClr val="660066"/>
                </a:solidFill>
              </a:rPr>
              <a:t>競爭者</a:t>
            </a:r>
            <a:endParaRPr lang="en-US" altLang="zh-TW" sz="2800" b="1" u="sng" dirty="0">
              <a:solidFill>
                <a:srgbClr val="660066"/>
              </a:solidFill>
            </a:endParaRPr>
          </a:p>
          <a:p>
            <a:pPr lvl="0">
              <a:spcBef>
                <a:spcPts val="1800"/>
              </a:spcBef>
              <a:buClr>
                <a:srgbClr val="0BD0D9"/>
              </a:buClr>
            </a:pPr>
            <a:r>
              <a:rPr lang="zh-TW" altLang="en-US" b="1" dirty="0">
                <a:solidFill>
                  <a:srgbClr val="000066"/>
                </a:solidFill>
              </a:rPr>
              <a:t>競爭者 </a:t>
            </a:r>
            <a:r>
              <a:rPr lang="en-US" altLang="zh-TW" b="1" dirty="0">
                <a:solidFill>
                  <a:srgbClr val="000066"/>
                </a:solidFill>
              </a:rPr>
              <a:t>(competitors) </a:t>
            </a:r>
            <a:r>
              <a:rPr lang="zh-TW" altLang="en-US" dirty="0">
                <a:solidFill>
                  <a:prstClr val="black"/>
                </a:solidFill>
              </a:rPr>
              <a:t>是指那些與該組織競爭資源的其它組織</a:t>
            </a:r>
            <a:r>
              <a:rPr lang="zh-TW" altLang="en-US" dirty="0" smtClean="0">
                <a:solidFill>
                  <a:prstClr val="black"/>
                </a:solidFill>
              </a:rPr>
              <a:t>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801265" y="2231893"/>
            <a:ext cx="1139676" cy="83706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19"/>
            <a:ext cx="27924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833</TotalTime>
  <Words>1592</Words>
  <Application>Microsoft Office PowerPoint</Application>
  <PresentationFormat>如螢幕大小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流線</vt:lpstr>
      <vt:lpstr>Chapter  2</vt:lpstr>
      <vt:lpstr>待客如友，視員工為夥伴的星巴克咖啡</vt:lpstr>
      <vt:lpstr>組織環境</vt:lpstr>
      <vt:lpstr>外部環境</vt:lpstr>
      <vt:lpstr>外部環境</vt:lpstr>
      <vt:lpstr>外部環境</vt:lpstr>
      <vt:lpstr>外部環境</vt:lpstr>
      <vt:lpstr>外部環境</vt:lpstr>
      <vt:lpstr>外部環境</vt:lpstr>
      <vt:lpstr>外部環境</vt:lpstr>
      <vt:lpstr>外部環境</vt:lpstr>
      <vt:lpstr>外部環境</vt:lpstr>
      <vt:lpstr>外部環境</vt:lpstr>
      <vt:lpstr>外部環境</vt:lpstr>
      <vt:lpstr>內部環境</vt:lpstr>
      <vt:lpstr>內部環境</vt:lpstr>
      <vt:lpstr>組織文化</vt:lpstr>
      <vt:lpstr>組織與環境的關係</vt:lpstr>
      <vt:lpstr>組織與環境的關係</vt:lpstr>
      <vt:lpstr>組織與環境的關係</vt:lpstr>
      <vt:lpstr>組織與環境的關係</vt:lpstr>
      <vt:lpstr>組織與環境的關係</vt:lpstr>
      <vt:lpstr>組織與環境的關係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Sony</dc:creator>
  <cp:lastModifiedBy>user</cp:lastModifiedBy>
  <cp:revision>59</cp:revision>
  <dcterms:created xsi:type="dcterms:W3CDTF">2016-02-16T01:46:52Z</dcterms:created>
  <dcterms:modified xsi:type="dcterms:W3CDTF">2017-03-16T04:30:02Z</dcterms:modified>
</cp:coreProperties>
</file>